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5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7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58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93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7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739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47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25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0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8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59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06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166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02B2-52BE-4584-BBA1-26D66636E7F7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E4C1-BFA2-488E-A5F3-A3DB212DBF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34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29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/>
          <p:cNvGrpSpPr/>
          <p:nvPr/>
        </p:nvGrpSpPr>
        <p:grpSpPr>
          <a:xfrm>
            <a:off x="361960" y="1468072"/>
            <a:ext cx="4333374" cy="3397601"/>
            <a:chOff x="330868" y="729231"/>
            <a:chExt cx="4333374" cy="3397601"/>
          </a:xfrm>
        </p:grpSpPr>
        <p:sp>
          <p:nvSpPr>
            <p:cNvPr id="2" name="Obdélník 1"/>
            <p:cNvSpPr/>
            <p:nvPr/>
          </p:nvSpPr>
          <p:spPr>
            <a:xfrm>
              <a:off x="330868" y="2695074"/>
              <a:ext cx="1437774" cy="1431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délník 5"/>
            <p:cNvSpPr/>
            <p:nvPr/>
          </p:nvSpPr>
          <p:spPr>
            <a:xfrm>
              <a:off x="3226468" y="2695074"/>
              <a:ext cx="1437774" cy="1431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Microbial</a:t>
              </a:r>
              <a:r>
                <a:rPr lang="cs-CZ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cs-CZ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biomass</a:t>
              </a:r>
              <a:endPara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Přímá spojnice se šipkou 6"/>
            <p:cNvCxnSpPr/>
            <p:nvPr/>
          </p:nvCxnSpPr>
          <p:spPr>
            <a:xfrm>
              <a:off x="1793707" y="3098131"/>
              <a:ext cx="1407695" cy="601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Přímá spojnice se šipkou 7"/>
            <p:cNvCxnSpPr/>
            <p:nvPr/>
          </p:nvCxnSpPr>
          <p:spPr>
            <a:xfrm>
              <a:off x="1793706" y="3737810"/>
              <a:ext cx="1407695" cy="601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bdélník 8"/>
            <p:cNvSpPr/>
            <p:nvPr/>
          </p:nvSpPr>
          <p:spPr>
            <a:xfrm>
              <a:off x="2018659" y="3098131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cs-CZ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Uptake</a:t>
              </a:r>
              <a:endParaRPr lang="cs-CZ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délník 9"/>
            <p:cNvSpPr/>
            <p:nvPr/>
          </p:nvSpPr>
          <p:spPr>
            <a:xfrm>
              <a:off x="2076368" y="3737810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cs-CZ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Death</a:t>
              </a:r>
              <a:endParaRPr lang="cs-CZ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louk 10"/>
            <p:cNvSpPr/>
            <p:nvPr/>
          </p:nvSpPr>
          <p:spPr>
            <a:xfrm rot="5400000">
              <a:off x="1068082" y="888370"/>
              <a:ext cx="2370583" cy="2052305"/>
            </a:xfrm>
            <a:prstGeom prst="arc">
              <a:avLst>
                <a:gd name="adj1" fmla="val 16200000"/>
                <a:gd name="adj2" fmla="val 21529151"/>
              </a:avLst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Obdélník 11"/>
            <p:cNvSpPr/>
            <p:nvPr/>
          </p:nvSpPr>
          <p:spPr>
            <a:xfrm>
              <a:off x="3004826" y="145278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cs-CZ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cs-CZ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cs-CZ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2311953" y="2191410"/>
              <a:ext cx="19351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cs-CZ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Growth</a:t>
              </a:r>
              <a:r>
                <a:rPr lang="cs-CZ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cs-CZ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respiration</a:t>
              </a:r>
              <a:endParaRPr lang="cs-CZ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Skupina 45"/>
          <p:cNvGrpSpPr/>
          <p:nvPr/>
        </p:nvGrpSpPr>
        <p:grpSpPr>
          <a:xfrm>
            <a:off x="6096000" y="662280"/>
            <a:ext cx="5802464" cy="4732624"/>
            <a:chOff x="6114814" y="-72188"/>
            <a:chExt cx="5802464" cy="4732624"/>
          </a:xfrm>
        </p:grpSpPr>
        <p:sp>
          <p:nvSpPr>
            <p:cNvPr id="17" name="Obdélník 16"/>
            <p:cNvSpPr/>
            <p:nvPr/>
          </p:nvSpPr>
          <p:spPr>
            <a:xfrm>
              <a:off x="9010413" y="2719137"/>
              <a:ext cx="2906865" cy="1431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Skupina 44"/>
            <p:cNvGrpSpPr/>
            <p:nvPr/>
          </p:nvGrpSpPr>
          <p:grpSpPr>
            <a:xfrm>
              <a:off x="6114814" y="-72188"/>
              <a:ext cx="5576222" cy="4732624"/>
              <a:chOff x="6114814" y="-72188"/>
              <a:chExt cx="5576222" cy="4732624"/>
            </a:xfrm>
          </p:grpSpPr>
          <p:sp>
            <p:nvSpPr>
              <p:cNvPr id="16" name="Obdélník 15"/>
              <p:cNvSpPr/>
              <p:nvPr/>
            </p:nvSpPr>
            <p:spPr>
              <a:xfrm>
                <a:off x="6114814" y="2719137"/>
                <a:ext cx="1437774" cy="1431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Substrate</a:t>
                </a:r>
                <a:endParaRPr lang="cs-CZ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Přímá spojnice se šipkou 17"/>
              <p:cNvCxnSpPr/>
              <p:nvPr/>
            </p:nvCxnSpPr>
            <p:spPr>
              <a:xfrm>
                <a:off x="7577653" y="3122194"/>
                <a:ext cx="17347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se šipkou 18"/>
              <p:cNvCxnSpPr/>
              <p:nvPr/>
            </p:nvCxnSpPr>
            <p:spPr>
              <a:xfrm>
                <a:off x="7577652" y="3761873"/>
                <a:ext cx="1407695" cy="60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bdélník 19"/>
              <p:cNvSpPr/>
              <p:nvPr/>
            </p:nvSpPr>
            <p:spPr>
              <a:xfrm>
                <a:off x="7802605" y="3122194"/>
                <a:ext cx="851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Uptake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bdélník 20"/>
              <p:cNvSpPr/>
              <p:nvPr/>
            </p:nvSpPr>
            <p:spPr>
              <a:xfrm>
                <a:off x="7860314" y="3761873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Death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blouk 21"/>
              <p:cNvSpPr/>
              <p:nvPr/>
            </p:nvSpPr>
            <p:spPr>
              <a:xfrm rot="5400000">
                <a:off x="6439286" y="499692"/>
                <a:ext cx="3196066" cy="2052305"/>
              </a:xfrm>
              <a:prstGeom prst="arc">
                <a:avLst>
                  <a:gd name="adj1" fmla="val 16200000"/>
                  <a:gd name="adj2" fmla="val 21529151"/>
                </a:avLst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Obdélník 22"/>
              <p:cNvSpPr/>
              <p:nvPr/>
            </p:nvSpPr>
            <p:spPr>
              <a:xfrm>
                <a:off x="8970124" y="1094780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r>
                  <a:rPr lang="cs-C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cs-CZ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bdélník 23"/>
              <p:cNvSpPr/>
              <p:nvPr/>
            </p:nvSpPr>
            <p:spPr>
              <a:xfrm>
                <a:off x="6591375" y="2036162"/>
                <a:ext cx="242245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Assimilatory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bdélník 24"/>
              <p:cNvSpPr/>
              <p:nvPr/>
            </p:nvSpPr>
            <p:spPr>
              <a:xfrm>
                <a:off x="9063471" y="2842262"/>
                <a:ext cx="1201746" cy="12012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Reserves</a:t>
                </a:r>
                <a:endParaRPr lang="cs-CZ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cs-CZ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cs-CZ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bdélník 25"/>
              <p:cNvSpPr/>
              <p:nvPr/>
            </p:nvSpPr>
            <p:spPr>
              <a:xfrm>
                <a:off x="10570215" y="3258209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Structures</a:t>
                </a:r>
                <a:endParaRPr lang="cs-CZ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cs-C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Přímá spojnice se šipkou 27"/>
              <p:cNvCxnSpPr/>
              <p:nvPr/>
            </p:nvCxnSpPr>
            <p:spPr>
              <a:xfrm>
                <a:off x="9956247" y="3112167"/>
                <a:ext cx="17347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bdélník 28"/>
              <p:cNvSpPr/>
              <p:nvPr/>
            </p:nvSpPr>
            <p:spPr>
              <a:xfrm>
                <a:off x="10469177" y="2748668"/>
                <a:ext cx="88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blouk 29"/>
              <p:cNvSpPr/>
              <p:nvPr/>
            </p:nvSpPr>
            <p:spPr>
              <a:xfrm rot="5400000" flipV="1">
                <a:off x="8664322" y="747462"/>
                <a:ext cx="3178524" cy="1539223"/>
              </a:xfrm>
              <a:prstGeom prst="arc">
                <a:avLst>
                  <a:gd name="adj1" fmla="val 16200000"/>
                  <a:gd name="adj2" fmla="val 21529151"/>
                </a:avLst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bdélník 30"/>
              <p:cNvSpPr/>
              <p:nvPr/>
            </p:nvSpPr>
            <p:spPr>
              <a:xfrm>
                <a:off x="9535091" y="2036162"/>
                <a:ext cx="193514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bdélník 31"/>
              <p:cNvSpPr/>
              <p:nvPr/>
            </p:nvSpPr>
            <p:spPr>
              <a:xfrm>
                <a:off x="9615466" y="4291104"/>
                <a:ext cx="1909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Microbial</a:t>
                </a:r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biomass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Přímá spojnice se šipkou 32"/>
              <p:cNvCxnSpPr/>
              <p:nvPr/>
            </p:nvCxnSpPr>
            <p:spPr>
              <a:xfrm flipV="1">
                <a:off x="9300410" y="1517073"/>
                <a:ext cx="0" cy="13251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bdélník 35"/>
              <p:cNvSpPr/>
              <p:nvPr/>
            </p:nvSpPr>
            <p:spPr>
              <a:xfrm>
                <a:off x="8247183" y="1718142"/>
                <a:ext cx="24224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Maintenance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TextovéPole 2"/>
          <p:cNvSpPr txBox="1"/>
          <p:nvPr/>
        </p:nvSpPr>
        <p:spPr>
          <a:xfrm>
            <a:off x="499311" y="729429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Obecný předpoklad = klasický model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6833898" y="723288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 model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04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381344" y="2042461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Glanville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et al. (201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4" y="2411793"/>
            <a:ext cx="5220007" cy="4315578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>
          <a:xfrm>
            <a:off x="5824200" y="2514902"/>
            <a:ext cx="401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Přídavek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glukozy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 10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(C) g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cs-CZ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5917578" y="3242513"/>
                <a:ext cx="292080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78" y="3242513"/>
                <a:ext cx="292080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/>
              <p:cNvSpPr txBox="1"/>
              <p:nvPr/>
            </p:nvSpPr>
            <p:spPr>
              <a:xfrm>
                <a:off x="5917578" y="4061845"/>
                <a:ext cx="2382704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78" y="4061845"/>
                <a:ext cx="2382704" cy="285912"/>
              </a:xfrm>
              <a:prstGeom prst="rect">
                <a:avLst/>
              </a:prstGeom>
              <a:blipFill>
                <a:blip r:embed="rId6"/>
                <a:stretch>
                  <a:fillRect l="-1023" t="-4255" r="-512" b="-340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/>
              <p:cNvSpPr txBox="1"/>
              <p:nvPr/>
            </p:nvSpPr>
            <p:spPr>
              <a:xfrm>
                <a:off x="5917578" y="4750355"/>
                <a:ext cx="3333605" cy="624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78" y="4750355"/>
                <a:ext cx="3333605" cy="6241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38" y="2514902"/>
            <a:ext cx="5960731" cy="3973821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37" y="2514902"/>
            <a:ext cx="5960731" cy="39738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04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/>
              <p:cNvSpPr txBox="1"/>
              <p:nvPr/>
            </p:nvSpPr>
            <p:spPr>
              <a:xfrm>
                <a:off x="446658" y="4142932"/>
                <a:ext cx="3333605" cy="624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4142932"/>
                <a:ext cx="3333605" cy="624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áze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924" y="2081437"/>
            <a:ext cx="6255539" cy="46916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04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15687" y="2269028"/>
            <a:ext cx="956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Růstová rychlost se asi bude lišit mezi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horizontama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v závislosti na dostupnosti organiky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/>
              <p:cNvSpPr txBox="1"/>
              <p:nvPr/>
            </p:nvSpPr>
            <p:spPr>
              <a:xfrm>
                <a:off x="379346" y="3059722"/>
                <a:ext cx="73443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6" y="3059722"/>
                <a:ext cx="734432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1509866" y="3190943"/>
                <a:ext cx="1405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66" y="3190943"/>
                <a:ext cx="1405449" cy="276999"/>
              </a:xfrm>
              <a:prstGeom prst="rect">
                <a:avLst/>
              </a:prstGeom>
              <a:blipFill>
                <a:blip r:embed="rId5"/>
                <a:stretch>
                  <a:fillRect l="-2174" t="-2174" r="-2174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/>
              <p:cNvSpPr txBox="1"/>
              <p:nvPr/>
            </p:nvSpPr>
            <p:spPr>
              <a:xfrm>
                <a:off x="3309628" y="3074315"/>
                <a:ext cx="251434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𝑆𝑢𝑏𝑠𝑡𝑟𝑎𝑡𝑒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𝑆𝑢𝑏𝑠𝑡𝑟𝑎𝑡𝑒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3074315"/>
                <a:ext cx="2514343" cy="571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>
              <a:xfrm>
                <a:off x="6670524" y="2868067"/>
                <a:ext cx="3319883" cy="1030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𝑆𝑢𝑏𝑠𝑡𝑟𝑎𝑡𝑒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𝑆𝑢𝑏𝑠𝑡𝑟𝑎𝑡𝑒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𝑆𝑢𝑏𝑠𝑡𝑟𝑎𝑡𝑒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𝑆𝑢𝑏𝑠𝑡𝑟𝑎𝑡𝑒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524" y="2868067"/>
                <a:ext cx="3319883" cy="103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46" y="2701920"/>
            <a:ext cx="5346318" cy="4009739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0985" y="2701920"/>
            <a:ext cx="5346318" cy="4009739"/>
          </a:xfrm>
          <a:prstGeom prst="rect">
            <a:avLst/>
          </a:prstGeom>
        </p:spPr>
      </p:pic>
      <p:sp>
        <p:nvSpPr>
          <p:cNvPr id="17" name="Obdélník 16"/>
          <p:cNvSpPr/>
          <p:nvPr/>
        </p:nvSpPr>
        <p:spPr>
          <a:xfrm>
            <a:off x="5141924" y="6405887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Tessier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(1998)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446658" y="2084362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Hanka 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Picina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(2004)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9" y="3105177"/>
            <a:ext cx="3009187" cy="240735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486" y="3105178"/>
            <a:ext cx="3009187" cy="2407350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05177"/>
            <a:ext cx="3012860" cy="2410288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5" y="3105176"/>
            <a:ext cx="3009188" cy="2407351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160" y="3105177"/>
            <a:ext cx="3005514" cy="2404412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347" y="3105176"/>
            <a:ext cx="3005514" cy="2404412"/>
          </a:xfrm>
          <a:prstGeom prst="rect">
            <a:avLst/>
          </a:prstGeom>
        </p:spPr>
      </p:pic>
      <p:pic>
        <p:nvPicPr>
          <p:cNvPr id="24" name="Obráze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6679" y="3105177"/>
            <a:ext cx="3005514" cy="2404412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6679" y="3105176"/>
            <a:ext cx="3025321" cy="2420257"/>
          </a:xfrm>
          <a:prstGeom prst="rect">
            <a:avLst/>
          </a:prstGeom>
        </p:spPr>
      </p:pic>
      <p:sp>
        <p:nvSpPr>
          <p:cNvPr id="16" name="Obdélník 15"/>
          <p:cNvSpPr/>
          <p:nvPr/>
        </p:nvSpPr>
        <p:spPr>
          <a:xfrm>
            <a:off x="3856513" y="6090678"/>
            <a:ext cx="447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Odhaduje se 8 parametrů = 2 na křivku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446658" y="2084362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Katky Zemanové data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" y="2928827"/>
            <a:ext cx="4185295" cy="313897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5"/>
          <a:srcRect r="24993"/>
          <a:stretch/>
        </p:blipFill>
        <p:spPr>
          <a:xfrm>
            <a:off x="4249483" y="2932044"/>
            <a:ext cx="3136056" cy="3135754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6"/>
          <a:srcRect r="24823"/>
          <a:stretch/>
        </p:blipFill>
        <p:spPr>
          <a:xfrm>
            <a:off x="7965540" y="2933122"/>
            <a:ext cx="3142075" cy="3134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Bremer and van Kessel (1990)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45" y="2836493"/>
            <a:ext cx="9887109" cy="3707666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445" y="2836493"/>
            <a:ext cx="9887109" cy="3707666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445" y="2831956"/>
            <a:ext cx="9899211" cy="3712204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445" y="2831956"/>
            <a:ext cx="9899211" cy="37122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Bremer and van Kessel (1990)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/>
              <p:cNvSpPr txBox="1"/>
              <p:nvPr/>
            </p:nvSpPr>
            <p:spPr>
              <a:xfrm>
                <a:off x="367528" y="3568831"/>
                <a:ext cx="3365793" cy="1164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8" y="3568831"/>
                <a:ext cx="3365793" cy="1164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82" y="2017739"/>
            <a:ext cx="4756086" cy="4756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36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Marstorp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Witter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1999)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4" y="2987094"/>
            <a:ext cx="5854396" cy="357489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708" y="2682294"/>
            <a:ext cx="4850301" cy="225898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125" y="4941276"/>
            <a:ext cx="4633166" cy="1916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1143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Marstorp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Witter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1999):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Extractable dsDNA and product formation as measures of microbial growth in soil upon substrate addition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4" y="2987094"/>
            <a:ext cx="5854396" cy="357489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708" y="2682294"/>
            <a:ext cx="4850301" cy="225898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125" y="4941276"/>
            <a:ext cx="4633166" cy="1916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4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1143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Marstorp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Witter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1999):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Extractable dsDNA and product formation as measures of microbial growth in soil upon substrate addition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366131" y="4214779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31" y="4214779"/>
                <a:ext cx="1832296" cy="540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/>
              <p:cNvSpPr txBox="1"/>
              <p:nvPr/>
            </p:nvSpPr>
            <p:spPr>
              <a:xfrm>
                <a:off x="3725463" y="4221229"/>
                <a:ext cx="1678601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𝐷𝑁𝐴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63" y="4221229"/>
                <a:ext cx="1678601" cy="540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kupina 45"/>
          <p:cNvGrpSpPr/>
          <p:nvPr/>
        </p:nvGrpSpPr>
        <p:grpSpPr>
          <a:xfrm>
            <a:off x="6096000" y="662280"/>
            <a:ext cx="5802464" cy="4732624"/>
            <a:chOff x="6114814" y="-72188"/>
            <a:chExt cx="5802464" cy="4732624"/>
          </a:xfrm>
        </p:grpSpPr>
        <p:sp>
          <p:nvSpPr>
            <p:cNvPr id="17" name="Obdélník 16"/>
            <p:cNvSpPr/>
            <p:nvPr/>
          </p:nvSpPr>
          <p:spPr>
            <a:xfrm>
              <a:off x="9010413" y="2719137"/>
              <a:ext cx="2906865" cy="1431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Skupina 44"/>
            <p:cNvGrpSpPr/>
            <p:nvPr/>
          </p:nvGrpSpPr>
          <p:grpSpPr>
            <a:xfrm>
              <a:off x="6114814" y="-72188"/>
              <a:ext cx="5576222" cy="4732624"/>
              <a:chOff x="6114814" y="-72188"/>
              <a:chExt cx="5576222" cy="4732624"/>
            </a:xfrm>
          </p:grpSpPr>
          <p:sp>
            <p:nvSpPr>
              <p:cNvPr id="16" name="Obdélník 15"/>
              <p:cNvSpPr/>
              <p:nvPr/>
            </p:nvSpPr>
            <p:spPr>
              <a:xfrm>
                <a:off x="6114814" y="2719137"/>
                <a:ext cx="1437774" cy="1431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Substrate</a:t>
                </a:r>
                <a:endParaRPr lang="cs-CZ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Přímá spojnice se šipkou 17"/>
              <p:cNvCxnSpPr/>
              <p:nvPr/>
            </p:nvCxnSpPr>
            <p:spPr>
              <a:xfrm>
                <a:off x="7577653" y="3122194"/>
                <a:ext cx="17347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se šipkou 18"/>
              <p:cNvCxnSpPr/>
              <p:nvPr/>
            </p:nvCxnSpPr>
            <p:spPr>
              <a:xfrm>
                <a:off x="7577652" y="3761873"/>
                <a:ext cx="1407695" cy="60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bdélník 19"/>
              <p:cNvSpPr/>
              <p:nvPr/>
            </p:nvSpPr>
            <p:spPr>
              <a:xfrm>
                <a:off x="7802605" y="3122194"/>
                <a:ext cx="851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Uptake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bdélník 20"/>
              <p:cNvSpPr/>
              <p:nvPr/>
            </p:nvSpPr>
            <p:spPr>
              <a:xfrm>
                <a:off x="7860314" y="3761873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Death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blouk 21"/>
              <p:cNvSpPr/>
              <p:nvPr/>
            </p:nvSpPr>
            <p:spPr>
              <a:xfrm rot="5400000">
                <a:off x="6439286" y="499692"/>
                <a:ext cx="3196066" cy="2052305"/>
              </a:xfrm>
              <a:prstGeom prst="arc">
                <a:avLst>
                  <a:gd name="adj1" fmla="val 16200000"/>
                  <a:gd name="adj2" fmla="val 21529151"/>
                </a:avLst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Obdélník 22"/>
              <p:cNvSpPr/>
              <p:nvPr/>
            </p:nvSpPr>
            <p:spPr>
              <a:xfrm>
                <a:off x="8970124" y="1094780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r>
                  <a:rPr lang="cs-C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cs-CZ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bdélník 23"/>
              <p:cNvSpPr/>
              <p:nvPr/>
            </p:nvSpPr>
            <p:spPr>
              <a:xfrm>
                <a:off x="6591375" y="2036162"/>
                <a:ext cx="242245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Assimilatory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bdélník 24"/>
              <p:cNvSpPr/>
              <p:nvPr/>
            </p:nvSpPr>
            <p:spPr>
              <a:xfrm>
                <a:off x="9063471" y="2842262"/>
                <a:ext cx="1201746" cy="12012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Reserves</a:t>
                </a:r>
                <a:endParaRPr lang="cs-CZ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cs-CZ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cs-CZ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bdélník 25"/>
              <p:cNvSpPr/>
              <p:nvPr/>
            </p:nvSpPr>
            <p:spPr>
              <a:xfrm>
                <a:off x="10570215" y="3258209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Structures</a:t>
                </a:r>
                <a:endParaRPr lang="cs-CZ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cs-C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Přímá spojnice se šipkou 27"/>
              <p:cNvCxnSpPr/>
              <p:nvPr/>
            </p:nvCxnSpPr>
            <p:spPr>
              <a:xfrm>
                <a:off x="9956247" y="3112167"/>
                <a:ext cx="17347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bdélník 28"/>
              <p:cNvSpPr/>
              <p:nvPr/>
            </p:nvSpPr>
            <p:spPr>
              <a:xfrm>
                <a:off x="10469177" y="2748668"/>
                <a:ext cx="88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blouk 29"/>
              <p:cNvSpPr/>
              <p:nvPr/>
            </p:nvSpPr>
            <p:spPr>
              <a:xfrm rot="5400000" flipV="1">
                <a:off x="8664322" y="747462"/>
                <a:ext cx="3178524" cy="1539223"/>
              </a:xfrm>
              <a:prstGeom prst="arc">
                <a:avLst>
                  <a:gd name="adj1" fmla="val 16200000"/>
                  <a:gd name="adj2" fmla="val 21529151"/>
                </a:avLst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bdélník 30"/>
              <p:cNvSpPr/>
              <p:nvPr/>
            </p:nvSpPr>
            <p:spPr>
              <a:xfrm>
                <a:off x="9535091" y="2036162"/>
                <a:ext cx="193514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bdélník 31"/>
              <p:cNvSpPr/>
              <p:nvPr/>
            </p:nvSpPr>
            <p:spPr>
              <a:xfrm>
                <a:off x="9615466" y="4291104"/>
                <a:ext cx="1909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Microbial</a:t>
                </a:r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biomass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Přímá spojnice se šipkou 32"/>
              <p:cNvCxnSpPr/>
              <p:nvPr/>
            </p:nvCxnSpPr>
            <p:spPr>
              <a:xfrm flipV="1">
                <a:off x="9300410" y="1517073"/>
                <a:ext cx="0" cy="13251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bdélník 35"/>
              <p:cNvSpPr/>
              <p:nvPr/>
            </p:nvSpPr>
            <p:spPr>
              <a:xfrm>
                <a:off x="8247183" y="1718142"/>
                <a:ext cx="24224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Maintenance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TextovéPole 37"/>
          <p:cNvSpPr txBox="1"/>
          <p:nvPr/>
        </p:nvSpPr>
        <p:spPr>
          <a:xfrm>
            <a:off x="6833898" y="723288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 model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490286" y="662279"/>
                <a:ext cx="2640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𝑈𝑝𝑡𝑎𝑘𝑒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6" y="662279"/>
                <a:ext cx="2640659" cy="276999"/>
              </a:xfrm>
              <a:prstGeom prst="rect">
                <a:avLst/>
              </a:prstGeom>
              <a:blipFill>
                <a:blip r:embed="rId2"/>
                <a:stretch>
                  <a:fillRect l="-2765" t="-4444" r="-2304" b="-3555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ovéPole 34"/>
              <p:cNvSpPr txBox="1"/>
              <p:nvPr/>
            </p:nvSpPr>
            <p:spPr>
              <a:xfrm>
                <a:off x="3624437" y="515154"/>
                <a:ext cx="2166170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𝑆𝑢𝑏𝑠𝑡𝑟𝑎𝑡𝑒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𝑆𝑢𝑏𝑠𝑡𝑟𝑎𝑡𝑒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5" name="TextovéPol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37" y="515154"/>
                <a:ext cx="2166170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ovéPole 36"/>
              <p:cNvSpPr txBox="1"/>
              <p:nvPr/>
            </p:nvSpPr>
            <p:spPr>
              <a:xfrm>
                <a:off x="490286" y="1350084"/>
                <a:ext cx="3045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𝐴𝑠𝑖𝑚𝑖𝑙𝑎𝑐𝑒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7" name="TextovéPol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6" y="1350084"/>
                <a:ext cx="3045321" cy="276999"/>
              </a:xfrm>
              <a:prstGeom prst="rect">
                <a:avLst/>
              </a:prstGeom>
              <a:blipFill>
                <a:blip r:embed="rId4"/>
                <a:stretch>
                  <a:fillRect l="-400" t="-2174" r="-1000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ovéPole 38"/>
              <p:cNvSpPr txBox="1"/>
              <p:nvPr/>
            </p:nvSpPr>
            <p:spPr>
              <a:xfrm>
                <a:off x="490285" y="1921581"/>
                <a:ext cx="193309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9" name="TextovéPol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5" y="1921581"/>
                <a:ext cx="1933093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ovéPole 39"/>
              <p:cNvSpPr txBox="1"/>
              <p:nvPr/>
            </p:nvSpPr>
            <p:spPr>
              <a:xfrm>
                <a:off x="3021797" y="1931283"/>
                <a:ext cx="1071575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0" name="TextovéPol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97" y="1931283"/>
                <a:ext cx="1071575" cy="565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élník 4"/>
              <p:cNvSpPr/>
              <p:nvPr/>
            </p:nvSpPr>
            <p:spPr>
              <a:xfrm>
                <a:off x="444356" y="2650169"/>
                <a:ext cx="5949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reserve density scaled to maximum reserve density &lt;0, 1&gt;</a:t>
                </a:r>
                <a:endParaRPr lang="cs-CZ" dirty="0"/>
              </a:p>
            </p:txBody>
          </p:sp>
        </mc:Choice>
        <mc:Fallback xmlns="">
          <p:sp>
            <p:nvSpPr>
              <p:cNvPr id="5" name="Obdélní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6" y="2650169"/>
                <a:ext cx="594957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ovéPole 40"/>
              <p:cNvSpPr txBox="1"/>
              <p:nvPr/>
            </p:nvSpPr>
            <p:spPr>
              <a:xfrm>
                <a:off x="444356" y="3290500"/>
                <a:ext cx="217777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1" name="TextovéPol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6" y="3290500"/>
                <a:ext cx="2177776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3095295" y="3325809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295" y="3325809"/>
                <a:ext cx="1412246" cy="5269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58" y="4011262"/>
            <a:ext cx="414563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7" grpId="0"/>
      <p:bldP spid="39" grpId="0"/>
      <p:bldP spid="40" grpId="0"/>
      <p:bldP spid="5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1143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Marstorp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Witter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1999):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Extractable dsDNA and product formation as measures of microbial growth in soil upon substrate addition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073" y="2928826"/>
            <a:ext cx="3056927" cy="3056927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" y="2928827"/>
            <a:ext cx="3056927" cy="3056927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760" y="2927039"/>
            <a:ext cx="3058714" cy="3058714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4809" y="2927039"/>
            <a:ext cx="3087191" cy="3087191"/>
          </a:xfrm>
          <a:prstGeom prst="rect">
            <a:avLst/>
          </a:prstGeom>
        </p:spPr>
      </p:pic>
      <p:sp>
        <p:nvSpPr>
          <p:cNvPr id="18" name="Obdélník 17"/>
          <p:cNvSpPr/>
          <p:nvPr/>
        </p:nvSpPr>
        <p:spPr>
          <a:xfrm>
            <a:off x="361754" y="6079540"/>
            <a:ext cx="1143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porovn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 používanými modely: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Monodův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13.11, p = 0.003;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Pirtův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model: F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1565,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0.00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ovéPol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3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46658" y="2084362"/>
            <a:ext cx="1143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Marstorp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Witter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1999):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Extractable dsDNA and product formation as measures of microbial growth in soil upon substrate addition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42" y="3113492"/>
            <a:ext cx="6706181" cy="335309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48" y="2928827"/>
            <a:ext cx="3818521" cy="3626749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>
          <a:xfrm>
            <a:off x="2410097" y="2928827"/>
            <a:ext cx="659674" cy="3452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446658" y="3035114"/>
            <a:ext cx="3278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 flipH="1">
            <a:off x="390051" y="5401668"/>
            <a:ext cx="3278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29494" y="2123961"/>
            <a:ext cx="3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Podobn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é platí asi i pro ATP: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3585639" y="2123961"/>
            <a:ext cx="5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Joergensen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Raubuch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(2002): CFE a ATP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3585639" y="2556991"/>
            <a:ext cx="76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Monodův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5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25, p = 0.0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Pirtův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model: F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7.72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0.00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3548628" y="3057061"/>
            <a:ext cx="5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Nannipieri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et al.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čty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buněk a ATP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3585638" y="3529273"/>
            <a:ext cx="76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Monodův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45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4, p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0.0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Pirtův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33.7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0.00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3585639" y="4029343"/>
            <a:ext cx="5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Tsai et al.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CFE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ATP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3585638" y="4398675"/>
            <a:ext cx="76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Monodův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0.08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Pirtův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0.08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2316144" y="5083411"/>
            <a:ext cx="3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PLFY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3585639" y="5083411"/>
            <a:ext cx="5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Ziegler et al.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PLFA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délník 23"/>
          <p:cNvSpPr/>
          <p:nvPr/>
        </p:nvSpPr>
        <p:spPr>
          <a:xfrm>
            <a:off x="3585638" y="5549265"/>
            <a:ext cx="76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Monodův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6.94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= 0.005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Pirtův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model: F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4.81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= 0.027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ovéPol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4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0" grpId="0"/>
      <p:bldP spid="21" grpId="0"/>
      <p:bldP spid="23" grpId="0"/>
      <p:bldP spid="24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3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29494" y="2123961"/>
            <a:ext cx="3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Podobn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é platí asi i pro ATP: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4181"/>
            <a:ext cx="6706181" cy="3353091"/>
          </a:xfrm>
          <a:prstGeom prst="rect">
            <a:avLst/>
          </a:prstGeom>
        </p:spPr>
      </p:pic>
      <p:sp>
        <p:nvSpPr>
          <p:cNvPr id="19" name="Obdélník 18"/>
          <p:cNvSpPr/>
          <p:nvPr/>
        </p:nvSpPr>
        <p:spPr>
          <a:xfrm>
            <a:off x="195827" y="6243494"/>
            <a:ext cx="5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Pitt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cs-CZ" i="1" dirty="0" err="1">
                <a:latin typeface="Arial" panose="020B0604020202020204" pitchFamily="34" charset="0"/>
                <a:cs typeface="Arial" panose="020B0604020202020204" pitchFamily="34" charset="0"/>
              </a:rPr>
              <a:t>Trichoderma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err="1">
                <a:latin typeface="Arial" panose="020B0604020202020204" pitchFamily="34" charset="0"/>
                <a:cs typeface="Arial" panose="020B0604020202020204" pitchFamily="34" charset="0"/>
              </a:rPr>
              <a:t>aureoviride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462" y="2784180"/>
            <a:ext cx="5029636" cy="3353091"/>
          </a:xfrm>
          <a:prstGeom prst="rect">
            <a:avLst/>
          </a:prstGeom>
        </p:spPr>
      </p:pic>
      <p:sp>
        <p:nvSpPr>
          <p:cNvPr id="25" name="Obdélník 24"/>
          <p:cNvSpPr/>
          <p:nvPr/>
        </p:nvSpPr>
        <p:spPr>
          <a:xfrm>
            <a:off x="7304199" y="6243494"/>
            <a:ext cx="5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Chapman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Atkinson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57648" y="1423937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To může vést k chybám (např. počítání CUE nebo obratu).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257647" y="1990776"/>
            <a:ext cx="91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Ty chyby se zdají být významný, ale zase jsou systematický, tzn.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predikovatelný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3" y="2422269"/>
            <a:ext cx="4575759" cy="4435731"/>
          </a:xfrm>
          <a:prstGeom prst="rect">
            <a:avLst/>
          </a:prstGeom>
        </p:spPr>
      </p:pic>
      <p:sp>
        <p:nvSpPr>
          <p:cNvPr id="7" name="Obdélník 6"/>
          <p:cNvSpPr/>
          <p:nvPr/>
        </p:nvSpPr>
        <p:spPr>
          <a:xfrm>
            <a:off x="5318812" y="6550223"/>
            <a:ext cx="545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Chen</a:t>
            </a:r>
            <a:r>
              <a:rPr lang="cs-C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(2019)</a:t>
            </a:r>
            <a:endParaRPr lang="cs-CZ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b="7521"/>
          <a:stretch/>
        </p:blipFill>
        <p:spPr>
          <a:xfrm>
            <a:off x="7358317" y="1181865"/>
            <a:ext cx="3853968" cy="178205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4"/>
          <a:srcRect b="7521"/>
          <a:stretch/>
        </p:blipFill>
        <p:spPr>
          <a:xfrm>
            <a:off x="7358317" y="2963918"/>
            <a:ext cx="3853968" cy="178205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317" y="4768170"/>
            <a:ext cx="3853968" cy="1926984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>
          <a:xfrm>
            <a:off x="8076695" y="106173"/>
            <a:ext cx="276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Odhad 6ti parametrů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/>
              <p:cNvSpPr txBox="1"/>
              <p:nvPr/>
            </p:nvSpPr>
            <p:spPr>
              <a:xfrm>
                <a:off x="6498833" y="440011"/>
                <a:ext cx="278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h𝑜𝑢𝑟𝑠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8" name="TextovéPo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33" y="440011"/>
                <a:ext cx="2786468" cy="276999"/>
              </a:xfrm>
              <a:prstGeom prst="rect">
                <a:avLst/>
              </a:prstGeom>
              <a:blipFill>
                <a:blip r:embed="rId6"/>
                <a:stretch>
                  <a:fillRect l="-1532" r="-1751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/>
              <p:cNvSpPr txBox="1"/>
              <p:nvPr/>
            </p:nvSpPr>
            <p:spPr>
              <a:xfrm>
                <a:off x="6498833" y="702820"/>
                <a:ext cx="1377365" cy="430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=96.7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33" y="702820"/>
                <a:ext cx="1377365" cy="430502"/>
              </a:xfrm>
              <a:prstGeom prst="rect">
                <a:avLst/>
              </a:prstGeom>
              <a:blipFill>
                <a:blip r:embed="rId7"/>
                <a:stretch>
                  <a:fillRect l="-26549" t="-135211" r="-3982" b="-1901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/>
              <p:cNvSpPr txBox="1"/>
              <p:nvPr/>
            </p:nvSpPr>
            <p:spPr>
              <a:xfrm>
                <a:off x="7923805" y="739209"/>
                <a:ext cx="1279517" cy="397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=75.4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805" y="739209"/>
                <a:ext cx="1279517" cy="397673"/>
              </a:xfrm>
              <a:prstGeom prst="rect">
                <a:avLst/>
              </a:prstGeom>
              <a:blipFill>
                <a:blip r:embed="rId8"/>
                <a:stretch>
                  <a:fillRect l="-29048" t="-147692" r="-3810" b="-2169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>
              <a:xfrm>
                <a:off x="9355390" y="441169"/>
                <a:ext cx="283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𝑇𝑢𝑟𝑛𝑜𝑣𝑒𝑟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h𝑜𝑢𝑟𝑠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90" y="441169"/>
                <a:ext cx="2834559" cy="276999"/>
              </a:xfrm>
              <a:prstGeom prst="rect">
                <a:avLst/>
              </a:prstGeom>
              <a:blipFill>
                <a:blip r:embed="rId9"/>
                <a:stretch>
                  <a:fillRect l="-1720" r="-1720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/>
              <p:cNvSpPr txBox="1"/>
              <p:nvPr/>
            </p:nvSpPr>
            <p:spPr>
              <a:xfrm>
                <a:off x="9355390" y="717010"/>
                <a:ext cx="1377365" cy="430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=24.3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90" y="717010"/>
                <a:ext cx="1377365" cy="430502"/>
              </a:xfrm>
              <a:prstGeom prst="rect">
                <a:avLst/>
              </a:prstGeom>
              <a:blipFill>
                <a:blip r:embed="rId10"/>
                <a:stretch>
                  <a:fillRect l="-26991" t="-138571" r="-3540" b="-1928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/>
              <p:cNvSpPr txBox="1"/>
              <p:nvPr/>
            </p:nvSpPr>
            <p:spPr>
              <a:xfrm>
                <a:off x="10838323" y="727797"/>
                <a:ext cx="1151277" cy="397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323" y="727797"/>
                <a:ext cx="1151277" cy="397673"/>
              </a:xfrm>
              <a:prstGeom prst="rect">
                <a:avLst/>
              </a:prstGeom>
              <a:blipFill>
                <a:blip r:embed="rId11"/>
                <a:stretch>
                  <a:fillRect l="-32275" t="-145455" r="-4233" b="-21212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" grpId="0"/>
      <p:bldP spid="10" grpId="0"/>
      <p:bldP spid="8" grpId="0"/>
      <p:bldP spid="13" grpId="0"/>
      <p:bldP spid="15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57648" y="1423937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To může vést k chybám (např. počítání CUE nebo obratu).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257647" y="1990776"/>
            <a:ext cx="91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Ty chyby se zdají být významný, ale zase jsou systematický, tzn.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predikovatelný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5861"/>
            <a:ext cx="5414502" cy="2707251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70" y="3275861"/>
            <a:ext cx="5414502" cy="27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57648" y="1423937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To může vést k chybám (např. počítání CUE nebo obratu).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257647" y="1990776"/>
            <a:ext cx="91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Ty chyby se zdají být významný, ale zase jsou systematický, tzn.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predikovatelný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57646" y="2626502"/>
            <a:ext cx="111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Neexistuje jednoduchý způsob korekce. Vždycky se musí měřit víc parametrů a to ideálně v čase.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kupina 45"/>
          <p:cNvGrpSpPr/>
          <p:nvPr/>
        </p:nvGrpSpPr>
        <p:grpSpPr>
          <a:xfrm>
            <a:off x="6096000" y="662280"/>
            <a:ext cx="5802464" cy="4732624"/>
            <a:chOff x="6114814" y="-72188"/>
            <a:chExt cx="5802464" cy="4732624"/>
          </a:xfrm>
        </p:grpSpPr>
        <p:sp>
          <p:nvSpPr>
            <p:cNvPr id="17" name="Obdélník 16"/>
            <p:cNvSpPr/>
            <p:nvPr/>
          </p:nvSpPr>
          <p:spPr>
            <a:xfrm>
              <a:off x="9010413" y="2719137"/>
              <a:ext cx="2906865" cy="1431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Skupina 44"/>
            <p:cNvGrpSpPr/>
            <p:nvPr/>
          </p:nvGrpSpPr>
          <p:grpSpPr>
            <a:xfrm>
              <a:off x="6114814" y="-72188"/>
              <a:ext cx="5576222" cy="4732624"/>
              <a:chOff x="6114814" y="-72188"/>
              <a:chExt cx="5576222" cy="4732624"/>
            </a:xfrm>
          </p:grpSpPr>
          <p:sp>
            <p:nvSpPr>
              <p:cNvPr id="16" name="Obdélník 15"/>
              <p:cNvSpPr/>
              <p:nvPr/>
            </p:nvSpPr>
            <p:spPr>
              <a:xfrm>
                <a:off x="6114814" y="2719137"/>
                <a:ext cx="1437774" cy="1431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Substrate</a:t>
                </a:r>
                <a:endParaRPr lang="cs-CZ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Přímá spojnice se šipkou 17"/>
              <p:cNvCxnSpPr/>
              <p:nvPr/>
            </p:nvCxnSpPr>
            <p:spPr>
              <a:xfrm>
                <a:off x="7577653" y="3122194"/>
                <a:ext cx="17347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se šipkou 18"/>
              <p:cNvCxnSpPr/>
              <p:nvPr/>
            </p:nvCxnSpPr>
            <p:spPr>
              <a:xfrm>
                <a:off x="7577652" y="3761873"/>
                <a:ext cx="1407695" cy="60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bdélník 19"/>
              <p:cNvSpPr/>
              <p:nvPr/>
            </p:nvSpPr>
            <p:spPr>
              <a:xfrm>
                <a:off x="7802605" y="3122194"/>
                <a:ext cx="851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Uptake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bdélník 20"/>
              <p:cNvSpPr/>
              <p:nvPr/>
            </p:nvSpPr>
            <p:spPr>
              <a:xfrm>
                <a:off x="7860314" y="3761873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Death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blouk 21"/>
              <p:cNvSpPr/>
              <p:nvPr/>
            </p:nvSpPr>
            <p:spPr>
              <a:xfrm rot="5400000">
                <a:off x="6439286" y="499692"/>
                <a:ext cx="3196066" cy="2052305"/>
              </a:xfrm>
              <a:prstGeom prst="arc">
                <a:avLst>
                  <a:gd name="adj1" fmla="val 16200000"/>
                  <a:gd name="adj2" fmla="val 21529151"/>
                </a:avLst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Obdélník 22"/>
              <p:cNvSpPr/>
              <p:nvPr/>
            </p:nvSpPr>
            <p:spPr>
              <a:xfrm>
                <a:off x="8970124" y="1094780"/>
                <a:ext cx="582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r>
                  <a:rPr lang="cs-C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cs-CZ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bdélník 23"/>
              <p:cNvSpPr/>
              <p:nvPr/>
            </p:nvSpPr>
            <p:spPr>
              <a:xfrm>
                <a:off x="6591375" y="2036162"/>
                <a:ext cx="242245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Assimilatory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bdélník 24"/>
              <p:cNvSpPr/>
              <p:nvPr/>
            </p:nvSpPr>
            <p:spPr>
              <a:xfrm>
                <a:off x="9063471" y="2842262"/>
                <a:ext cx="1201746" cy="12012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Reserves</a:t>
                </a:r>
                <a:endParaRPr lang="cs-CZ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cs-CZ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cs-CZ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bdélník 25"/>
              <p:cNvSpPr/>
              <p:nvPr/>
            </p:nvSpPr>
            <p:spPr>
              <a:xfrm>
                <a:off x="10570215" y="3258209"/>
                <a:ext cx="11208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Structures</a:t>
                </a:r>
                <a:endParaRPr lang="cs-CZ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cs-C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Přímá spojnice se šipkou 27"/>
              <p:cNvCxnSpPr/>
              <p:nvPr/>
            </p:nvCxnSpPr>
            <p:spPr>
              <a:xfrm>
                <a:off x="9956247" y="3112167"/>
                <a:ext cx="17347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bdélník 28"/>
              <p:cNvSpPr/>
              <p:nvPr/>
            </p:nvSpPr>
            <p:spPr>
              <a:xfrm>
                <a:off x="10469177" y="2748668"/>
                <a:ext cx="88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blouk 29"/>
              <p:cNvSpPr/>
              <p:nvPr/>
            </p:nvSpPr>
            <p:spPr>
              <a:xfrm rot="5400000" flipV="1">
                <a:off x="8664322" y="747462"/>
                <a:ext cx="3178524" cy="1539223"/>
              </a:xfrm>
              <a:prstGeom prst="arc">
                <a:avLst>
                  <a:gd name="adj1" fmla="val 16200000"/>
                  <a:gd name="adj2" fmla="val 21529151"/>
                </a:avLst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bdélník 30"/>
              <p:cNvSpPr/>
              <p:nvPr/>
            </p:nvSpPr>
            <p:spPr>
              <a:xfrm>
                <a:off x="9535091" y="2036162"/>
                <a:ext cx="193514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bdélník 31"/>
              <p:cNvSpPr/>
              <p:nvPr/>
            </p:nvSpPr>
            <p:spPr>
              <a:xfrm>
                <a:off x="9615466" y="4291104"/>
                <a:ext cx="1909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Microbial</a:t>
                </a:r>
                <a:r>
                  <a:rPr lang="cs-C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biomass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Přímá spojnice se šipkou 32"/>
              <p:cNvCxnSpPr/>
              <p:nvPr/>
            </p:nvCxnSpPr>
            <p:spPr>
              <a:xfrm flipV="1">
                <a:off x="9300410" y="1517073"/>
                <a:ext cx="0" cy="13251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bdélník 35"/>
              <p:cNvSpPr/>
              <p:nvPr/>
            </p:nvSpPr>
            <p:spPr>
              <a:xfrm>
                <a:off x="8247183" y="1718142"/>
                <a:ext cx="24224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Maintenance</a:t>
                </a:r>
                <a:r>
                  <a:rPr lang="cs-C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s-CZ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respiration</a:t>
                </a:r>
                <a:endParaRPr lang="cs-C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TextovéPole 37"/>
          <p:cNvSpPr txBox="1"/>
          <p:nvPr/>
        </p:nvSpPr>
        <p:spPr>
          <a:xfrm>
            <a:off x="6833898" y="723288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 model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ovéPole 33"/>
              <p:cNvSpPr txBox="1"/>
              <p:nvPr/>
            </p:nvSpPr>
            <p:spPr>
              <a:xfrm>
                <a:off x="265026" y="1829248"/>
                <a:ext cx="3198311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ovéPol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6" y="1829248"/>
                <a:ext cx="3198311" cy="300788"/>
              </a:xfrm>
              <a:prstGeom prst="rect">
                <a:avLst/>
              </a:prstGeom>
              <a:blipFill>
                <a:blip r:embed="rId3"/>
                <a:stretch>
                  <a:fillRect l="-1333" r="-2095" b="-2653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ovéPole 42"/>
              <p:cNvSpPr txBox="1"/>
              <p:nvPr/>
            </p:nvSpPr>
            <p:spPr>
              <a:xfrm>
                <a:off x="3671392" y="1829248"/>
                <a:ext cx="1376594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ovéPol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92" y="1829248"/>
                <a:ext cx="1376594" cy="300788"/>
              </a:xfrm>
              <a:prstGeom prst="rect">
                <a:avLst/>
              </a:prstGeom>
              <a:blipFill>
                <a:blip r:embed="rId4"/>
                <a:stretch>
                  <a:fillRect l="-3540" r="-442" b="-1632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ovéPole 43"/>
              <p:cNvSpPr txBox="1"/>
              <p:nvPr/>
            </p:nvSpPr>
            <p:spPr>
              <a:xfrm>
                <a:off x="240306" y="2532106"/>
                <a:ext cx="324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(0.25+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ovéPol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6" y="2532106"/>
                <a:ext cx="3247749" cy="276999"/>
              </a:xfrm>
              <a:prstGeom prst="rect">
                <a:avLst/>
              </a:prstGeom>
              <a:blipFill>
                <a:blip r:embed="rId5"/>
                <a:stretch>
                  <a:fillRect l="-1313" t="-2174" r="-2064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ovéPole 46"/>
              <p:cNvSpPr txBox="1"/>
              <p:nvPr/>
            </p:nvSpPr>
            <p:spPr>
              <a:xfrm>
                <a:off x="254446" y="3126986"/>
                <a:ext cx="2892971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𝑅𝑁𝐴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𝑅𝑁𝐴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𝑅𝑁𝐴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ovéPol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6" y="3126986"/>
                <a:ext cx="2892971" cy="5400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Obrázek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180" y="122863"/>
            <a:ext cx="2383468" cy="16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3" grpId="0"/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ovéPole 43"/>
              <p:cNvSpPr txBox="1"/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𝑩𝒊𝒐𝒎𝒂𝒔𝒔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ovéPol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blipFill>
                <a:blip r:embed="rId3"/>
                <a:stretch>
                  <a:fillRect l="-1060" t="-2174" r="-1943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ovéPole 46"/>
              <p:cNvSpPr txBox="1"/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𝑹𝑵𝑨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ovéPol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" y="1574074"/>
            <a:ext cx="3893915" cy="42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ovéPole 43"/>
              <p:cNvSpPr txBox="1"/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𝑩𝒊𝒐𝒎𝒂𝒔𝒔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ovéPol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blipFill>
                <a:blip r:embed="rId3"/>
                <a:stretch>
                  <a:fillRect l="-1060" t="-2174" r="-1943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ovéPole 46"/>
              <p:cNvSpPr txBox="1"/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𝑹𝑵𝑨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ovéPol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" y="1574074"/>
            <a:ext cx="3893915" cy="4244476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427" y="1574074"/>
            <a:ext cx="3758818" cy="4486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/>
              <p:cNvSpPr txBox="1"/>
              <p:nvPr/>
            </p:nvSpPr>
            <p:spPr>
              <a:xfrm>
                <a:off x="8310516" y="3170115"/>
                <a:ext cx="3745769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(0.25+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ovéPo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516" y="3170115"/>
                <a:ext cx="3745769" cy="517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161" y="1574073"/>
            <a:ext cx="3781124" cy="4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ovéPole 43"/>
              <p:cNvSpPr txBox="1"/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𝑩𝒊𝒐𝒎𝒂𝒔𝒔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ovéPol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blipFill>
                <a:blip r:embed="rId3"/>
                <a:stretch>
                  <a:fillRect l="-1060" t="-2174" r="-1943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ovéPole 46"/>
              <p:cNvSpPr txBox="1"/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𝑹𝑵𝑨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ovéPol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" y="1574074"/>
            <a:ext cx="3893915" cy="424447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202" y="1574075"/>
            <a:ext cx="3557861" cy="4261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8255447" y="2969098"/>
                <a:ext cx="3742307" cy="919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𝑅𝑁𝐴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𝑅𝑁𝐴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𝑅𝑁𝐴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447" y="2969098"/>
                <a:ext cx="3742307" cy="919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e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569" y="1737360"/>
            <a:ext cx="3966062" cy="37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ovéPole 43"/>
              <p:cNvSpPr txBox="1"/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𝑩𝒊𝒐𝒎𝒂𝒔𝒔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ovéPol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blipFill>
                <a:blip r:embed="rId3"/>
                <a:stretch>
                  <a:fillRect l="-1060" t="-2174" r="-1943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ovéPole 46"/>
              <p:cNvSpPr txBox="1"/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𝑹𝑵𝑨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ovéPol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" y="1574074"/>
            <a:ext cx="3893915" cy="4244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8066035" y="2969098"/>
                <a:ext cx="3770391" cy="919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𝑃𝑟𝑜𝑡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𝑃𝑟𝑜𝑡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035" y="2969098"/>
                <a:ext cx="3770391" cy="919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153" y="1574074"/>
            <a:ext cx="3761694" cy="447249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4998" y="1574074"/>
            <a:ext cx="3745438" cy="44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ovéPole 41"/>
              <p:cNvSpPr txBox="1"/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𝒎𝒈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ovéPo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0" y="510420"/>
                <a:ext cx="1412246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ovéPole 43"/>
              <p:cNvSpPr txBox="1"/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𝑩𝒊𝒐𝒎𝒂𝒔𝒔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ovéPol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00" y="635389"/>
                <a:ext cx="3447932" cy="276999"/>
              </a:xfrm>
              <a:prstGeom prst="rect">
                <a:avLst/>
              </a:prstGeom>
              <a:blipFill>
                <a:blip r:embed="rId3"/>
                <a:stretch>
                  <a:fillRect l="-1060" t="-2174" r="-1943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ovéPole 46"/>
              <p:cNvSpPr txBox="1"/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𝑹𝑵𝑨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𝑹𝑵𝑨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cs-CZ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ovéPol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84" y="509282"/>
                <a:ext cx="3058914" cy="540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" y="1574074"/>
            <a:ext cx="3893915" cy="4244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>
              <a:xfrm>
                <a:off x="8921652" y="3125853"/>
                <a:ext cx="2522870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𝐷𝑁𝐴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𝐷𝑁𝐴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52" y="3125853"/>
                <a:ext cx="2522870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128" y="1574074"/>
            <a:ext cx="3764730" cy="448056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7625" y="1574074"/>
            <a:ext cx="3761015" cy="44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7648" y="487766"/>
            <a:ext cx="66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 p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ůdě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neměříme biomasu, jen její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-parametry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/>
              <p:cNvSpPr txBox="1"/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𝐶𝐹𝐸</m:t>
                          </m:r>
                          <m:r>
                            <m:rPr>
                              <m:nor/>
                            </m:rPr>
                            <a:rPr lang="cs-CZ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" y="1424564"/>
                <a:ext cx="1327799" cy="567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8" y="1293053"/>
                <a:ext cx="1832296" cy="540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ovéPole 6"/>
          <p:cNvSpPr txBox="1"/>
          <p:nvPr/>
        </p:nvSpPr>
        <p:spPr>
          <a:xfrm>
            <a:off x="6309362" y="1215377"/>
            <a:ext cx="404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Neznáme aktuální růstovou rychlost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309362" y="1648407"/>
            <a:ext cx="404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Růstovou rychlost často ovlivňujeme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2483</Words>
  <Application>Microsoft Office PowerPoint</Application>
  <PresentationFormat>Širokoúhlá obrazovka</PresentationFormat>
  <Paragraphs>213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Čapek Petr RNDr. Ph.D.</dc:creator>
  <cp:lastModifiedBy>Čapek Petr RNDr. Ph.D.</cp:lastModifiedBy>
  <cp:revision>54</cp:revision>
  <dcterms:created xsi:type="dcterms:W3CDTF">2021-09-23T06:57:04Z</dcterms:created>
  <dcterms:modified xsi:type="dcterms:W3CDTF">2021-12-17T07:56:28Z</dcterms:modified>
</cp:coreProperties>
</file>