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 Sans SemiBold"/>
      <p:regular r:id="rId17"/>
      <p:bold r:id="rId18"/>
      <p:italic r:id="rId19"/>
      <p:boldItalic r:id="rId20"/>
    </p:embeddedFont>
    <p:embeddedFont>
      <p:font typeface="Nuni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9F9873-A221-4187-8E1F-1108D088EC74}">
  <a:tblStyle styleId="{E69F9873-A221-4187-8E1F-1108D088EC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SemiBold-boldItalic.fntdata"/><Relationship Id="rId11" Type="http://schemas.openxmlformats.org/officeDocument/2006/relationships/slide" Target="slides/slide5.xml"/><Relationship Id="rId22" Type="http://schemas.openxmlformats.org/officeDocument/2006/relationships/font" Target="fonts/NunitoSans-bold.fntdata"/><Relationship Id="rId10" Type="http://schemas.openxmlformats.org/officeDocument/2006/relationships/slide" Target="slides/slide4.xml"/><Relationship Id="rId21" Type="http://schemas.openxmlformats.org/officeDocument/2006/relationships/font" Target="fonts/NunitoSans-regular.fntdata"/><Relationship Id="rId13" Type="http://schemas.openxmlformats.org/officeDocument/2006/relationships/slide" Target="slides/slide7.xml"/><Relationship Id="rId24" Type="http://schemas.openxmlformats.org/officeDocument/2006/relationships/font" Target="fonts/NunitoSans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SansSemiBol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SansSemiBold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Sans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dbd35ff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dbd35ff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dbd35f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dbd35f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dbd35ff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dbd35ff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dbd35ff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dbd35ff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dbd35ff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dbd35ff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dbd35ff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dbd35ff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dbd35ff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dbd35ff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dbd35ff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dbd35ff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dbd35ffe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dbd35ffe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4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rgbClr val="6AA84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Edelweiss</a:t>
            </a:r>
            <a:endParaRPr sz="3880">
              <a:solidFill>
                <a:srgbClr val="6AA84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rgbClr val="666666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A decentralized protocol compiler</a:t>
            </a:r>
            <a:endParaRPr sz="3880">
              <a:solidFill>
                <a:srgbClr val="666666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723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 Sans SemiBold"/>
                <a:ea typeface="Nunito Sans SemiBold"/>
                <a:cs typeface="Nunito Sans SemiBold"/>
                <a:sym typeface="Nunito Sans SemiBold"/>
              </a:rPr>
              <a:t>Petar Maymounkov</a:t>
            </a:r>
            <a:endParaRPr sz="22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 Sans SemiBold"/>
                <a:ea typeface="Nunito Sans SemiBold"/>
                <a:cs typeface="Nunito Sans SemiBold"/>
                <a:sym typeface="Nunito Sans SemiBold"/>
              </a:rPr>
              <a:t>LabWeek 2022</a:t>
            </a:r>
            <a:endParaRPr sz="220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4971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0">
                <a:solidFill>
                  <a:schemeClr val="accen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github.com/ipld/edelweiss</a:t>
            </a:r>
            <a:endParaRPr sz="2180">
              <a:solidFill>
                <a:schemeClr val="accen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722225"/>
            <a:ext cx="85206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Current users</a:t>
            </a:r>
            <a:endParaRPr b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Reframe API, IPFS, DHT Hydra Booster, StoreTheIndex, SomeGuy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What’s behind us</a:t>
            </a:r>
            <a:endParaRPr b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Generation of high-performance data type serialization in Go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Generation of asynchronous JSON/HTTP and CBOR/HTTP backends in Go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What’s ahead of us</a:t>
            </a:r>
            <a:endParaRPr b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Source syntax parsing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Data and network backends for TypeScript/JavaScript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Prototype a backend for FVM actors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We are hiring a compiler engineer!</a:t>
            </a:r>
            <a:endParaRPr b="1" sz="1900">
              <a:solidFill>
                <a:schemeClr val="accen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Reach out to</a:t>
            </a:r>
            <a:r>
              <a:rPr b="1" lang="en" sz="19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 petar@protocol.ai</a:t>
            </a:r>
            <a:endParaRPr b="1" sz="1900">
              <a:solidFill>
                <a:schemeClr val="accen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SemiBold"/>
                <a:ea typeface="Nunito Sans SemiBold"/>
                <a:cs typeface="Nunito Sans SemiBold"/>
                <a:sym typeface="Nunito Sans SemiBold"/>
              </a:rPr>
              <a:t>State of affairs</a:t>
            </a:r>
            <a:endParaRPr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SemiBold"/>
                <a:ea typeface="Nunito Sans SemiBold"/>
                <a:cs typeface="Nunito Sans SemiBold"/>
                <a:sym typeface="Nunito Sans SemiBold"/>
              </a:rPr>
              <a:t>History blitz</a:t>
            </a:r>
            <a:endParaRPr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74625"/>
            <a:ext cx="85206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Decentralized data structures require a new data model.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C9DAF8"/>
                </a:highlight>
                <a:latin typeface="Nunito Sans"/>
                <a:ea typeface="Nunito Sans"/>
                <a:cs typeface="Nunito Sans"/>
                <a:sym typeface="Nunito Sans"/>
              </a:rPr>
              <a:t>IPLD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 = decentralized JSON = content-addressed links + JSON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Data model is </a:t>
            </a:r>
            <a:r>
              <a:rPr b="1" lang="en" sz="1700">
                <a:highlight>
                  <a:srgbClr val="F4CCCC"/>
                </a:highlight>
                <a:latin typeface="Nunito Sans"/>
                <a:ea typeface="Nunito Sans"/>
                <a:cs typeface="Nunito Sans"/>
                <a:sym typeface="Nunito Sans"/>
              </a:rPr>
              <a:t>agnostic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 to application abstraction (above), and serialization (below).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1684625" y="2749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{E69F9873-A221-4187-8E1F-1108D088EC74}</a:tableStyleId>
              </a:tblPr>
              <a:tblGrid>
                <a:gridCol w="2016200"/>
                <a:gridCol w="5235975"/>
              </a:tblGrid>
              <a:tr h="92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Application level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File formats (UnixFS, MFS, Filecoin storage, etc)</a:t>
                      </a:r>
                      <a:br>
                        <a:rPr lang="en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</a:br>
                      <a:r>
                        <a:rPr lang="en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Service Interfaces (Reframe, StoreTheIndex, Filecoin actors, etc)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Data model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IPLD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Serialization and RPC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JSON, CBOR, Protocol Buffers, XML, Apache Avro, etc</a:t>
                      </a:r>
                      <a:br>
                        <a:rPr lang="en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</a:br>
                      <a:r>
                        <a:rPr lang="en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HTTP, libp2p, etc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p14"/>
          <p:cNvSpPr txBox="1"/>
          <p:nvPr/>
        </p:nvSpPr>
        <p:spPr>
          <a:xfrm>
            <a:off x="100300" y="3395925"/>
            <a:ext cx="15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Protocol</a:t>
            </a:r>
            <a:endParaRPr b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Stack</a:t>
            </a:r>
            <a:endParaRPr b="1" sz="16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SemiBold"/>
                <a:ea typeface="Nunito Sans SemiBold"/>
                <a:cs typeface="Nunito Sans SemiBold"/>
                <a:sym typeface="Nunito Sans SemiBold"/>
              </a:rPr>
              <a:t>Application developers need</a:t>
            </a:r>
            <a:endParaRPr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03225"/>
            <a:ext cx="85206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Define higher-level </a:t>
            </a:r>
            <a:r>
              <a:rPr b="1" lang="en" sz="1700">
                <a:highlight>
                  <a:srgbClr val="D9EAD3"/>
                </a:highlight>
                <a:latin typeface="Nunito Sans"/>
                <a:ea typeface="Nunito Sans"/>
                <a:cs typeface="Nunito Sans"/>
                <a:sym typeface="Nunito Sans"/>
              </a:rPr>
              <a:t>data abstractions</a:t>
            </a:r>
            <a:endParaRPr b="1" sz="1700">
              <a:highlight>
                <a:srgbClr val="D9EAD3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E.g. file system, content provider, signed peer record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Define </a:t>
            </a:r>
            <a:r>
              <a:rPr b="1" lang="en" sz="1700">
                <a:highlight>
                  <a:srgbClr val="C9DAF8"/>
                </a:highlight>
                <a:latin typeface="Nunito Sans"/>
                <a:ea typeface="Nunito Sans"/>
                <a:cs typeface="Nunito Sans"/>
                <a:sym typeface="Nunito Sans"/>
              </a:rPr>
              <a:t>service interfaces</a:t>
            </a:r>
            <a:endParaRPr b="1" sz="1700">
              <a:highlight>
                <a:srgbClr val="C9DAF8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E.g. Reframe API, StoreTheIndex API, Filecoin multisig actor API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E.g. IPFS </a:t>
            </a:r>
            <a:r>
              <a:rPr lang="en" sz="17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command-line interface</a:t>
            </a:r>
            <a:endParaRPr sz="1700">
              <a:highlight>
                <a:srgbClr val="FFF2CC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Get </a:t>
            </a:r>
            <a:r>
              <a:rPr b="1" lang="en" sz="1700">
                <a:highlight>
                  <a:srgbClr val="F4CCCC"/>
                </a:highlight>
                <a:latin typeface="Nunito Sans"/>
                <a:ea typeface="Nunito Sans"/>
                <a:cs typeface="Nunito Sans"/>
                <a:sym typeface="Nunito Sans"/>
              </a:rPr>
              <a:t>language bindings</a:t>
            </a:r>
            <a:endParaRPr b="1" sz="1700">
              <a:highlight>
                <a:srgbClr val="F4CCCC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Go, JavaScript, Rust at minimum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Python, Lean, Julia as well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SemiBold"/>
                <a:ea typeface="Nunito Sans SemiBold"/>
                <a:cs typeface="Nunito Sans SemiBold"/>
                <a:sym typeface="Nunito Sans SemiBold"/>
              </a:rPr>
              <a:t>System</a:t>
            </a:r>
            <a:r>
              <a:rPr lang="en">
                <a:latin typeface="Nunito Sans SemiBold"/>
                <a:ea typeface="Nunito Sans SemiBold"/>
                <a:cs typeface="Nunito Sans SemiBold"/>
                <a:sym typeface="Nunito Sans SemiBold"/>
              </a:rPr>
              <a:t> developers need</a:t>
            </a:r>
            <a:endParaRPr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03225"/>
            <a:ext cx="85206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To use context-specific </a:t>
            </a:r>
            <a:r>
              <a:rPr b="1" lang="en" sz="1700">
                <a:highlight>
                  <a:srgbClr val="FCE5CD"/>
                </a:highlight>
                <a:latin typeface="Nunito Sans"/>
                <a:ea typeface="Nunito Sans"/>
                <a:cs typeface="Nunito Sans"/>
                <a:sym typeface="Nunito Sans"/>
              </a:rPr>
              <a:t>serialization, networking and RPC backends</a:t>
            </a:r>
            <a:r>
              <a:rPr b="1" lang="en" sz="17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e.g.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Synchronous JSON-over-HTTP (Reframe)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Asynchronous 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JSON-over-HTTP 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(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FVM)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CBOR-over-HTTP (Reframe)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CBOR-over-libp2p (IPFS?)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SemiBold"/>
                <a:ea typeface="Nunito Sans SemiBold"/>
                <a:cs typeface="Nunito Sans SemiBold"/>
                <a:sym typeface="Nunito Sans SemiBold"/>
              </a:rPr>
              <a:t>Prior work</a:t>
            </a:r>
            <a:endParaRPr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722225"/>
            <a:ext cx="85206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Application </a:t>
            </a:r>
            <a:r>
              <a:rPr b="1" lang="en" sz="1700">
                <a:highlight>
                  <a:srgbClr val="D9EAD3"/>
                </a:highlight>
                <a:latin typeface="Nunito Sans"/>
                <a:ea typeface="Nunito Sans"/>
                <a:cs typeface="Nunito Sans"/>
                <a:sym typeface="Nunito Sans"/>
              </a:rPr>
              <a:t>data abstractions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 modelled using </a:t>
            </a:r>
            <a:r>
              <a:rPr lang="en" sz="17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schema definition languages</a:t>
            </a:r>
            <a:br>
              <a:rPr lang="en" sz="170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(Protobuf, XML Schema, JSON Schema)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b="1" lang="en" sz="1700">
                <a:latin typeface="Nunito Sans"/>
                <a:ea typeface="Nunito Sans"/>
                <a:cs typeface="Nunito Sans"/>
                <a:sym typeface="Nunito Sans"/>
              </a:rPr>
              <a:t>Drawbacks</a:t>
            </a:r>
            <a:r>
              <a:rPr b="1" lang="en" sz="1700"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b="1"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Awkward for uncoordinated decentralized work (e.g. protobuf field indices)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Serialization-specific features (don’t apply to IPLD)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779625"/>
            <a:ext cx="8520600" cy="22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C9DAF8"/>
                </a:highlight>
                <a:latin typeface="Nunito Sans"/>
                <a:ea typeface="Nunito Sans"/>
                <a:cs typeface="Nunito Sans"/>
                <a:sym typeface="Nunito Sans"/>
              </a:rPr>
              <a:t>Service interfaces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 modelled using </a:t>
            </a:r>
            <a:r>
              <a:rPr lang="en" sz="17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interface definition languages</a:t>
            </a:r>
            <a:br>
              <a:rPr lang="en" sz="170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(Protobuf, Apache Thrift)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b="1" lang="en" sz="1700">
                <a:latin typeface="Nunito Sans"/>
                <a:ea typeface="Nunito Sans"/>
                <a:cs typeface="Nunito Sans"/>
                <a:sym typeface="Nunito Sans"/>
              </a:rPr>
              <a:t>Drawbacks</a:t>
            </a:r>
            <a:r>
              <a:rPr b="1" lang="en" sz="1700"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b="1"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Lack of decentralized abstractions like </a:t>
            </a:r>
            <a:r>
              <a:rPr b="1" lang="en" sz="1700">
                <a:latin typeface="Nunito Sans"/>
                <a:ea typeface="Nunito Sans"/>
                <a:cs typeface="Nunito Sans"/>
                <a:sym typeface="Nunito Sans"/>
              </a:rPr>
              <a:t>links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b="1" lang="en" sz="1700">
                <a:latin typeface="Nunito Sans"/>
                <a:ea typeface="Nunito Sans"/>
                <a:cs typeface="Nunito Sans"/>
                <a:sym typeface="Nunito Sans"/>
              </a:rPr>
              <a:t>lambdas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 (e.g. FVM actors and EVM smart contracts pass </a:t>
            </a:r>
            <a:r>
              <a:rPr b="1" lang="en" sz="1700">
                <a:latin typeface="Nunito Sans"/>
                <a:ea typeface="Nunito Sans"/>
                <a:cs typeface="Nunito Sans"/>
                <a:sym typeface="Nunito Sans"/>
              </a:rPr>
              <a:t>callbacks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Sans"/>
              <a:buChar char="-"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Hard to change the backend (network stack and call semantics)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SemiBold"/>
                <a:ea typeface="Nunito Sans SemiBold"/>
                <a:cs typeface="Nunito Sans SemiBold"/>
                <a:sym typeface="Nunito Sans SemiBold"/>
              </a:rPr>
              <a:t>Our approach</a:t>
            </a:r>
            <a:endParaRPr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722225"/>
            <a:ext cx="85206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Data and service definition language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Higher data and service abstractions (e.g. file system state and API) modelled as types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Types are composed from a standard set of generic building blocks (maps, lists, structures, </a:t>
            </a:r>
            <a:r>
              <a:rPr lang="en" sz="1600">
                <a:highlight>
                  <a:srgbClr val="F4CCCC"/>
                </a:highlight>
                <a:latin typeface="Nunito Sans"/>
                <a:ea typeface="Nunito Sans"/>
                <a:cs typeface="Nunito Sans"/>
                <a:sym typeface="Nunito Sans"/>
              </a:rPr>
              <a:t>unions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" sz="1600">
                <a:highlight>
                  <a:srgbClr val="F4CCCC"/>
                </a:highlight>
                <a:latin typeface="Nunito Sans"/>
                <a:ea typeface="Nunito Sans"/>
                <a:cs typeface="Nunito Sans"/>
                <a:sym typeface="Nunito Sans"/>
              </a:rPr>
              <a:t>lambdas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" sz="1600">
                <a:highlight>
                  <a:srgbClr val="F4CCCC"/>
                </a:highlight>
                <a:latin typeface="Nunito Sans"/>
                <a:ea typeface="Nunito Sans"/>
                <a:cs typeface="Nunito Sans"/>
                <a:sym typeface="Nunito Sans"/>
              </a:rPr>
              <a:t>links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" sz="1600">
                <a:highlight>
                  <a:srgbClr val="F4CCCC"/>
                </a:highlight>
                <a:latin typeface="Nunito Sans"/>
                <a:ea typeface="Nunito Sans"/>
                <a:cs typeface="Nunito Sans"/>
                <a:sym typeface="Nunito Sans"/>
              </a:rPr>
              <a:t>singletons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, etc) from programming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Types have IPLD representations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 (encode to and decode from IPLD)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Bindings to programming languages</a:t>
            </a:r>
            <a:endParaRPr b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Compiler generates code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Simple, </a:t>
            </a:r>
            <a:r>
              <a:rPr lang="en" sz="16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language-aware framework for defining code generation templates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 (novel)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Developer tools</a:t>
            </a:r>
            <a:endParaRPr b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Compiler can </a:t>
            </a:r>
            <a:r>
              <a:rPr lang="en" sz="16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check if two user types (e.g. file format, service API) are interoperable</a:t>
            </a:r>
            <a:endParaRPr sz="1600">
              <a:highlight>
                <a:srgbClr val="FFF2CC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Compiler can generate type descriptors (not implemented yet)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Support for generic, dependent types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 (e.g. “link to a file system of CAR files”)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SemiBold"/>
                <a:ea typeface="Nunito Sans SemiBold"/>
                <a:cs typeface="Nunito Sans SemiBold"/>
                <a:sym typeface="Nunito Sans SemiBold"/>
              </a:rPr>
              <a:t>Basic types</a:t>
            </a:r>
            <a:endParaRPr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722225"/>
            <a:ext cx="85206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Primitive: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 Bool, Float, Int, Byte, Char, String, Bytes, Int128, UInt256, Float64, …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Special: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 Any, Nothing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Composite: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 Link, List, Map, Structure, Tuple, Inductive/Enum </a:t>
            </a:r>
            <a:r>
              <a:rPr i="1" lang="en" sz="1600">
                <a:latin typeface="Nunito Sans"/>
                <a:ea typeface="Nunito Sans"/>
                <a:cs typeface="Nunito Sans"/>
                <a:sym typeface="Nunito Sans"/>
              </a:rPr>
              <a:t>(Lean, OCaml, Rust)</a:t>
            </a:r>
            <a:endParaRPr i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Functional: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highlight>
                  <a:srgbClr val="FCE5CD"/>
                </a:highlight>
                <a:latin typeface="Nunito Sans"/>
                <a:ea typeface="Nunito Sans"/>
                <a:cs typeface="Nunito Sans"/>
                <a:sym typeface="Nunito Sans"/>
              </a:rPr>
              <a:t>Lambda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, Service, Method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Predicate: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highlight>
                  <a:srgbClr val="FCE5CD"/>
                </a:highlight>
                <a:latin typeface="Nunito Sans"/>
                <a:ea typeface="Nunito Sans"/>
                <a:cs typeface="Nunito Sans"/>
                <a:sym typeface="Nunito Sans"/>
              </a:rPr>
              <a:t>Singleton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" sz="1600">
                <a:highlight>
                  <a:srgbClr val="FCE5CD"/>
                </a:highlight>
                <a:latin typeface="Nunito Sans"/>
                <a:ea typeface="Nunito Sans"/>
                <a:cs typeface="Nunito Sans"/>
                <a:sym typeface="Nunito Sans"/>
              </a:rPr>
              <a:t>Union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i="1" lang="en" sz="1600">
                <a:latin typeface="Nunito Sans"/>
                <a:ea typeface="Nunito Sans"/>
                <a:cs typeface="Nunito Sans"/>
                <a:sym typeface="Nunito Sans"/>
              </a:rPr>
              <a:t>(Lean, OCaml, Julia, Rust)</a:t>
            </a:r>
            <a:endParaRPr i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SemiBold"/>
                <a:ea typeface="Nunito Sans SemiBold"/>
                <a:cs typeface="Nunito Sans SemiBold"/>
                <a:sym typeface="Nunito Sans SemiBold"/>
              </a:rPr>
              <a:t>Decentralization and interoperability features</a:t>
            </a:r>
            <a:endParaRPr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722225"/>
            <a:ext cx="85206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4CCCC"/>
                </a:highlight>
                <a:latin typeface="Nunito Sans"/>
                <a:ea typeface="Nunito Sans"/>
                <a:cs typeface="Nunito Sans"/>
                <a:sym typeface="Nunito Sans"/>
              </a:rPr>
              <a:t>SemVer is all-or-nothing.</a:t>
            </a: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 Inappropriate for Web3.</a:t>
            </a:r>
            <a:endParaRPr b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Interoperability type checking</a:t>
            </a:r>
            <a:endParaRPr b="1" sz="1600">
              <a:highlight>
                <a:srgbClr val="FFF2CC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Developers can check whether two different protocols (e.g. an old client and a new server) can work together from their type descriptors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Fine- and coarse-grain (e.g. method, data, and service)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At compile-time and run-time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Schema definition language can </a:t>
            </a:r>
            <a:r>
              <a:rPr b="1" lang="en" sz="16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express all possible IPLD tree patterns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 (novel)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Singleton type decodes by exact match (e.g. used for magic numbers in protocols)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Union type decodes one of a few of alternatives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789125"/>
            <a:ext cx="85206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Web3 developers need to write schemas for existing IPLD protocols.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 Sans"/>
                <a:ea typeface="Nunito Sans"/>
                <a:cs typeface="Nunito Sans"/>
                <a:sym typeface="Nunito Sans"/>
              </a:rPr>
              <a:t>Use types as schemas for parsing desired IPLD tree patterns.</a:t>
            </a:r>
            <a:endParaRPr b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CE5CD"/>
                </a:highlight>
                <a:latin typeface="Nunito Sans"/>
                <a:ea typeface="Nunito Sans"/>
                <a:cs typeface="Nunito Sans"/>
                <a:sym typeface="Nunito Sans"/>
              </a:rPr>
              <a:t>Can user-defined types describe all possible IPLD tree patterns?</a:t>
            </a:r>
            <a:endParaRPr sz="1600">
              <a:highlight>
                <a:srgbClr val="FCE5CD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This depends on the set of basic types. </a:t>
            </a:r>
            <a:r>
              <a:rPr lang="en" sz="1600">
                <a:highlight>
                  <a:srgbClr val="F4CCCC"/>
                </a:highlight>
                <a:latin typeface="Nunito Sans"/>
                <a:ea typeface="Nunito Sans"/>
                <a:cs typeface="Nunito Sans"/>
                <a:sym typeface="Nunito Sans"/>
              </a:rPr>
              <a:t>Existing schema languages lack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Type for exact matching (</a:t>
            </a:r>
            <a:r>
              <a:rPr lang="en" sz="16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singleton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), eg</a:t>
            </a:r>
            <a:br>
              <a:rPr lang="en" sz="160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i="1" lang="en" sz="1600">
                <a:latin typeface="Nunito Sans"/>
                <a:ea typeface="Nunito Sans"/>
                <a:cs typeface="Nunito Sans"/>
                <a:sym typeface="Nunito Sans"/>
              </a:rPr>
              <a:t>“this field must have the value 3”</a:t>
            </a:r>
            <a:endParaRPr i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-"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Type for sequential alternatives (</a:t>
            </a:r>
            <a:r>
              <a:rPr lang="en" sz="16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union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), eg</a:t>
            </a:r>
            <a:br>
              <a:rPr lang="en" sz="160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i="1" lang="en" sz="1600">
                <a:latin typeface="Nunito Sans"/>
                <a:ea typeface="Nunito Sans"/>
                <a:cs typeface="Nunito Sans"/>
                <a:sym typeface="Nunito Sans"/>
              </a:rPr>
              <a:t>“this field must either parse as a PeerRecord or else as an IPNSRecord”</a:t>
            </a:r>
            <a:endParaRPr i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Same needs when </a:t>
            </a:r>
            <a:r>
              <a:rPr lang="en" sz="1600">
                <a:highlight>
                  <a:srgbClr val="FFF2CC"/>
                </a:highlight>
                <a:latin typeface="Nunito Sans"/>
                <a:ea typeface="Nunito Sans"/>
                <a:cs typeface="Nunito Sans"/>
                <a:sym typeface="Nunito Sans"/>
              </a:rPr>
              <a:t>extending current protocols in backwards compatible ways</a:t>
            </a:r>
            <a:r>
              <a:rPr lang="en" sz="16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6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 SemiBold"/>
                <a:ea typeface="Nunito Sans SemiBold"/>
                <a:cs typeface="Nunito Sans SemiBold"/>
                <a:sym typeface="Nunito Sans SemiBold"/>
              </a:rPr>
              <a:t>Schemas for parsing IPLD</a:t>
            </a:r>
            <a:endParaRPr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