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2" r:id="rId2"/>
    <p:sldId id="269" r:id="rId3"/>
    <p:sldId id="271" r:id="rId4"/>
    <p:sldId id="260" r:id="rId5"/>
    <p:sldId id="261" r:id="rId6"/>
    <p:sldId id="263" r:id="rId7"/>
    <p:sldId id="268" r:id="rId8"/>
    <p:sldId id="264" r:id="rId9"/>
    <p:sldId id="265" r:id="rId10"/>
    <p:sldId id="267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000"/>
    <a:srgbClr val="000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A6A2-6EC6-4637-BE62-0CBEF9F77122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EC683-857A-4F37-8C85-88DB8279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EA72-6740-46BE-8DE8-7F85407A5B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1619" y="2305366"/>
            <a:ext cx="9144000" cy="2091373"/>
          </a:xfrm>
        </p:spPr>
        <p:txBody>
          <a:bodyPr wrap="square" lIns="0" tIns="0" rIns="0" bIns="0" anchor="ctr">
            <a:normAutofit/>
          </a:bodyPr>
          <a:lstStyle>
            <a:lvl1pPr algn="ctr">
              <a:defRPr sz="6000" b="0">
                <a:solidFill>
                  <a:srgbClr val="0000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r-HR" dirty="0"/>
              <a:t>Naslov rada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7C638-1956-476D-A53A-B142DCFD2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4630637"/>
            <a:ext cx="9144000" cy="4823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rgbClr val="ECB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Ime studenta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A91FA-DF31-42D9-AF10-990432A5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810C-72C7-4D2B-95AA-5B9875208CF3}" type="datetime1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26EB-7BE4-47AF-A112-780A73C4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Zagreb, mjesec 2020.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168B-A605-41B5-9B14-2774B5FB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‹#›</a:t>
            </a:fld>
            <a:r>
              <a:rPr lang="hr-HR" dirty="0"/>
              <a:t>/x</a:t>
            </a:r>
            <a:endParaRPr lang="en-GB" dirty="0"/>
          </a:p>
        </p:txBody>
      </p:sp>
      <p:pic>
        <p:nvPicPr>
          <p:cNvPr id="19" name="Picture 18" descr="A picture containing laptop, clock, drawing&#10;&#10;Description automatically generated">
            <a:extLst>
              <a:ext uri="{FF2B5EF4-FFF2-40B4-BE49-F238E27FC236}">
                <a16:creationId xmlns:a16="http://schemas.microsoft.com/office/drawing/2014/main" id="{4EF824F6-7DAB-42C8-B611-85BB87B452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22581" r="664" b="20419"/>
          <a:stretch/>
        </p:blipFill>
        <p:spPr>
          <a:xfrm>
            <a:off x="3188493" y="136525"/>
            <a:ext cx="5815013" cy="1167664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DC19A2C-F21B-4172-BC13-DC286D3980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59831" y="1922045"/>
            <a:ext cx="7272338" cy="3029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rgbClr val="ECB000"/>
                </a:solidFill>
              </a:defRPr>
            </a:lvl1pPr>
          </a:lstStyle>
          <a:p>
            <a:pPr lvl="0"/>
            <a:r>
              <a:rPr lang="hr-HR" dirty="0"/>
              <a:t>Završni / diplomski rad br. XXXX</a:t>
            </a:r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37A877-3E07-4F4C-8C8A-E9DF9022D26A}"/>
              </a:ext>
            </a:extLst>
          </p:cNvPr>
          <p:cNvGrpSpPr/>
          <p:nvPr userDrawn="1"/>
        </p:nvGrpSpPr>
        <p:grpSpPr>
          <a:xfrm>
            <a:off x="142043" y="6216518"/>
            <a:ext cx="11944983" cy="46437"/>
            <a:chOff x="142043" y="6216518"/>
            <a:chExt cx="11944983" cy="464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F5AD40-AB1E-499D-9F43-AD7F4EEB5209}"/>
                </a:ext>
              </a:extLst>
            </p:cNvPr>
            <p:cNvSpPr/>
            <p:nvPr userDrawn="1"/>
          </p:nvSpPr>
          <p:spPr>
            <a:xfrm>
              <a:off x="142043" y="6216518"/>
              <a:ext cx="11844000" cy="25200"/>
            </a:xfrm>
            <a:prstGeom prst="rect">
              <a:avLst/>
            </a:prstGeom>
            <a:solidFill>
              <a:srgbClr val="00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1D987B-164E-47FF-A40B-149203B6ED8B}"/>
                </a:ext>
              </a:extLst>
            </p:cNvPr>
            <p:cNvSpPr/>
            <p:nvPr userDrawn="1"/>
          </p:nvSpPr>
          <p:spPr>
            <a:xfrm>
              <a:off x="243026" y="6237755"/>
              <a:ext cx="11844000" cy="25200"/>
            </a:xfrm>
            <a:prstGeom prst="rect">
              <a:avLst/>
            </a:prstGeom>
            <a:solidFill>
              <a:srgbClr val="EC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2910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057B-82CF-438D-8670-E49D2688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0DA91-534E-480B-A900-F29EBB886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CF6E-61CD-44E3-B6F9-1D87EBA5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A236-B9C1-4337-A4BE-940534096DEE}" type="datetime1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D6B0B-E565-411A-A41C-77B58B29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mjesec 2020.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05CE-2877-4FC9-972E-8F8F478C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31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DE11E-E2B0-4063-B69D-3F200BEEA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63904-CFBA-4FD8-9225-DDECBB8F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A202-CD63-44E7-B4D2-2209EE2F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512B-1FA4-4638-8025-4B9E6BA1A189}" type="datetime1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9CD0-61D7-4A62-BC7B-3879B8BD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mjesec 2020.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6CCE9-6994-433C-B2A5-F31838AE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9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1408-EFF9-4968-B5EF-FC893B42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3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474C-4F32-4A7C-A9C1-203806ECE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D95A7-B4B5-4E53-A48A-EECBECC1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9B73-0BB8-48E3-A11F-6ED4F40B76F4}" type="datetime1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AE1B-BD74-4434-A46A-C6EA7AF7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Zagreb, mjesec 2020.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9CF2-130B-4EFB-B44C-884B42C0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‹#›</a:t>
            </a:fld>
            <a:r>
              <a:rPr lang="hr-HR" dirty="0"/>
              <a:t>/x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F9057-1240-459E-8A7A-D40FB850AF7F}"/>
              </a:ext>
            </a:extLst>
          </p:cNvPr>
          <p:cNvSpPr/>
          <p:nvPr userDrawn="1"/>
        </p:nvSpPr>
        <p:spPr>
          <a:xfrm>
            <a:off x="142043" y="1054595"/>
            <a:ext cx="9972000" cy="64800"/>
          </a:xfrm>
          <a:prstGeom prst="rect">
            <a:avLst/>
          </a:prstGeom>
          <a:solidFill>
            <a:srgbClr val="00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AEFF8-4FA3-41EE-B653-37AC73C5F6F0}"/>
              </a:ext>
            </a:extLst>
          </p:cNvPr>
          <p:cNvSpPr/>
          <p:nvPr userDrawn="1"/>
        </p:nvSpPr>
        <p:spPr>
          <a:xfrm>
            <a:off x="243026" y="1112344"/>
            <a:ext cx="9972000" cy="64800"/>
          </a:xfrm>
          <a:prstGeom prst="rect">
            <a:avLst/>
          </a:prstGeom>
          <a:solidFill>
            <a:srgbClr val="EC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90CC9-0D85-42DF-B817-B5BB859A5267}"/>
              </a:ext>
            </a:extLst>
          </p:cNvPr>
          <p:cNvSpPr txBox="1"/>
          <p:nvPr userDrawn="1"/>
        </p:nvSpPr>
        <p:spPr>
          <a:xfrm>
            <a:off x="10293609" y="1031057"/>
            <a:ext cx="1874582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r-HR" sz="1150" b="1" dirty="0">
                <a:latin typeface="Arial" panose="020B0604020202020204" pitchFamily="34" charset="0"/>
                <a:cs typeface="Arial" panose="020B0604020202020204" pitchFamily="34" charset="0"/>
              </a:rPr>
              <a:t>Zavod za telekomunikacije</a:t>
            </a:r>
            <a:endParaRPr lang="en-GB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4B496E1-E97A-4257-A3E2-AD5AAE9E79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t="26720" r="16897" b="25609"/>
          <a:stretch/>
        </p:blipFill>
        <p:spPr>
          <a:xfrm>
            <a:off x="10413417" y="201567"/>
            <a:ext cx="1634966" cy="73106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A9F239D-AF55-416B-A6A2-D01CA9A69447}"/>
              </a:ext>
            </a:extLst>
          </p:cNvPr>
          <p:cNvGrpSpPr/>
          <p:nvPr userDrawn="1"/>
        </p:nvGrpSpPr>
        <p:grpSpPr>
          <a:xfrm>
            <a:off x="142043" y="6216518"/>
            <a:ext cx="11944983" cy="46437"/>
            <a:chOff x="142043" y="6216518"/>
            <a:chExt cx="11944983" cy="464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034201-779C-4057-9FC4-BE4AEA683F09}"/>
                </a:ext>
              </a:extLst>
            </p:cNvPr>
            <p:cNvSpPr/>
            <p:nvPr userDrawn="1"/>
          </p:nvSpPr>
          <p:spPr>
            <a:xfrm>
              <a:off x="142043" y="6216518"/>
              <a:ext cx="11844000" cy="25200"/>
            </a:xfrm>
            <a:prstGeom prst="rect">
              <a:avLst/>
            </a:prstGeom>
            <a:solidFill>
              <a:srgbClr val="00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6C6AFB-68C7-44F8-93BD-D2AFF362F1C3}"/>
                </a:ext>
              </a:extLst>
            </p:cNvPr>
            <p:cNvSpPr/>
            <p:nvPr userDrawn="1"/>
          </p:nvSpPr>
          <p:spPr>
            <a:xfrm>
              <a:off x="243026" y="6237755"/>
              <a:ext cx="11844000" cy="25200"/>
            </a:xfrm>
            <a:prstGeom prst="rect">
              <a:avLst/>
            </a:prstGeom>
            <a:solidFill>
              <a:srgbClr val="EC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8136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15BA-A940-484A-ACB8-A9572592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500187"/>
          </a:xfrm>
        </p:spPr>
        <p:txBody>
          <a:bodyPr anchor="b"/>
          <a:lstStyle>
            <a:lvl1pPr>
              <a:defRPr sz="6000">
                <a:solidFill>
                  <a:srgbClr val="00003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77398-E906-41CF-A284-4E8D42D56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9959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F451F-56C8-4F2C-B90B-3EA42733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FBC0-B9A5-42AF-A711-870248310F6D}" type="datetime1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1296-2D3A-4520-A859-AD512A74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mjesec 2020.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0C9D-151F-4D16-9CBF-6A29E695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‹#›</a:t>
            </a:fld>
            <a:r>
              <a:rPr lang="hr-HR" dirty="0"/>
              <a:t>/x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CE0ED-1F81-47E3-AB79-0D8E236677DF}"/>
              </a:ext>
            </a:extLst>
          </p:cNvPr>
          <p:cNvSpPr/>
          <p:nvPr userDrawn="1"/>
        </p:nvSpPr>
        <p:spPr>
          <a:xfrm>
            <a:off x="142043" y="1054595"/>
            <a:ext cx="9972000" cy="64800"/>
          </a:xfrm>
          <a:prstGeom prst="rect">
            <a:avLst/>
          </a:prstGeom>
          <a:solidFill>
            <a:srgbClr val="00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50725-9AFB-4102-8C25-69F719622686}"/>
              </a:ext>
            </a:extLst>
          </p:cNvPr>
          <p:cNvSpPr/>
          <p:nvPr userDrawn="1"/>
        </p:nvSpPr>
        <p:spPr>
          <a:xfrm>
            <a:off x="243026" y="1112344"/>
            <a:ext cx="9972000" cy="64800"/>
          </a:xfrm>
          <a:prstGeom prst="rect">
            <a:avLst/>
          </a:prstGeom>
          <a:solidFill>
            <a:srgbClr val="EC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C1D3B-CA18-47BA-B5EC-BC2C93D10ABE}"/>
              </a:ext>
            </a:extLst>
          </p:cNvPr>
          <p:cNvSpPr txBox="1"/>
          <p:nvPr userDrawn="1"/>
        </p:nvSpPr>
        <p:spPr>
          <a:xfrm>
            <a:off x="10293609" y="1031057"/>
            <a:ext cx="1874582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r-HR" sz="1150" b="1" dirty="0">
                <a:latin typeface="Arial" panose="020B0604020202020204" pitchFamily="34" charset="0"/>
                <a:cs typeface="Arial" panose="020B0604020202020204" pitchFamily="34" charset="0"/>
              </a:rPr>
              <a:t>Zavod za telekomunikacije</a:t>
            </a:r>
            <a:endParaRPr lang="en-GB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90A097C-6F3B-4345-ACAE-E35E80DD5D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t="26720" r="16897" b="25609"/>
          <a:stretch/>
        </p:blipFill>
        <p:spPr>
          <a:xfrm>
            <a:off x="10413417" y="201567"/>
            <a:ext cx="1634966" cy="7310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CEF1EE-1938-42D3-A543-390AD4D81E52}"/>
              </a:ext>
            </a:extLst>
          </p:cNvPr>
          <p:cNvGrpSpPr/>
          <p:nvPr userDrawn="1"/>
        </p:nvGrpSpPr>
        <p:grpSpPr>
          <a:xfrm>
            <a:off x="142043" y="6216518"/>
            <a:ext cx="11944983" cy="46437"/>
            <a:chOff x="142043" y="6216518"/>
            <a:chExt cx="11944983" cy="464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1CF8B2-3374-40CA-9251-B9F35A69056F}"/>
                </a:ext>
              </a:extLst>
            </p:cNvPr>
            <p:cNvSpPr/>
            <p:nvPr userDrawn="1"/>
          </p:nvSpPr>
          <p:spPr>
            <a:xfrm>
              <a:off x="142043" y="6216518"/>
              <a:ext cx="11844000" cy="25200"/>
            </a:xfrm>
            <a:prstGeom prst="rect">
              <a:avLst/>
            </a:prstGeom>
            <a:solidFill>
              <a:srgbClr val="00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35AF43-A374-47E5-A608-24638F434785}"/>
                </a:ext>
              </a:extLst>
            </p:cNvPr>
            <p:cNvSpPr/>
            <p:nvPr userDrawn="1"/>
          </p:nvSpPr>
          <p:spPr>
            <a:xfrm>
              <a:off x="243026" y="6237755"/>
              <a:ext cx="11844000" cy="25200"/>
            </a:xfrm>
            <a:prstGeom prst="rect">
              <a:avLst/>
            </a:prstGeom>
            <a:solidFill>
              <a:srgbClr val="EC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154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46F4-5A43-490B-AFE4-6DD11691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3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E094-E16D-4AC8-9028-5EF3E3BD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C9F2C-ED0D-4AA6-AA62-B5583136C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9DD23-B639-4711-B2CB-A6D89640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02B9-BE46-454F-8C75-B789E3310C1E}" type="datetime1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7BB4B-C90F-45A4-AB48-0EE93510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mjesec 2020.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84C74-9AFA-4055-8DA0-691C1CA7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‹#›</a:t>
            </a:fld>
            <a:r>
              <a:rPr lang="hr-HR" dirty="0"/>
              <a:t>/x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69E16-7F41-4F39-A694-A4240903E450}"/>
              </a:ext>
            </a:extLst>
          </p:cNvPr>
          <p:cNvSpPr/>
          <p:nvPr userDrawn="1"/>
        </p:nvSpPr>
        <p:spPr>
          <a:xfrm>
            <a:off x="142043" y="1054595"/>
            <a:ext cx="9972000" cy="64800"/>
          </a:xfrm>
          <a:prstGeom prst="rect">
            <a:avLst/>
          </a:prstGeom>
          <a:solidFill>
            <a:srgbClr val="00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290D36-CD85-45BE-827B-AB5A49DBBC11}"/>
              </a:ext>
            </a:extLst>
          </p:cNvPr>
          <p:cNvSpPr/>
          <p:nvPr userDrawn="1"/>
        </p:nvSpPr>
        <p:spPr>
          <a:xfrm>
            <a:off x="243026" y="1112344"/>
            <a:ext cx="9972000" cy="64800"/>
          </a:xfrm>
          <a:prstGeom prst="rect">
            <a:avLst/>
          </a:prstGeom>
          <a:solidFill>
            <a:srgbClr val="EC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24EE6-C4A5-46D3-BD76-E515C2CFAE29}"/>
              </a:ext>
            </a:extLst>
          </p:cNvPr>
          <p:cNvSpPr txBox="1"/>
          <p:nvPr userDrawn="1"/>
        </p:nvSpPr>
        <p:spPr>
          <a:xfrm>
            <a:off x="10293609" y="1031057"/>
            <a:ext cx="1874582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r-HR" sz="1150" b="1" dirty="0">
                <a:latin typeface="Arial" panose="020B0604020202020204" pitchFamily="34" charset="0"/>
                <a:cs typeface="Arial" panose="020B0604020202020204" pitchFamily="34" charset="0"/>
              </a:rPr>
              <a:t>Zavod za telekomunikacije</a:t>
            </a:r>
            <a:endParaRPr lang="en-GB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E45EFDB-9F70-4068-9DCC-AC3AF642B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t="26720" r="16897" b="25609"/>
          <a:stretch/>
        </p:blipFill>
        <p:spPr>
          <a:xfrm>
            <a:off x="10413417" y="201567"/>
            <a:ext cx="1634966" cy="73106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3FFC322-F422-488B-B2A2-389503168388}"/>
              </a:ext>
            </a:extLst>
          </p:cNvPr>
          <p:cNvGrpSpPr/>
          <p:nvPr userDrawn="1"/>
        </p:nvGrpSpPr>
        <p:grpSpPr>
          <a:xfrm>
            <a:off x="142043" y="6216518"/>
            <a:ext cx="11944983" cy="46437"/>
            <a:chOff x="142043" y="6216518"/>
            <a:chExt cx="11944983" cy="464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768FEC-6155-4B1C-B124-17B645431693}"/>
                </a:ext>
              </a:extLst>
            </p:cNvPr>
            <p:cNvSpPr/>
            <p:nvPr userDrawn="1"/>
          </p:nvSpPr>
          <p:spPr>
            <a:xfrm>
              <a:off x="142043" y="6216518"/>
              <a:ext cx="11844000" cy="25200"/>
            </a:xfrm>
            <a:prstGeom prst="rect">
              <a:avLst/>
            </a:prstGeom>
            <a:solidFill>
              <a:srgbClr val="00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4C4321-1937-4A86-AA3E-A6E713794FBD}"/>
                </a:ext>
              </a:extLst>
            </p:cNvPr>
            <p:cNvSpPr/>
            <p:nvPr userDrawn="1"/>
          </p:nvSpPr>
          <p:spPr>
            <a:xfrm>
              <a:off x="243026" y="6237755"/>
              <a:ext cx="11844000" cy="25200"/>
            </a:xfrm>
            <a:prstGeom prst="rect">
              <a:avLst/>
            </a:prstGeom>
            <a:solidFill>
              <a:srgbClr val="EC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351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FC88-E1ED-4239-B2DD-99AE69B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26" y="136526"/>
            <a:ext cx="9871017" cy="894532"/>
          </a:xfrm>
        </p:spPr>
        <p:txBody>
          <a:bodyPr/>
          <a:lstStyle>
            <a:lvl1pPr>
              <a:defRPr>
                <a:solidFill>
                  <a:srgbClr val="00003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51936-6453-44CB-91CE-0778F5E9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C4477-DE9D-4F6B-A679-0CBA64CBF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E06F0-BD37-43DB-91D8-576A699B0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FAADA-E372-474C-9F1D-5B01615AD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2177E-4997-4D38-A1B0-69E660DF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4553-7D73-4BF3-843B-E351C9A2B80B}" type="datetime1">
              <a:rPr lang="en-GB" smtClean="0"/>
              <a:t>07/07/2021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A3D4E-B015-482C-AF6E-F69B4676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mjesec 2020.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B314A-2169-47B0-A4C6-4D099CAD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AC7F2-6F6D-4B62-A452-E6F853949EE1}"/>
              </a:ext>
            </a:extLst>
          </p:cNvPr>
          <p:cNvSpPr/>
          <p:nvPr userDrawn="1"/>
        </p:nvSpPr>
        <p:spPr>
          <a:xfrm>
            <a:off x="142043" y="1054595"/>
            <a:ext cx="9972000" cy="64800"/>
          </a:xfrm>
          <a:prstGeom prst="rect">
            <a:avLst/>
          </a:prstGeom>
          <a:solidFill>
            <a:srgbClr val="00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FAA910-F7C3-4756-92C6-8981910FBFD2}"/>
              </a:ext>
            </a:extLst>
          </p:cNvPr>
          <p:cNvSpPr/>
          <p:nvPr userDrawn="1"/>
        </p:nvSpPr>
        <p:spPr>
          <a:xfrm>
            <a:off x="243026" y="1112344"/>
            <a:ext cx="9972000" cy="64800"/>
          </a:xfrm>
          <a:prstGeom prst="rect">
            <a:avLst/>
          </a:prstGeom>
          <a:solidFill>
            <a:srgbClr val="EC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EEE6B-8DB1-432B-8692-79AE18233DC2}"/>
              </a:ext>
            </a:extLst>
          </p:cNvPr>
          <p:cNvSpPr txBox="1"/>
          <p:nvPr userDrawn="1"/>
        </p:nvSpPr>
        <p:spPr>
          <a:xfrm>
            <a:off x="10293609" y="1031057"/>
            <a:ext cx="1874582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r-HR" sz="1150" b="1" dirty="0">
                <a:latin typeface="Arial" panose="020B0604020202020204" pitchFamily="34" charset="0"/>
                <a:cs typeface="Arial" panose="020B0604020202020204" pitchFamily="34" charset="0"/>
              </a:rPr>
              <a:t>Zavod za telekomunikacije</a:t>
            </a:r>
            <a:endParaRPr lang="en-GB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822331C-9D19-4191-B303-42BC2BAB8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t="26720" r="16897" b="25609"/>
          <a:stretch/>
        </p:blipFill>
        <p:spPr>
          <a:xfrm>
            <a:off x="10413417" y="201567"/>
            <a:ext cx="1634966" cy="7310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0E331A6-C625-44E3-B7EF-CA0BF449EDD9}"/>
              </a:ext>
            </a:extLst>
          </p:cNvPr>
          <p:cNvGrpSpPr/>
          <p:nvPr userDrawn="1"/>
        </p:nvGrpSpPr>
        <p:grpSpPr>
          <a:xfrm>
            <a:off x="142043" y="6216518"/>
            <a:ext cx="11944983" cy="46437"/>
            <a:chOff x="142043" y="6216518"/>
            <a:chExt cx="11944983" cy="464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0A35DD-DEB0-4923-A36D-D02CCC4CFDA1}"/>
                </a:ext>
              </a:extLst>
            </p:cNvPr>
            <p:cNvSpPr/>
            <p:nvPr userDrawn="1"/>
          </p:nvSpPr>
          <p:spPr>
            <a:xfrm>
              <a:off x="142043" y="6216518"/>
              <a:ext cx="11844000" cy="25200"/>
            </a:xfrm>
            <a:prstGeom prst="rect">
              <a:avLst/>
            </a:prstGeom>
            <a:solidFill>
              <a:srgbClr val="00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F4B4CD-77AC-4766-B69A-9E6E19B22ECA}"/>
                </a:ext>
              </a:extLst>
            </p:cNvPr>
            <p:cNvSpPr/>
            <p:nvPr userDrawn="1"/>
          </p:nvSpPr>
          <p:spPr>
            <a:xfrm>
              <a:off x="243026" y="6237755"/>
              <a:ext cx="11844000" cy="25200"/>
            </a:xfrm>
            <a:prstGeom prst="rect">
              <a:avLst/>
            </a:prstGeom>
            <a:solidFill>
              <a:srgbClr val="EC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5451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E870-0B09-418B-BAAB-CDF019F4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33E0E-6495-4E60-884C-D1616487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145-5923-48CB-82D3-B65ABA8264CA}" type="datetime1">
              <a:rPr lang="en-GB" smtClean="0"/>
              <a:t>07/07/2021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58CE5-C2CA-470A-B348-09E60BC7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mjesec 2020.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56F9D-F472-4A89-B749-536ADA93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9465B-3561-4837-B7EB-0379F147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0D88-4FCB-409C-AAEA-9F957DD928CE}" type="datetime1">
              <a:rPr lang="en-GB" smtClean="0"/>
              <a:t>07/07/2021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FE5F9-6624-4AED-843C-68578E31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mjesec 2020.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7466F-EB18-4174-83E7-601D89A6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90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02A3-7183-4B6E-992D-8A8BA28F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2BAD-7CEF-4550-827E-5B9786D9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B6E3A-67F1-46DE-B0F2-793E73CAE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A656C-0923-41C0-BF38-FDED5F1B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AC31-8B2F-4683-81E2-513EEC589928}" type="datetime1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6B238-1DAD-4636-B402-2BEE3257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mjesec 2020.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D1C3-1A93-4653-826D-6D190FE0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4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8CD5-2B86-47DC-9B12-5DE11646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AAF5A-8CFB-40E7-A1DC-6F7E1524C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F5F2B-5888-49D2-9350-51E44CE7B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6F17-A2D7-48B8-82FF-FBC27DA3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24B7-09C7-4016-AEBE-BBBDD65AAE49}" type="datetime1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D007F-7F52-4D6D-AD21-9D3A19FE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mjesec 2020.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A85EA-32AD-4CAC-A6D8-BC2707BD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1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E052F-F492-46B9-9A1C-370B82A4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26" y="136525"/>
            <a:ext cx="9832917" cy="90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C52AB-21CC-4A8E-A259-8EB1F583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126" y="1411549"/>
            <a:ext cx="11629748" cy="472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AF80-6A30-477A-9BE0-98874C2ED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FC73-C6B3-4012-A7EB-4279D4E7A077}" type="datetime1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39BFD-48B3-408D-BC58-9D4BB3E88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r-HR"/>
              <a:t>Zagreb, mjesec 2020.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BD285-D754-450B-B329-77065DFC5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8976BA-759F-4E81-AA35-BFB7FE29E2CE}" type="slidenum">
              <a:rPr lang="en-GB" smtClean="0"/>
              <a:pPr/>
              <a:t>‹#›</a:t>
            </a:fld>
            <a:r>
              <a:rPr lang="hr-HR"/>
              <a:t>/x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95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003F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B000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B000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B000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B000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29B730-F33A-4715-890F-054769920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STVARNOVREMENSKA ANALIZA PODATAKA KORISNIKA JAVNOG GRADSKOG PRIJEVOZA</a:t>
            </a:r>
            <a:endParaRPr lang="en-GB" sz="4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0D19D0-7072-4CF3-92C8-4063C6B6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Petar Lazić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4D3BE-8EEE-4D15-9A63-861A765D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Zagreb, </a:t>
            </a:r>
            <a:r>
              <a:rPr lang="hr-HR" dirty="0"/>
              <a:t>srpanj </a:t>
            </a:r>
            <a:r>
              <a:rPr lang="en-GB" dirty="0"/>
              <a:t>202</a:t>
            </a:r>
            <a:r>
              <a:rPr lang="hr-HR" dirty="0"/>
              <a:t>1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FE0A-867A-448B-A6BD-BB63450E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1</a:t>
            </a:fld>
            <a:r>
              <a:rPr lang="hr-HR" dirty="0"/>
              <a:t>/12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278DDE-3C87-48C4-B1BC-C908393E9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Diplomski rad br. 2586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10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972E-9AA0-4E51-885E-69E48885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Simulacija – nastavak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6247-D319-46D6-9316-EE014E5C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Opis dijelova:</a:t>
            </a:r>
          </a:p>
          <a:p>
            <a:pPr lvl="1"/>
            <a:r>
              <a:rPr lang="hr-HR" dirty="0"/>
              <a:t>Tramvaji se kreću linearnom interpolacijom, na stanicama i okretištima čekaju neko vrijeme uz dojavu dolazaka i odlazaka</a:t>
            </a:r>
          </a:p>
          <a:p>
            <a:pPr lvl="1"/>
            <a:r>
              <a:rPr lang="hr-HR" dirty="0"/>
              <a:t>Putnici se nasumično stvaraju na stanicama</a:t>
            </a:r>
          </a:p>
          <a:p>
            <a:pPr lvl="1"/>
            <a:r>
              <a:rPr lang="hr-HR" dirty="0"/>
              <a:t>Stanice čekaju dojavu tramvaja pa zatim dojavljuju putnicima koji čekaju na njoj</a:t>
            </a:r>
          </a:p>
          <a:p>
            <a:pPr lvl="1"/>
            <a:r>
              <a:rPr lang="hr-HR" dirty="0"/>
              <a:t>Putnici u tramvaji dojavljuju lokaciju komponenti za predviđanje</a:t>
            </a:r>
          </a:p>
          <a:p>
            <a:r>
              <a:rPr lang="hr-HR" dirty="0"/>
              <a:t>Performanse simulacije – faktor ubrzanja od 50 do 500 puta</a:t>
            </a:r>
          </a:p>
          <a:p>
            <a:pPr lvl="1"/>
            <a:r>
              <a:rPr lang="hr-HR" dirty="0"/>
              <a:t>Ovisi o broju putnika i koliko putnika pruža informaciju o identifikatoru tramvaja</a:t>
            </a:r>
          </a:p>
          <a:p>
            <a:r>
              <a:rPr lang="hr-HR" dirty="0"/>
              <a:t>Nedostaci simulacije:</a:t>
            </a:r>
          </a:p>
          <a:p>
            <a:pPr lvl="1"/>
            <a:r>
              <a:rPr lang="hr-HR" dirty="0"/>
              <a:t>Nedovoljan broj informacija – broj korisnika koji bi zapravo dijelio lokaciju, broj aktivnih tramvaja…</a:t>
            </a:r>
          </a:p>
          <a:p>
            <a:pPr lvl="1"/>
            <a:r>
              <a:rPr lang="hr-HR" dirty="0"/>
              <a:t>Kašnjenje poruka u stvarnom svijetu</a:t>
            </a:r>
          </a:p>
          <a:p>
            <a:pPr lvl="1"/>
            <a:r>
              <a:rPr lang="hr-HR" dirty="0"/>
              <a:t>Nepreciznost GPS-a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BFBAB-A085-4B68-BD4B-2DB70631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Zagreb, </a:t>
            </a:r>
            <a:r>
              <a:rPr lang="hr-HR" dirty="0"/>
              <a:t>srpanj </a:t>
            </a:r>
            <a:r>
              <a:rPr lang="en-GB" dirty="0"/>
              <a:t>202</a:t>
            </a:r>
            <a:r>
              <a:rPr lang="hr-HR" dirty="0"/>
              <a:t>1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50BEC-E978-46A5-90C0-AD9BE34F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10</a:t>
            </a:fld>
            <a:r>
              <a:rPr lang="hr-HR" dirty="0"/>
              <a:t>/12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26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972E-9AA0-4E51-885E-69E48885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6247-D319-46D6-9316-EE014E5C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Cilj je bio razviti rješenje za otkrivanje stanja u prometu pomoću podataka koji pružaju korisnici vozila javnog prijevoza</a:t>
            </a:r>
          </a:p>
          <a:p>
            <a:r>
              <a:rPr lang="hr-HR" dirty="0"/>
              <a:t>Simulacija je zadovoljavajuća no postoje mnoga moguća poboljšanja</a:t>
            </a:r>
          </a:p>
          <a:p>
            <a:r>
              <a:rPr lang="hr-HR" dirty="0"/>
              <a:t>Sljedeći korak je razvijanje mobilne aplikacije i poslužiteljskog dijela te testiranje u stvarnom svijetu</a:t>
            </a:r>
          </a:p>
          <a:p>
            <a:r>
              <a:rPr lang="hr-HR" dirty="0"/>
              <a:t>Najveći problem ovakvog sustava je kako proširiti ideju te kako potaknuti ljude da sudjeluju</a:t>
            </a:r>
          </a:p>
          <a:p>
            <a:r>
              <a:rPr lang="hr-HR" dirty="0"/>
              <a:t>Problemi:</a:t>
            </a:r>
          </a:p>
          <a:p>
            <a:pPr lvl="1"/>
            <a:r>
              <a:rPr lang="hr-HR" dirty="0"/>
              <a:t>potrošnja baterije i ostalih resursa</a:t>
            </a:r>
          </a:p>
          <a:p>
            <a:pPr lvl="1"/>
            <a:r>
              <a:rPr lang="hr-HR" dirty="0"/>
              <a:t>nedovoljna razina automatizacije</a:t>
            </a:r>
          </a:p>
          <a:p>
            <a:r>
              <a:rPr lang="hr-HR" dirty="0"/>
              <a:t>Moguće rješenje: nagrađivanje korisnika za sudjelovanje?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BFBAB-A085-4B68-BD4B-2DB70631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Zagreb, </a:t>
            </a:r>
            <a:r>
              <a:rPr lang="hr-HR" dirty="0"/>
              <a:t>srpanj </a:t>
            </a:r>
            <a:r>
              <a:rPr lang="en-GB" dirty="0"/>
              <a:t>202</a:t>
            </a:r>
            <a:r>
              <a:rPr lang="hr-HR" dirty="0"/>
              <a:t>1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50BEC-E978-46A5-90C0-AD9BE34F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11</a:t>
            </a:fld>
            <a:r>
              <a:rPr lang="hr-HR" dirty="0"/>
              <a:t>/12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22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F227-C729-473F-B0EE-38DDAC4C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0234-BCE0-4209-9DF7-7C01B831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hr-HR" sz="4000" dirty="0"/>
          </a:p>
          <a:p>
            <a:pPr marL="0" indent="0" algn="ctr">
              <a:buNone/>
            </a:pPr>
            <a:endParaRPr lang="hr-HR" sz="4000" dirty="0"/>
          </a:p>
          <a:p>
            <a:pPr marL="0" indent="0" algn="ctr">
              <a:buNone/>
            </a:pPr>
            <a:endParaRPr lang="hr-HR" sz="4000" dirty="0"/>
          </a:p>
          <a:p>
            <a:pPr marL="0" indent="0" algn="ctr">
              <a:buNone/>
            </a:pPr>
            <a:r>
              <a:rPr lang="hr-HR" sz="4000" dirty="0"/>
              <a:t>HVALA NA POZORNOSTI!</a:t>
            </a:r>
            <a:endParaRPr lang="en-GB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15E5C-1C54-482C-AA55-5F3C8F49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Zagreb, </a:t>
            </a:r>
            <a:r>
              <a:rPr lang="hr-HR" dirty="0"/>
              <a:t>srpanj </a:t>
            </a:r>
            <a:r>
              <a:rPr lang="en-GB" dirty="0"/>
              <a:t>202</a:t>
            </a:r>
            <a:r>
              <a:rPr lang="hr-HR" dirty="0"/>
              <a:t>1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F97D6-085C-4433-9418-29BD58D5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12</a:t>
            </a:fld>
            <a:r>
              <a:rPr lang="hr-HR" dirty="0"/>
              <a:t>/12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94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972E-9AA0-4E51-885E-69E48885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600" dirty="0"/>
              <a:t>Sadržaj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6247-D319-46D6-9316-EE014E5C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Sustavi za praćenje lokacija vozila javnog prijevoza</a:t>
            </a:r>
          </a:p>
          <a:p>
            <a:r>
              <a:rPr lang="hr-HR" sz="2800" dirty="0"/>
              <a:t>G</a:t>
            </a:r>
            <a:r>
              <a:rPr lang="en-US" sz="2800" dirty="0" err="1"/>
              <a:t>rupno</a:t>
            </a:r>
            <a:r>
              <a:rPr lang="en-US" sz="2800" dirty="0"/>
              <a:t> </a:t>
            </a:r>
            <a:r>
              <a:rPr lang="en-US" sz="2800" dirty="0" err="1"/>
              <a:t>opažanj</a:t>
            </a:r>
            <a:r>
              <a:rPr lang="hr-HR" sz="2800" dirty="0"/>
              <a:t>e</a:t>
            </a:r>
            <a:r>
              <a:rPr lang="en-US" sz="2800" dirty="0"/>
              <a:t> </a:t>
            </a:r>
            <a:r>
              <a:rPr lang="en-US" sz="2800" dirty="0" err="1"/>
              <a:t>okoline</a:t>
            </a:r>
            <a:r>
              <a:rPr lang="en-US" sz="2800" dirty="0"/>
              <a:t> u </a:t>
            </a:r>
            <a:r>
              <a:rPr lang="en-US" sz="2800" dirty="0" err="1"/>
              <a:t>pra</a:t>
            </a:r>
            <a:r>
              <a:rPr lang="hr-HR" sz="2800" dirty="0"/>
              <a:t>ć</a:t>
            </a:r>
            <a:r>
              <a:rPr lang="en-US" sz="2800" dirty="0" err="1"/>
              <a:t>enju</a:t>
            </a:r>
            <a:r>
              <a:rPr lang="en-US" sz="2800" dirty="0"/>
              <a:t> </a:t>
            </a:r>
            <a:r>
              <a:rPr lang="en-US" sz="2800" dirty="0" err="1"/>
              <a:t>lokacija</a:t>
            </a:r>
            <a:r>
              <a:rPr lang="en-US" sz="2800" dirty="0"/>
              <a:t> </a:t>
            </a:r>
            <a:r>
              <a:rPr lang="en-US" sz="2800" dirty="0" err="1"/>
              <a:t>vozila</a:t>
            </a:r>
            <a:r>
              <a:rPr lang="en-US" sz="2800" dirty="0"/>
              <a:t> </a:t>
            </a:r>
            <a:r>
              <a:rPr lang="en-US" sz="2800" dirty="0" err="1"/>
              <a:t>javnog</a:t>
            </a:r>
            <a:r>
              <a:rPr lang="en-US" sz="2800" dirty="0"/>
              <a:t> </a:t>
            </a:r>
            <a:r>
              <a:rPr lang="en-US" sz="2800" dirty="0" err="1"/>
              <a:t>prometa</a:t>
            </a:r>
            <a:endParaRPr lang="hr-HR" sz="2800" dirty="0"/>
          </a:p>
          <a:p>
            <a:r>
              <a:rPr lang="en-US" sz="2800" dirty="0" err="1"/>
              <a:t>Sustav</a:t>
            </a:r>
            <a:r>
              <a:rPr lang="en-US" sz="2800" dirty="0"/>
              <a:t> za </a:t>
            </a:r>
            <a:r>
              <a:rPr lang="en-US" sz="2800" dirty="0" err="1"/>
              <a:t>odre</a:t>
            </a:r>
            <a:r>
              <a:rPr lang="hr-HR" sz="2800" dirty="0"/>
              <a:t>đ</a:t>
            </a:r>
            <a:r>
              <a:rPr lang="en-US" sz="2800" dirty="0" err="1"/>
              <a:t>ivanje</a:t>
            </a:r>
            <a:r>
              <a:rPr lang="en-US" sz="2800" dirty="0"/>
              <a:t> </a:t>
            </a:r>
            <a:r>
              <a:rPr lang="en-US" sz="2800" dirty="0" err="1"/>
              <a:t>lokacija</a:t>
            </a:r>
            <a:r>
              <a:rPr lang="en-US" sz="2800" dirty="0"/>
              <a:t> </a:t>
            </a:r>
            <a:r>
              <a:rPr lang="en-US" sz="2800" dirty="0" err="1"/>
              <a:t>tramvaja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temelju</a:t>
            </a:r>
            <a:r>
              <a:rPr lang="en-US" sz="2800" dirty="0"/>
              <a:t> </a:t>
            </a:r>
            <a:r>
              <a:rPr lang="en-US" sz="2800" dirty="0" err="1"/>
              <a:t>korisni</a:t>
            </a:r>
            <a:r>
              <a:rPr lang="hr-HR" sz="2800" dirty="0"/>
              <a:t>č</a:t>
            </a:r>
            <a:r>
              <a:rPr lang="en-US" sz="2800" dirty="0" err="1"/>
              <a:t>kih</a:t>
            </a:r>
            <a:r>
              <a:rPr lang="en-US" sz="2800" dirty="0"/>
              <a:t> </a:t>
            </a:r>
            <a:r>
              <a:rPr lang="en-US" sz="2800" dirty="0" err="1"/>
              <a:t>podataka</a:t>
            </a:r>
            <a:endParaRPr lang="hr-HR" sz="2800" dirty="0"/>
          </a:p>
          <a:p>
            <a:r>
              <a:rPr lang="hr-HR" dirty="0"/>
              <a:t>Simulacija</a:t>
            </a:r>
          </a:p>
          <a:p>
            <a:r>
              <a:rPr lang="hr-HR" dirty="0"/>
              <a:t>Zaključak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BFBAB-A085-4B68-BD4B-2DB70631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Zagreb, </a:t>
            </a:r>
            <a:r>
              <a:rPr lang="hr-HR" dirty="0"/>
              <a:t>srpanj </a:t>
            </a:r>
            <a:r>
              <a:rPr lang="en-GB" dirty="0"/>
              <a:t>202</a:t>
            </a:r>
            <a:r>
              <a:rPr lang="hr-HR" dirty="0"/>
              <a:t>1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50BEC-E978-46A5-90C0-AD9BE34F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2</a:t>
            </a:fld>
            <a:r>
              <a:rPr lang="hr-HR" dirty="0"/>
              <a:t>/12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36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972E-9AA0-4E51-885E-69E48885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600" dirty="0"/>
              <a:t>Sustavi za praćenje lokacija vozila javnog prijevoza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6247-D319-46D6-9316-EE014E5C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Postoje razne metode:</a:t>
            </a:r>
          </a:p>
          <a:p>
            <a:pPr lvl="1"/>
            <a:r>
              <a:rPr lang="hr-HR" dirty="0"/>
              <a:t>GPS</a:t>
            </a:r>
          </a:p>
          <a:p>
            <a:pPr lvl="1"/>
            <a:r>
              <a:rPr lang="hr-HR" dirty="0"/>
              <a:t>Tehnike računalnog vida</a:t>
            </a:r>
          </a:p>
          <a:p>
            <a:pPr lvl="1"/>
            <a:r>
              <a:rPr lang="hr-HR" dirty="0"/>
              <a:t>RF/RFID</a:t>
            </a:r>
          </a:p>
          <a:p>
            <a:pPr lvl="1"/>
            <a:r>
              <a:rPr lang="hr-HR" dirty="0"/>
              <a:t>Bluetooth</a:t>
            </a:r>
          </a:p>
          <a:p>
            <a:r>
              <a:rPr lang="hr-HR" dirty="0"/>
              <a:t>Problem dojavljivanja rezultata:</a:t>
            </a:r>
          </a:p>
          <a:p>
            <a:pPr lvl="1"/>
            <a:r>
              <a:rPr lang="hr-HR" dirty="0"/>
              <a:t>Korištenje mobilnih prijenosnih mreža (u vozilima ili na stanicama)</a:t>
            </a:r>
          </a:p>
          <a:p>
            <a:pPr lvl="1"/>
            <a:r>
              <a:rPr lang="hr-HR" dirty="0"/>
              <a:t>Žično povezivanje stanica</a:t>
            </a:r>
          </a:p>
          <a:p>
            <a:pPr lvl="1"/>
            <a:r>
              <a:rPr lang="hr-HR" dirty="0"/>
              <a:t>Širokopojasna mreža </a:t>
            </a:r>
            <a:r>
              <a:rPr lang="hr-HR" dirty="0" err="1"/>
              <a:t>LoRaWAN</a:t>
            </a:r>
            <a:endParaRPr lang="hr-HR" dirty="0"/>
          </a:p>
          <a:p>
            <a:pPr lvl="1"/>
            <a:r>
              <a:rPr lang="hr-HR" dirty="0"/>
              <a:t>Mobiteli (</a:t>
            </a:r>
            <a:r>
              <a:rPr lang="hr-HR" dirty="0" err="1"/>
              <a:t>crowdsensing</a:t>
            </a:r>
            <a:r>
              <a:rPr lang="hr-HR" dirty="0"/>
              <a:t>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BFBAB-A085-4B68-BD4B-2DB70631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Zagreb, </a:t>
            </a:r>
            <a:r>
              <a:rPr lang="hr-HR" dirty="0"/>
              <a:t>srpanj </a:t>
            </a:r>
            <a:r>
              <a:rPr lang="en-GB" dirty="0"/>
              <a:t>202</a:t>
            </a:r>
            <a:r>
              <a:rPr lang="hr-HR" dirty="0"/>
              <a:t>1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50BEC-E978-46A5-90C0-AD9BE34F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3</a:t>
            </a:fld>
            <a:r>
              <a:rPr lang="hr-HR" dirty="0"/>
              <a:t>/12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64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A0A8-478E-450A-898E-D5859099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Grupno opažanje okoline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5C4E-0C41-4752-A48C-4D13BE92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Korisnici koriste sustav te također pružaju informacije</a:t>
            </a:r>
          </a:p>
          <a:p>
            <a:r>
              <a:rPr lang="hr-HR" dirty="0"/>
              <a:t>Moguće primjene:</a:t>
            </a:r>
          </a:p>
          <a:p>
            <a:pPr lvl="1"/>
            <a:r>
              <a:rPr lang="hr-HR" dirty="0"/>
              <a:t>Praćenje raznih razina onečišćenja</a:t>
            </a:r>
          </a:p>
          <a:p>
            <a:pPr lvl="1"/>
            <a:r>
              <a:rPr lang="hr-HR" dirty="0"/>
              <a:t>Mapiranje oštećenja na cesti</a:t>
            </a:r>
          </a:p>
          <a:p>
            <a:pPr lvl="1"/>
            <a:r>
              <a:rPr lang="hr-HR" dirty="0"/>
              <a:t>Detekcija stanja u prometu</a:t>
            </a:r>
          </a:p>
          <a:p>
            <a:r>
              <a:rPr lang="hr-HR" dirty="0"/>
              <a:t>Aktivni ili pasivni</a:t>
            </a:r>
          </a:p>
          <a:p>
            <a:r>
              <a:rPr lang="hr-HR" dirty="0"/>
              <a:t>Izazovi:</a:t>
            </a:r>
          </a:p>
          <a:p>
            <a:pPr lvl="1"/>
            <a:r>
              <a:rPr lang="hr-HR" dirty="0" err="1"/>
              <a:t>Deduplikacija</a:t>
            </a:r>
            <a:r>
              <a:rPr lang="hr-HR" dirty="0"/>
              <a:t> podataka</a:t>
            </a:r>
          </a:p>
          <a:p>
            <a:pPr lvl="1"/>
            <a:r>
              <a:rPr lang="hr-HR" dirty="0"/>
              <a:t>Optimizirano korištenje resursa</a:t>
            </a:r>
          </a:p>
          <a:p>
            <a:pPr lvl="1"/>
            <a:r>
              <a:rPr lang="hr-HR" dirty="0"/>
              <a:t>Privatnost, sigurnost</a:t>
            </a:r>
          </a:p>
          <a:p>
            <a:pPr lvl="1"/>
            <a:r>
              <a:rPr lang="hr-HR" dirty="0"/>
              <a:t>Integritet podataka</a:t>
            </a:r>
          </a:p>
          <a:p>
            <a:endParaRPr lang="hr-HR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58E4E-B666-49DC-8CF5-A31F3A57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Zagreb, </a:t>
            </a:r>
            <a:r>
              <a:rPr lang="hr-HR" dirty="0"/>
              <a:t>srpanj </a:t>
            </a:r>
            <a:r>
              <a:rPr lang="en-GB" dirty="0"/>
              <a:t>202</a:t>
            </a:r>
            <a:r>
              <a:rPr lang="hr-HR" dirty="0"/>
              <a:t>1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8ED-1A72-41DE-B9E0-19AB5ADA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4</a:t>
            </a:fld>
            <a:r>
              <a:rPr lang="hr-HR" dirty="0"/>
              <a:t>/12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23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CBC5-A6CB-4E24-8C48-4734FF71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200" dirty="0"/>
              <a:t>G</a:t>
            </a:r>
            <a:r>
              <a:rPr lang="en-US" sz="3200" dirty="0" err="1"/>
              <a:t>rupno</a:t>
            </a:r>
            <a:r>
              <a:rPr lang="en-US" sz="3200" dirty="0"/>
              <a:t> </a:t>
            </a:r>
            <a:r>
              <a:rPr lang="en-US" sz="3200" dirty="0" err="1"/>
              <a:t>opažanj</a:t>
            </a:r>
            <a:r>
              <a:rPr lang="hr-HR" sz="3200" dirty="0"/>
              <a:t>e</a:t>
            </a:r>
            <a:r>
              <a:rPr lang="en-US" sz="3200" dirty="0"/>
              <a:t> </a:t>
            </a:r>
            <a:r>
              <a:rPr lang="en-US" sz="3200" dirty="0" err="1"/>
              <a:t>okoline</a:t>
            </a:r>
            <a:r>
              <a:rPr lang="en-US" sz="3200" dirty="0"/>
              <a:t> u </a:t>
            </a:r>
            <a:r>
              <a:rPr lang="en-US" sz="3200" dirty="0" err="1"/>
              <a:t>pra</a:t>
            </a:r>
            <a:r>
              <a:rPr lang="hr-HR" sz="3200" dirty="0"/>
              <a:t>ć</a:t>
            </a:r>
            <a:r>
              <a:rPr lang="en-US" sz="3200" dirty="0" err="1"/>
              <a:t>enju</a:t>
            </a:r>
            <a:r>
              <a:rPr lang="en-US" sz="3200" dirty="0"/>
              <a:t> </a:t>
            </a:r>
            <a:r>
              <a:rPr lang="en-US" sz="3200" dirty="0" err="1"/>
              <a:t>lokacija</a:t>
            </a:r>
            <a:r>
              <a:rPr lang="en-US" sz="3200" dirty="0"/>
              <a:t> </a:t>
            </a:r>
            <a:r>
              <a:rPr lang="en-US" sz="3200" dirty="0" err="1"/>
              <a:t>vozila</a:t>
            </a:r>
            <a:r>
              <a:rPr lang="en-US" sz="3200" dirty="0"/>
              <a:t> </a:t>
            </a:r>
            <a:r>
              <a:rPr lang="en-US" sz="3200" dirty="0" err="1"/>
              <a:t>javnog</a:t>
            </a:r>
            <a:r>
              <a:rPr lang="en-US" sz="3200" dirty="0"/>
              <a:t> </a:t>
            </a:r>
            <a:r>
              <a:rPr lang="en-US" sz="3200" dirty="0" err="1"/>
              <a:t>prometa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1E484-640C-4895-B0F5-E865A837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altLang="en-US" dirty="0"/>
              <a:t>Korisnici periodički dijele svoju lokaciju</a:t>
            </a:r>
          </a:p>
          <a:p>
            <a:r>
              <a:rPr lang="hr-HR" altLang="en-US" dirty="0"/>
              <a:t>Identifikator vozila je opcionalan -&gt; iz povijesti lokacija se može otkriti o kojem se vozilu radi</a:t>
            </a:r>
          </a:p>
          <a:p>
            <a:r>
              <a:rPr lang="hr-HR" altLang="en-US" dirty="0"/>
              <a:t>Grupiranje korisnika koji su u istom vozilu</a:t>
            </a:r>
          </a:p>
          <a:p>
            <a:r>
              <a:rPr lang="hr-HR" altLang="en-US" dirty="0"/>
              <a:t>Mogući problemi:</a:t>
            </a:r>
          </a:p>
          <a:p>
            <a:pPr lvl="1"/>
            <a:r>
              <a:rPr lang="hr-HR" altLang="en-US" dirty="0"/>
              <a:t>Krivo označeni korisnik</a:t>
            </a:r>
          </a:p>
          <a:p>
            <a:pPr lvl="1"/>
            <a:r>
              <a:rPr lang="hr-HR" altLang="en-US" dirty="0"/>
              <a:t>Maliciozni korisnik: krivi broj vozila ili gore, lažne lokacije</a:t>
            </a:r>
          </a:p>
          <a:p>
            <a:r>
              <a:rPr lang="hr-HR" altLang="en-US" dirty="0"/>
              <a:t>Potrebne su periodičke provjere -&gt; izbacivanje </a:t>
            </a:r>
            <a:r>
              <a:rPr lang="hr-HR" altLang="en-US" dirty="0" err="1"/>
              <a:t>outliera</a:t>
            </a:r>
            <a:endParaRPr lang="hr-HR" altLang="en-US" dirty="0"/>
          </a:p>
          <a:p>
            <a:r>
              <a:rPr lang="hr-HR" altLang="en-US" dirty="0"/>
              <a:t>Slični projekti: aplikacija Tiramisu, Pittsburgh</a:t>
            </a:r>
          </a:p>
          <a:p>
            <a:endParaRPr lang="hr-H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8091B-66F9-4AF2-BC0F-65111C79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Zagreb, </a:t>
            </a:r>
            <a:r>
              <a:rPr lang="hr-HR" dirty="0"/>
              <a:t>srpanj </a:t>
            </a:r>
            <a:r>
              <a:rPr lang="en-GB" dirty="0"/>
              <a:t>202</a:t>
            </a:r>
            <a:r>
              <a:rPr lang="hr-HR" dirty="0"/>
              <a:t>1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1B7B5-8C1F-438B-B721-883B9696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5</a:t>
            </a:fld>
            <a:r>
              <a:rPr lang="hr-HR" dirty="0"/>
              <a:t>/12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38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109C-4ECA-4D57-BB08-70FBC6A2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Sustav</a:t>
            </a:r>
            <a:r>
              <a:rPr lang="en-US" sz="3200" dirty="0"/>
              <a:t> za </a:t>
            </a:r>
            <a:r>
              <a:rPr lang="en-US" sz="3200" dirty="0" err="1"/>
              <a:t>odre</a:t>
            </a:r>
            <a:r>
              <a:rPr lang="hr-HR" sz="3200" dirty="0"/>
              <a:t>đ</a:t>
            </a:r>
            <a:r>
              <a:rPr lang="en-US" sz="3200" dirty="0" err="1"/>
              <a:t>ivanje</a:t>
            </a:r>
            <a:r>
              <a:rPr lang="en-US" sz="3200" dirty="0"/>
              <a:t> </a:t>
            </a:r>
            <a:r>
              <a:rPr lang="en-US" sz="3200" dirty="0" err="1"/>
              <a:t>lokacija</a:t>
            </a:r>
            <a:r>
              <a:rPr lang="en-US" sz="3200" dirty="0"/>
              <a:t> </a:t>
            </a:r>
            <a:r>
              <a:rPr lang="en-US" sz="3200" dirty="0" err="1"/>
              <a:t>tramvaja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temelju</a:t>
            </a:r>
            <a:r>
              <a:rPr lang="en-US" sz="3200" dirty="0"/>
              <a:t> </a:t>
            </a:r>
            <a:r>
              <a:rPr lang="en-US" sz="3200" dirty="0" err="1"/>
              <a:t>korisni</a:t>
            </a:r>
            <a:r>
              <a:rPr lang="hr-HR" sz="3200" dirty="0"/>
              <a:t>č</a:t>
            </a:r>
            <a:r>
              <a:rPr lang="en-US" sz="3200" dirty="0" err="1"/>
              <a:t>kih</a:t>
            </a:r>
            <a:r>
              <a:rPr lang="en-US" sz="3200" dirty="0"/>
              <a:t> </a:t>
            </a:r>
            <a:r>
              <a:rPr lang="en-US" sz="3200" dirty="0" err="1"/>
              <a:t>podataka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B86B-413D-4D8F-BCE9-D2D010D2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Načini rada:</a:t>
            </a:r>
          </a:p>
          <a:p>
            <a:pPr lvl="1"/>
            <a:r>
              <a:rPr lang="hr-HR" dirty="0"/>
              <a:t>Potpuno ručno – korisnik pokreće uslugu te odabire broj vozila</a:t>
            </a:r>
          </a:p>
          <a:p>
            <a:pPr lvl="1"/>
            <a:r>
              <a:rPr lang="hr-HR" dirty="0"/>
              <a:t>Poluautomatski – korisnik sam pokreće uslugu no ne treba reći broj vozila</a:t>
            </a:r>
          </a:p>
          <a:p>
            <a:pPr lvl="1"/>
            <a:r>
              <a:rPr lang="hr-HR" dirty="0"/>
              <a:t>Automatski – otkrivanje da li se korisnik vozi u tramvaju na temelju raznih senzora – puno kompleksnije</a:t>
            </a:r>
          </a:p>
          <a:p>
            <a:r>
              <a:rPr lang="hr-HR" dirty="0"/>
              <a:t>Usporedba sličnosti niza lokacija</a:t>
            </a:r>
          </a:p>
          <a:p>
            <a:r>
              <a:rPr lang="hr-HR" dirty="0"/>
              <a:t>Grupiranje putnika:</a:t>
            </a:r>
          </a:p>
          <a:p>
            <a:pPr lvl="1"/>
            <a:r>
              <a:rPr lang="hr-HR" dirty="0"/>
              <a:t>Ako se zna broj vozila -&gt; odmah se grupira</a:t>
            </a:r>
          </a:p>
          <a:p>
            <a:pPr lvl="1"/>
            <a:r>
              <a:rPr lang="hr-HR" dirty="0"/>
              <a:t>U suprotnom se čeka dovoljno informacija -&gt; bilježi se povijest lokacija te uspoređuje s poznatim grupama ili rutama tramvaja</a:t>
            </a:r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7DE86-979D-4B20-8576-0D49F134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Zagreb, </a:t>
            </a:r>
            <a:r>
              <a:rPr lang="hr-HR" dirty="0"/>
              <a:t>srpanj </a:t>
            </a:r>
            <a:r>
              <a:rPr lang="en-GB" dirty="0"/>
              <a:t>202</a:t>
            </a:r>
            <a:r>
              <a:rPr lang="hr-HR" dirty="0"/>
              <a:t>1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A1E5E-7481-4D55-A596-2BD41AD3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6</a:t>
            </a:fld>
            <a:r>
              <a:rPr lang="hr-HR" dirty="0"/>
              <a:t>/12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69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972E-9AA0-4E51-885E-69E48885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Sustav</a:t>
            </a:r>
            <a:r>
              <a:rPr lang="en-US" sz="3200" dirty="0"/>
              <a:t> za </a:t>
            </a:r>
            <a:r>
              <a:rPr lang="en-US" sz="3200" dirty="0" err="1"/>
              <a:t>odre</a:t>
            </a:r>
            <a:r>
              <a:rPr lang="hr-HR" sz="3200" dirty="0"/>
              <a:t>đ</a:t>
            </a:r>
            <a:r>
              <a:rPr lang="en-US" sz="3200" dirty="0" err="1"/>
              <a:t>ivanje</a:t>
            </a:r>
            <a:r>
              <a:rPr lang="en-US" sz="3200" dirty="0"/>
              <a:t> </a:t>
            </a:r>
            <a:r>
              <a:rPr lang="en-US" sz="3200" dirty="0" err="1"/>
              <a:t>lokacija</a:t>
            </a:r>
            <a:r>
              <a:rPr lang="en-US" sz="3200" dirty="0"/>
              <a:t> </a:t>
            </a:r>
            <a:r>
              <a:rPr lang="en-US" sz="3200" dirty="0" err="1"/>
              <a:t>tramvaja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temelju</a:t>
            </a:r>
            <a:r>
              <a:rPr lang="en-US" sz="3200" dirty="0"/>
              <a:t> </a:t>
            </a:r>
            <a:r>
              <a:rPr lang="en-US" sz="3200" dirty="0" err="1"/>
              <a:t>korisni</a:t>
            </a:r>
            <a:r>
              <a:rPr lang="hr-HR" sz="3200" dirty="0"/>
              <a:t>č</a:t>
            </a:r>
            <a:r>
              <a:rPr lang="en-US" sz="3200" dirty="0" err="1"/>
              <a:t>kih</a:t>
            </a:r>
            <a:r>
              <a:rPr lang="en-US" sz="3200" dirty="0"/>
              <a:t> </a:t>
            </a:r>
            <a:r>
              <a:rPr lang="en-US" sz="3200" dirty="0" err="1"/>
              <a:t>podataka</a:t>
            </a:r>
            <a:r>
              <a:rPr lang="hr-HR" sz="3200" dirty="0"/>
              <a:t> - nastavak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6247-D319-46D6-9316-EE014E5C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Osvježavanje lokacije putnika je raspoređeno tako da se ne osvježavaju svi odjednom</a:t>
            </a:r>
          </a:p>
          <a:p>
            <a:r>
              <a:rPr lang="hr-HR" dirty="0"/>
              <a:t>Komunikacija je zamišljena kao dvosmjerna -&gt; uređaj putnika dobiva komandu od poslužitelja te šalje lokaciju</a:t>
            </a:r>
          </a:p>
          <a:p>
            <a:r>
              <a:rPr lang="hr-HR" dirty="0"/>
              <a:t>Također se pamte lokacije grupa tramvaja</a:t>
            </a:r>
          </a:p>
          <a:p>
            <a:pPr lvl="1"/>
            <a:r>
              <a:rPr lang="hr-HR" dirty="0"/>
              <a:t>Lokacija grupe se računa kao prosjeka lokacija članova odnosno putnika</a:t>
            </a:r>
          </a:p>
          <a:p>
            <a:endParaRPr lang="hr-H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BFBAB-A085-4B68-BD4B-2DB70631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Zagreb, </a:t>
            </a:r>
            <a:r>
              <a:rPr lang="hr-HR" dirty="0"/>
              <a:t>srpanj </a:t>
            </a:r>
            <a:r>
              <a:rPr lang="en-GB" dirty="0"/>
              <a:t>202</a:t>
            </a:r>
            <a:r>
              <a:rPr lang="hr-HR" dirty="0"/>
              <a:t>1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50BEC-E978-46A5-90C0-AD9BE34F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7</a:t>
            </a:fld>
            <a:r>
              <a:rPr lang="hr-HR" dirty="0"/>
              <a:t>/12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09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D6D6-5D76-47F5-B78E-2395A594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Potencijalni problemi i rješenja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FC6D-F179-4063-B041-EF4F49ED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Izlazak iz tramvaja:</a:t>
            </a:r>
          </a:p>
          <a:p>
            <a:pPr lvl="1"/>
            <a:r>
              <a:rPr lang="hr-HR" dirty="0"/>
              <a:t>Korisnik može ne isključiti dijeljenje</a:t>
            </a:r>
          </a:p>
          <a:p>
            <a:pPr lvl="1"/>
            <a:r>
              <a:rPr lang="hr-HR" dirty="0"/>
              <a:t>slučajno ili namjerno (ako će uskoro ući u drugi tramvaj)</a:t>
            </a:r>
          </a:p>
          <a:p>
            <a:pPr lvl="1"/>
            <a:r>
              <a:rPr lang="hr-HR" dirty="0"/>
              <a:t>Potrebno je detektirati izlazak -&gt; nakon toga zaustaviti dijeljenje ili nastaviti detekciju dok se ponovno ne otkrije vožnja tramvajem</a:t>
            </a:r>
          </a:p>
          <a:p>
            <a:r>
              <a:rPr lang="hr-HR" dirty="0"/>
              <a:t>Otkrivanje uljeza</a:t>
            </a:r>
          </a:p>
          <a:p>
            <a:pPr lvl="1"/>
            <a:r>
              <a:rPr lang="hr-HR" dirty="0"/>
              <a:t>Potrebno zbog malicioznih korisnika ili pogrešnih grupiranja</a:t>
            </a:r>
          </a:p>
          <a:p>
            <a:pPr lvl="1"/>
            <a:r>
              <a:rPr lang="hr-HR" dirty="0"/>
              <a:t>Rješenja temeljena na grupi korisnika -&gt; izbacivanje na temelju prosječne lokacije ili međusobnih udaljenosti</a:t>
            </a:r>
          </a:p>
          <a:p>
            <a:r>
              <a:rPr lang="hr-HR" dirty="0"/>
              <a:t>Skalabilnost – problemi premalo i previše korisnika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47046-3F98-4281-8EB5-3BC8630E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Zagreb, </a:t>
            </a:r>
            <a:r>
              <a:rPr lang="hr-HR" dirty="0"/>
              <a:t>srpanj </a:t>
            </a:r>
            <a:r>
              <a:rPr lang="en-GB" dirty="0"/>
              <a:t>202</a:t>
            </a:r>
            <a:r>
              <a:rPr lang="hr-HR" dirty="0"/>
              <a:t>1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8CEC-00AC-46B4-AA25-AAC657C5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8</a:t>
            </a:fld>
            <a:r>
              <a:rPr lang="hr-HR" dirty="0"/>
              <a:t>/12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84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972E-9AA0-4E51-885E-69E48885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Simulacija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6247-D319-46D6-9316-EE014E5C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Podaci dobiveni iz GTFS (engl. General </a:t>
            </a:r>
            <a:r>
              <a:rPr lang="hr-HR" dirty="0" err="1"/>
              <a:t>Transit</a:t>
            </a:r>
            <a:r>
              <a:rPr lang="hr-HR" dirty="0"/>
              <a:t> </a:t>
            </a:r>
            <a:r>
              <a:rPr lang="hr-HR" dirty="0" err="1"/>
              <a:t>Feed</a:t>
            </a:r>
            <a:r>
              <a:rPr lang="hr-HR" dirty="0"/>
              <a:t> </a:t>
            </a:r>
            <a:r>
              <a:rPr lang="hr-HR" dirty="0" err="1"/>
              <a:t>Specification</a:t>
            </a:r>
            <a:r>
              <a:rPr lang="hr-HR" dirty="0"/>
              <a:t>) datoteka</a:t>
            </a:r>
          </a:p>
          <a:p>
            <a:r>
              <a:rPr lang="hr-HR" dirty="0"/>
              <a:t>Odvojeni podaci za tramvaje, izračun vremena putovanja pojedinog tramvaja za svaki par stanica te zračne udaljenosti između tih stanica</a:t>
            </a:r>
          </a:p>
          <a:p>
            <a:r>
              <a:rPr lang="hr-HR" dirty="0"/>
              <a:t>Ograničenja simulacije:</a:t>
            </a:r>
          </a:p>
          <a:p>
            <a:pPr lvl="1"/>
            <a:r>
              <a:rPr lang="hr-HR" dirty="0"/>
              <a:t>Samo dnevni tramvaji</a:t>
            </a:r>
          </a:p>
          <a:p>
            <a:pPr lvl="1"/>
            <a:r>
              <a:rPr lang="hr-HR" dirty="0"/>
              <a:t>Samo „normalne” linije (radni dani)</a:t>
            </a:r>
          </a:p>
          <a:p>
            <a:pPr lvl="1"/>
            <a:r>
              <a:rPr lang="hr-HR" dirty="0"/>
              <a:t>Put između stanica je ravna linija</a:t>
            </a:r>
          </a:p>
          <a:p>
            <a:pPr lvl="1"/>
            <a:r>
              <a:rPr lang="hr-HR" dirty="0"/>
              <a:t>Lokacije korisnika nasumično pomaknute -&gt; simuliranje nepreciznosti GPS-a</a:t>
            </a:r>
          </a:p>
          <a:p>
            <a:r>
              <a:rPr lang="hr-HR" dirty="0"/>
              <a:t>Dijelovi simulacije:</a:t>
            </a:r>
          </a:p>
          <a:p>
            <a:pPr lvl="1"/>
            <a:r>
              <a:rPr lang="hr-HR" dirty="0"/>
              <a:t>Tramvaji, korisnici, stanice, </a:t>
            </a:r>
            <a:r>
              <a:rPr lang="hr-HR" dirty="0" err="1"/>
              <a:t>logger</a:t>
            </a:r>
            <a:r>
              <a:rPr lang="hr-HR" dirty="0"/>
              <a:t>, </a:t>
            </a:r>
            <a:r>
              <a:rPr lang="hr-HR" dirty="0" err="1"/>
              <a:t>frontend</a:t>
            </a:r>
            <a:r>
              <a:rPr lang="hr-HR" dirty="0"/>
              <a:t>, komponenta za predviđanje lokacija tramvaja</a:t>
            </a:r>
          </a:p>
          <a:p>
            <a:pPr lvl="1"/>
            <a:endParaRPr lang="hr-H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BFBAB-A085-4B68-BD4B-2DB70631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Zagreb, </a:t>
            </a:r>
            <a:r>
              <a:rPr lang="hr-HR" dirty="0"/>
              <a:t>srpanj </a:t>
            </a:r>
            <a:r>
              <a:rPr lang="en-GB" dirty="0"/>
              <a:t>202</a:t>
            </a:r>
            <a:r>
              <a:rPr lang="hr-HR" dirty="0"/>
              <a:t>1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50BEC-E978-46A5-90C0-AD9BE34F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9</a:t>
            </a:fld>
            <a:r>
              <a:rPr lang="hr-HR" dirty="0"/>
              <a:t>/12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33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780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STVARNOVREMENSKA ANALIZA PODATAKA KORISNIKA JAVNOG GRADSKOG PRIJEVOZA</vt:lpstr>
      <vt:lpstr>Sadržaj</vt:lpstr>
      <vt:lpstr>Sustavi za praćenje lokacija vozila javnog prijevoza</vt:lpstr>
      <vt:lpstr>Grupno opažanje okoline</vt:lpstr>
      <vt:lpstr>Grupno opažanje okoline u praćenju lokacija vozila javnog prometa</vt:lpstr>
      <vt:lpstr>Sustav za određivanje lokacija tramvaja na temelju korisničkih podataka</vt:lpstr>
      <vt:lpstr>Sustav za određivanje lokacija tramvaja na temelju korisničkih podataka - nastavak</vt:lpstr>
      <vt:lpstr>Potencijalni problemi i rješenja</vt:lpstr>
      <vt:lpstr>Simulacija</vt:lpstr>
      <vt:lpstr>Simulacija – nastavak</vt:lpstr>
      <vt:lpstr>Zaključak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ZTEL predložak</dc:title>
  <dc:subject/>
  <dc:creator>ZTEL</dc:creator>
  <cp:keywords/>
  <dc:description/>
  <cp:lastModifiedBy>Petar Lazić</cp:lastModifiedBy>
  <cp:revision>25</cp:revision>
  <dcterms:created xsi:type="dcterms:W3CDTF">2020-06-18T09:33:21Z</dcterms:created>
  <dcterms:modified xsi:type="dcterms:W3CDTF">2021-07-07T22:28:49Z</dcterms:modified>
  <cp:category/>
</cp:coreProperties>
</file>