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2" r:id="rId23"/>
    <p:sldId id="275" r:id="rId24"/>
    <p:sldId id="276" r:id="rId25"/>
    <p:sldId id="277" r:id="rId26"/>
    <p:sldId id="278" r:id="rId27"/>
    <p:sldId id="279" r:id="rId28"/>
    <p:sldId id="281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>
      <p:cViewPr varScale="1">
        <p:scale>
          <a:sx n="79" d="100"/>
          <a:sy n="79" d="100"/>
        </p:scale>
        <p:origin x="61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6689" y="6057150"/>
            <a:ext cx="4125119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584201"/>
            <a:ext cx="6553200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6/6/2017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84200"/>
            <a:ext cx="5562600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09802"/>
            <a:ext cx="6705600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4951267"/>
            <a:ext cx="5303520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381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1" y="1706880"/>
            <a:ext cx="381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01800"/>
            <a:ext cx="3813048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2717800"/>
            <a:ext cx="381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1701800"/>
            <a:ext cx="3813048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2717800"/>
            <a:ext cx="381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584200"/>
            <a:ext cx="4572000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114800" y="584200"/>
            <a:ext cx="4572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1905" y="-3174"/>
            <a:ext cx="615155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701797"/>
            <a:ext cx="77724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3"/>
            <a:ext cx="1676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3"/>
            <a:ext cx="3962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1" y="6356353"/>
            <a:ext cx="762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blntnIBJ8w" TargetMode="External"/><Relationship Id="rId4" Type="http://schemas.openxmlformats.org/officeDocument/2006/relationships/hyperlink" Target="https://www.augmedix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xperteye.co.uk/medicine/#TELEMEDICINE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-PDkx--jyE" TargetMode="Externa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</a:t>
            </a:r>
            <a:r>
              <a:rPr lang="sr-Latn-RS" dirty="0" smtClean="0"/>
              <a:t>zajniranje prenosivih personalnih asistenata za operacije (WPA)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Sveprisutno računarstvo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10400" y="5562600"/>
            <a:ext cx="18832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800" dirty="0" smtClean="0"/>
              <a:t>Petar Ljubić</a:t>
            </a:r>
          </a:p>
          <a:p>
            <a:pPr algn="r"/>
            <a:r>
              <a:rPr lang="sr-Latn-RS" sz="2800" dirty="0" smtClean="0"/>
              <a:t>296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Inplicitni i eksplicitni ulaz i izlaz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Eksplicitni ulaz: Čovek utiče na GUI Google naočara tako što swipe-uje po ekranu.</a:t>
            </a:r>
          </a:p>
          <a:p>
            <a:r>
              <a:rPr lang="sr-Latn-RS" dirty="0" smtClean="0"/>
              <a:t>Inlicitni ulaz: Čovekova interakcija sa drugim ljudima, a to WPA osluškuje (8-10-1 i 9-10-1)</a:t>
            </a:r>
          </a:p>
          <a:p>
            <a:r>
              <a:rPr lang="sr-Latn-RS" dirty="0" smtClean="0"/>
              <a:t>Eksplicitni izlaz: Uticanje na nesvesne dogadjaje, WPA tera korisnika da reaguje na silu</a:t>
            </a:r>
          </a:p>
          <a:p>
            <a:r>
              <a:rPr lang="sr-Latn-RS" dirty="0" smtClean="0"/>
              <a:t>Inplicitni izlaz: Na ekranu WPA uređaja se ispisuje tekst koji govori šta osoba treba da uradi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WPA u ortopedskim bolnicama - istraživanje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 osnovu studije odrađene u bolnici Rigshospital u Kopenhagenu uočeni su osnovni problemi koje bi WPA sistem rešavao.</a:t>
            </a:r>
          </a:p>
          <a:p>
            <a:r>
              <a:rPr lang="sr-Latn-RS" dirty="0" smtClean="0"/>
              <a:t>Ispitivanje se zasnovalo na praćenju rada medicinskog osoblja i proučavanju njihove interakcije sa pacijetnima i zaposlenima</a:t>
            </a:r>
          </a:p>
          <a:p>
            <a:r>
              <a:rPr lang="sr-Latn-RS" dirty="0" smtClean="0"/>
              <a:t>Ispitivanje je trajalo nekoliko radnih dana, na osnovu čega su uočene konstantnosti u radu.</a:t>
            </a:r>
          </a:p>
          <a:p>
            <a:r>
              <a:rPr lang="sr-Latn-RS" dirty="0" smtClean="0"/>
              <a:t>Prva primećena stvar: mobilnost zaposlenih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2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WPA u ortopedskim bolnicama - istraživanje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Dan počinje sa dnevnim ili nedeljnim sastankom zaposlenih</a:t>
            </a:r>
          </a:p>
          <a:p>
            <a:pPr lvl="1"/>
            <a:r>
              <a:rPr lang="sr-Latn-RS" dirty="0" smtClean="0"/>
              <a:t>Diskutuju se generalne i administrativne teme.</a:t>
            </a:r>
          </a:p>
          <a:p>
            <a:r>
              <a:rPr lang="sr-Latn-RS" dirty="0" smtClean="0"/>
              <a:t>Nakon tog sastanka, sledi sastanak u konferencijskoj Sali u kojoj se pregledavaju snimci pacijenata (x-ray, MRI, itd)</a:t>
            </a:r>
          </a:p>
          <a:p>
            <a:r>
              <a:rPr lang="sr-Latn-RS" dirty="0" smtClean="0"/>
              <a:t>Nakon toga se kreće u operacione sale koje medicinski radnici pripremaju za operaciju u zavisnosti od tipa operacije</a:t>
            </a:r>
          </a:p>
        </p:txBody>
      </p:sp>
    </p:spTree>
    <p:extLst>
      <p:ext uri="{BB962C8B-B14F-4D97-AF65-F5344CB8AC3E}">
        <p14:creationId xmlns:p14="http://schemas.microsoft.com/office/powerpoint/2010/main" val="402659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WPA u ortopedskim bolnicama - istraživanje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operacionoj Sali se nalazi nekoliko monitora koji omogućavaju praćenje trenutnog stanja – Doktori ih često koriste</a:t>
            </a:r>
          </a:p>
          <a:p>
            <a:pPr lvl="1"/>
            <a:r>
              <a:rPr lang="sr-Latn-RS" dirty="0" smtClean="0"/>
              <a:t>Odmah se uviđa problem glomaznosti i nepristupačnosti monitorima i sistemima</a:t>
            </a:r>
          </a:p>
          <a:p>
            <a:pPr lvl="1"/>
            <a:r>
              <a:rPr lang="sr-Latn-RS" dirty="0" smtClean="0"/>
              <a:t>Tim sistemima rukovode medicinske sestre</a:t>
            </a:r>
          </a:p>
          <a:p>
            <a:pPr lvl="1"/>
            <a:r>
              <a:rPr lang="sr-Latn-RS" dirty="0" smtClean="0"/>
              <a:t>Doktori su prinuđeni da pažnju dele ne dva dela, na monitore i samu operaciju</a:t>
            </a:r>
          </a:p>
          <a:p>
            <a:r>
              <a:rPr lang="sr-Latn-RS" dirty="0" smtClean="0"/>
              <a:t>Veoma često se Doktori obraćaju starijim kolegama za pomoć</a:t>
            </a:r>
          </a:p>
          <a:p>
            <a:pPr lvl="1"/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2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WPA u ortopedskim bolnicama - istraživanje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Često se dešava da doktori budu prekinuti u obavljanju nekih poslova zbog hitnih slučajeva</a:t>
            </a:r>
          </a:p>
          <a:p>
            <a:r>
              <a:rPr lang="sr-Latn-RS" dirty="0" smtClean="0"/>
              <a:t>Zbog mobilnosti zaposlenih teško je uspostaviti kontakt sa njima. Česta je upotreba mobilnih telefona na koje se osoblje ne može uvek javiti zbog situacije u kojoj se nalaze (npr operacija)</a:t>
            </a:r>
          </a:p>
          <a:p>
            <a:r>
              <a:rPr lang="sr-Latn-RS" dirty="0" smtClean="0"/>
              <a:t>Medicinsko osblje interaguje i neplanirano, na hodnicima ili nekim drugim mestima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WPA u ortopedskim bolnicama - istraživanje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 i posle lekarske intervencije, Doktorima je neophodan uvid u stanje pacijenta</a:t>
            </a:r>
          </a:p>
          <a:p>
            <a:r>
              <a:rPr lang="sr-Latn-RS" dirty="0" smtClean="0"/>
              <a:t>Često se dešava da Doktori traže izveštaje, snimke ili žele da razgovaraju sa samim pacijentima</a:t>
            </a:r>
          </a:p>
          <a:p>
            <a:r>
              <a:rPr lang="sr-Latn-RS" dirty="0" smtClean="0"/>
              <a:t>Uviđen je problem pregledavanja snimaka i rezultata istraživanja</a:t>
            </a:r>
          </a:p>
          <a:p>
            <a:r>
              <a:rPr lang="sr-Latn-RS" dirty="0" smtClean="0"/>
              <a:t>Nekada se rezultati i snimci nalaze daleko od mesta na kome se nalazi lekar</a:t>
            </a:r>
          </a:p>
        </p:txBody>
      </p:sp>
    </p:spTree>
    <p:extLst>
      <p:ext uri="{BB962C8B-B14F-4D97-AF65-F5344CB8AC3E}">
        <p14:creationId xmlns:p14="http://schemas.microsoft.com/office/powerpoint/2010/main" val="192707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WPA u ortopedskim bolnicama </a:t>
            </a:r>
            <a:r>
              <a:rPr lang="sr-Latn-RS" dirty="0" smtClean="0"/>
              <a:t>– </a:t>
            </a:r>
            <a:r>
              <a:rPr lang="sr-Latn-RS" b="1" dirty="0" smtClean="0"/>
              <a:t>DESIGN FRAMEWORK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56" y="1701800"/>
            <a:ext cx="4778356" cy="4699000"/>
          </a:xfrm>
        </p:spPr>
      </p:pic>
    </p:spTree>
    <p:extLst>
      <p:ext uri="{BB962C8B-B14F-4D97-AF65-F5344CB8AC3E}">
        <p14:creationId xmlns:p14="http://schemas.microsoft.com/office/powerpoint/2010/main" val="367105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WPA u ortopedskim bolnicama </a:t>
            </a:r>
            <a:r>
              <a:rPr lang="sr-Latn-RS" dirty="0" smtClean="0"/>
              <a:t>– </a:t>
            </a:r>
            <a:r>
              <a:rPr lang="sr-Latn-RS" b="1" dirty="0" smtClean="0"/>
              <a:t>DESIGN FRAMEWORK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 </a:t>
            </a:r>
            <a:r>
              <a:rPr lang="en-US" dirty="0" err="1" smtClean="0"/>
              <a:t>osnovu</a:t>
            </a:r>
            <a:r>
              <a:rPr lang="sr-Latn-RS" dirty="0" smtClean="0"/>
              <a:t> sprovedenog istraživanja došlo se do sledeće podele</a:t>
            </a:r>
          </a:p>
          <a:p>
            <a:r>
              <a:rPr lang="sr-Latn-RS" dirty="0" smtClean="0"/>
              <a:t>Karakteristike bolničkog posla su podeljene na:</a:t>
            </a:r>
          </a:p>
          <a:p>
            <a:pPr lvl="1"/>
            <a:r>
              <a:rPr lang="sr-Latn-RS" dirty="0" smtClean="0"/>
              <a:t>Kretanje</a:t>
            </a:r>
          </a:p>
          <a:p>
            <a:pPr lvl="1"/>
            <a:r>
              <a:rPr lang="sr-Latn-RS" dirty="0" smtClean="0"/>
              <a:t>Prekidanje u poslu</a:t>
            </a:r>
          </a:p>
          <a:p>
            <a:pPr lvl="1"/>
            <a:r>
              <a:rPr lang="sr-Latn-RS" dirty="0" smtClean="0"/>
              <a:t>Multitasking</a:t>
            </a:r>
          </a:p>
          <a:p>
            <a:pPr lvl="1"/>
            <a:r>
              <a:rPr lang="sr-Latn-RS" dirty="0" smtClean="0"/>
              <a:t>Kolaboraciju</a:t>
            </a:r>
          </a:p>
          <a:p>
            <a:pPr lvl="1"/>
            <a:r>
              <a:rPr lang="sr-Latn-RS" dirty="0" smtClean="0"/>
              <a:t>Ograničenja sterilizacije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1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WPA u ortopedskim bolnicama </a:t>
            </a:r>
            <a:r>
              <a:rPr lang="sr-Latn-RS" dirty="0" smtClean="0"/>
              <a:t>– </a:t>
            </a:r>
            <a:r>
              <a:rPr lang="sr-Latn-RS" b="1" dirty="0" smtClean="0"/>
              <a:t>DESIGN FRAMEWORK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Tipovi mogućeg asistiranja podeljeni su na</a:t>
            </a:r>
          </a:p>
          <a:p>
            <a:pPr lvl="1"/>
            <a:r>
              <a:rPr lang="sr-Latn-RS" dirty="0" smtClean="0"/>
              <a:t>Perceptivna pomoć</a:t>
            </a:r>
          </a:p>
          <a:p>
            <a:pPr lvl="1"/>
            <a:r>
              <a:rPr lang="sr-Latn-RS" dirty="0" smtClean="0"/>
              <a:t>Akciona pomoć</a:t>
            </a:r>
          </a:p>
          <a:p>
            <a:pPr lvl="1"/>
            <a:r>
              <a:rPr lang="sr-Latn-RS" dirty="0" smtClean="0"/>
              <a:t>Spoznajna pomoć</a:t>
            </a:r>
          </a:p>
          <a:p>
            <a:r>
              <a:rPr lang="sr-Latn-RS" dirty="0" smtClean="0"/>
              <a:t>Posmatrajući priloženi grafikon mogu se uočiti preklapanja poslova sa različitim tipovima mogućeg asistiranja</a:t>
            </a:r>
          </a:p>
          <a:p>
            <a:r>
              <a:rPr lang="sr-Latn-RS" dirty="0" smtClean="0"/>
              <a:t>Na osnovu istraživanja uočena su 12 feature-a WPA, od kojih su 5 od izuzetne važnosti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WPA features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76" y="1812396"/>
            <a:ext cx="7619047" cy="4241270"/>
          </a:xfrm>
        </p:spPr>
      </p:pic>
    </p:spTree>
    <p:extLst>
      <p:ext uri="{BB962C8B-B14F-4D97-AF65-F5344CB8AC3E}">
        <p14:creationId xmlns:p14="http://schemas.microsoft.com/office/powerpoint/2010/main" val="226083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</a:p>
          <a:p>
            <a:r>
              <a:rPr lang="sr-Latn-RS" dirty="0" smtClean="0"/>
              <a:t>Egocentric interaction</a:t>
            </a:r>
          </a:p>
          <a:p>
            <a:r>
              <a:rPr lang="sr-Latn-RS" dirty="0" smtClean="0"/>
              <a:t>WPA krug</a:t>
            </a:r>
          </a:p>
          <a:p>
            <a:r>
              <a:rPr lang="sr-Latn-RS" dirty="0" smtClean="0"/>
              <a:t>WPA u bolnicama – istraživanja</a:t>
            </a:r>
          </a:p>
          <a:p>
            <a:r>
              <a:rPr lang="sr-Latn-RS" dirty="0" smtClean="0"/>
              <a:t>WPA prototip za različite scenarije</a:t>
            </a:r>
          </a:p>
          <a:p>
            <a:r>
              <a:rPr lang="sr-Latn-RS" dirty="0" smtClean="0"/>
              <a:t>Postojeći WPA sistemi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WPA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</a:t>
            </a:r>
            <a:r>
              <a:rPr lang="sr-Latn-RS" dirty="0" smtClean="0"/>
              <a:t>zgovor u pokretu</a:t>
            </a:r>
          </a:p>
          <a:p>
            <a:pPr lvl="1"/>
            <a:r>
              <a:rPr lang="sr-Latn-RS" dirty="0" smtClean="0"/>
              <a:t>Iskorišćava vreme koje se utroši u prelasku sa jedne lokacije na drugu</a:t>
            </a:r>
          </a:p>
          <a:p>
            <a:pPr lvl="1"/>
            <a:r>
              <a:rPr lang="sr-Latn-RS" dirty="0" smtClean="0"/>
              <a:t>Primer: Doktor traži izveštaj o stanju pacijenta pre nego da ode u vizitu</a:t>
            </a:r>
          </a:p>
          <a:p>
            <a:r>
              <a:rPr lang="sr-Latn-RS" dirty="0" smtClean="0">
                <a:solidFill>
                  <a:srgbClr val="FF0000"/>
                </a:solidFill>
              </a:rPr>
              <a:t>Mobilni pristup nalazima pacijenta</a:t>
            </a:r>
          </a:p>
          <a:p>
            <a:pPr lvl="1"/>
            <a:r>
              <a:rPr lang="sr-Latn-RS" dirty="0" smtClean="0"/>
              <a:t>Glavni razlog mobilnosti u bolnicama je pristup različitim tipovima resursa koji se nalaze svugde</a:t>
            </a:r>
          </a:p>
          <a:p>
            <a:pPr lvl="1"/>
            <a:r>
              <a:rPr lang="sr-Latn-RS" dirty="0" smtClean="0"/>
              <a:t>WPA se konektuje na EPR sistem (bežično) </a:t>
            </a:r>
          </a:p>
          <a:p>
            <a:pPr lvl="1"/>
            <a:r>
              <a:rPr lang="sr-Latn-RS" dirty="0" smtClean="0"/>
              <a:t>Ovaj sistem se može usavršiti nuđenjem informacija na osnovu lokacije na kojoj se nalazi lekar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9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WPA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>
                <a:solidFill>
                  <a:srgbClr val="FF0000"/>
                </a:solidFill>
              </a:rPr>
              <a:t>Teleprezentacija</a:t>
            </a:r>
          </a:p>
          <a:p>
            <a:pPr lvl="1"/>
            <a:r>
              <a:rPr lang="sr-Latn-RS" dirty="0" smtClean="0"/>
              <a:t>Digitalni resursi se lako mogu prosleđivati</a:t>
            </a:r>
          </a:p>
          <a:p>
            <a:pPr lvl="1"/>
            <a:r>
              <a:rPr lang="sr-Latn-RS" dirty="0" smtClean="0"/>
              <a:t>Izazov je deliti fizičke resurse, ljude i znanje</a:t>
            </a:r>
          </a:p>
          <a:p>
            <a:pPr lvl="1"/>
            <a:r>
              <a:rPr lang="sr-Latn-RS" dirty="0" smtClean="0"/>
              <a:t>WPA može ponuditi ad hoc teleprezentaciju između specijalista i lekara koji vrši operaciju</a:t>
            </a:r>
          </a:p>
          <a:p>
            <a:r>
              <a:rPr lang="sr-Latn-RS" dirty="0" smtClean="0">
                <a:solidFill>
                  <a:srgbClr val="FF0000"/>
                </a:solidFill>
              </a:rPr>
              <a:t>Prikazivanje informacija u oku</a:t>
            </a:r>
          </a:p>
          <a:p>
            <a:pPr lvl="1"/>
            <a:r>
              <a:rPr lang="sr-Latn-RS" dirty="0" smtClean="0"/>
              <a:t>Tokom operacije osoblje mora konstantno da prati stanje na monitorima koji se mogu nalaziti daleko</a:t>
            </a:r>
          </a:p>
          <a:p>
            <a:pPr lvl="1"/>
            <a:r>
              <a:rPr lang="sr-Latn-RS" dirty="0" smtClean="0"/>
              <a:t>WPA može da prikaže ove informacije direktno dozvoljavajući lekaru fokus na pacijenta, reukujući vreme i sprečavajući kompikacije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8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WPA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Podrška za multimodalnu interakciju</a:t>
            </a:r>
          </a:p>
          <a:p>
            <a:pPr lvl="1"/>
            <a:r>
              <a:rPr lang="sr-Latn-RS" dirty="0"/>
              <a:t>W</a:t>
            </a:r>
            <a:r>
              <a:rPr lang="en-US" dirty="0" smtClean="0"/>
              <a:t>PA </a:t>
            </a:r>
            <a:r>
              <a:rPr lang="en-US" dirty="0"/>
              <a:t>olakšava paralelne aktivnosti</a:t>
            </a:r>
            <a:br>
              <a:rPr lang="en-US" dirty="0"/>
            </a:br>
            <a:r>
              <a:rPr lang="en-US" dirty="0"/>
              <a:t>pružajući odgovarajuće ulazne i izlazne </a:t>
            </a:r>
            <a:r>
              <a:rPr lang="en-US" dirty="0" smtClean="0"/>
              <a:t>modalitet</a:t>
            </a:r>
            <a:r>
              <a:rPr lang="sr-Latn-RS" dirty="0" smtClean="0"/>
              <a:t>e</a:t>
            </a:r>
            <a:r>
              <a:rPr lang="sr-Latn-RS" dirty="0"/>
              <a:t> </a:t>
            </a:r>
            <a:r>
              <a:rPr lang="en-US" dirty="0" err="1" smtClean="0"/>
              <a:t>prema</a:t>
            </a:r>
            <a:r>
              <a:rPr lang="en-US" dirty="0" smtClean="0"/>
              <a:t> </a:t>
            </a:r>
            <a:r>
              <a:rPr lang="sr-Latn-RS" dirty="0" smtClean="0"/>
              <a:t>akciji </a:t>
            </a:r>
            <a:r>
              <a:rPr lang="en-US" dirty="0" smtClean="0"/>
              <a:t>i </a:t>
            </a:r>
            <a:r>
              <a:rPr lang="en-US" dirty="0" err="1" smtClean="0"/>
              <a:t>percepcij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o</a:t>
            </a:r>
            <a:r>
              <a:rPr lang="en-US" dirty="0" err="1" smtClean="0"/>
              <a:t>graničenja</a:t>
            </a:r>
            <a:r>
              <a:rPr lang="sr-Latn-RS" dirty="0" smtClean="0"/>
              <a:t> s</a:t>
            </a:r>
            <a:r>
              <a:rPr lang="en-US" dirty="0" err="1" smtClean="0"/>
              <a:t>ituacij</a:t>
            </a:r>
            <a:r>
              <a:rPr lang="sr-Latn-RS" dirty="0" smtClean="0"/>
              <a:t>e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/>
              <a:t>kojoj</a:t>
            </a:r>
            <a:r>
              <a:rPr lang="en-US" dirty="0"/>
              <a:t> </a:t>
            </a:r>
            <a:r>
              <a:rPr lang="en-US" dirty="0" err="1" smtClean="0"/>
              <a:t>lekar</a:t>
            </a:r>
            <a:r>
              <a:rPr lang="en-US" dirty="0" smtClean="0"/>
              <a:t> </a:t>
            </a:r>
            <a:r>
              <a:rPr lang="en-US" dirty="0" err="1" smtClean="0"/>
              <a:t>obavlja</a:t>
            </a:r>
            <a:r>
              <a:rPr lang="sr-Latn-RS" dirty="0" smtClean="0"/>
              <a:t> </a:t>
            </a:r>
            <a:r>
              <a:rPr lang="en-US" dirty="0" err="1" smtClean="0"/>
              <a:t>medicinske</a:t>
            </a:r>
            <a:r>
              <a:rPr lang="en-US" dirty="0" smtClean="0"/>
              <a:t> </a:t>
            </a:r>
            <a:r>
              <a:rPr lang="en-US" dirty="0" err="1" smtClean="0"/>
              <a:t>poslove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Svesni prekidi</a:t>
            </a:r>
            <a:endParaRPr lang="en-US" dirty="0" smtClean="0"/>
          </a:p>
          <a:p>
            <a:pPr lvl="1"/>
            <a:r>
              <a:rPr lang="sr-Latn-RS" dirty="0" smtClean="0"/>
              <a:t>WPA može determinisati trenutni kontekst i da li je pravo vreme da se lekar prekine u svom poslu</a:t>
            </a:r>
          </a:p>
          <a:p>
            <a:r>
              <a:rPr lang="sr-Latn-RS" dirty="0" smtClean="0"/>
              <a:t>Task reminder</a:t>
            </a:r>
          </a:p>
          <a:p>
            <a:pPr lvl="1"/>
            <a:r>
              <a:rPr lang="sr-Latn-RS" dirty="0" smtClean="0"/>
              <a:t>Minimiziranje rizika da lekar zaboravi da izvrši nešto u toku operacije ili u toku radnog dana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WPA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Asinhrona i lokalna kolaboracija</a:t>
            </a:r>
          </a:p>
          <a:p>
            <a:pPr lvl="1"/>
            <a:r>
              <a:rPr lang="en-US" dirty="0" err="1"/>
              <a:t>Mnogi</a:t>
            </a:r>
            <a:r>
              <a:rPr lang="en-US" dirty="0"/>
              <a:t> </a:t>
            </a:r>
            <a:r>
              <a:rPr lang="en-US" dirty="0" err="1"/>
              <a:t>medicinski</a:t>
            </a:r>
            <a:r>
              <a:rPr lang="en-US" dirty="0"/>
              <a:t> </a:t>
            </a:r>
            <a:r>
              <a:rPr lang="en-US" dirty="0" err="1"/>
              <a:t>zadaci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koordinirani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asinhroni</a:t>
            </a:r>
            <a:r>
              <a:rPr lang="en-US" dirty="0"/>
              <a:t> </a:t>
            </a:r>
            <a:r>
              <a:rPr lang="en-US" dirty="0" err="1"/>
              <a:t>saradnju</a:t>
            </a:r>
            <a:r>
              <a:rPr lang="en-US" dirty="0" smtClean="0"/>
              <a:t>.</a:t>
            </a:r>
            <a:endParaRPr lang="sr-Latn-RS" dirty="0" smtClean="0"/>
          </a:p>
          <a:p>
            <a:pPr lvl="1"/>
            <a:r>
              <a:rPr lang="en-US" dirty="0" smtClean="0"/>
              <a:t>Na </a:t>
            </a:r>
            <a:r>
              <a:rPr lang="en-US" dirty="0"/>
              <a:t>primer, </a:t>
            </a:r>
            <a:r>
              <a:rPr lang="en-US" dirty="0" err="1"/>
              <a:t>lekari</a:t>
            </a:r>
            <a:r>
              <a:rPr lang="en-US" dirty="0"/>
              <a:t> </a:t>
            </a:r>
            <a:r>
              <a:rPr lang="en-US" dirty="0" err="1" smtClean="0"/>
              <a:t>ažurira</a:t>
            </a:r>
            <a:r>
              <a:rPr lang="sr-Latn-RS" dirty="0" smtClean="0"/>
              <a:t>ju </a:t>
            </a:r>
            <a:r>
              <a:rPr lang="en-US" dirty="0" err="1" smtClean="0"/>
              <a:t>vremenski</a:t>
            </a:r>
            <a:r>
              <a:rPr lang="en-US" dirty="0" smtClean="0"/>
              <a:t> </a:t>
            </a:r>
            <a:r>
              <a:rPr lang="en-US" dirty="0" err="1"/>
              <a:t>okvir</a:t>
            </a:r>
            <a:r>
              <a:rPr lang="en-US" dirty="0"/>
              <a:t> </a:t>
            </a:r>
            <a:r>
              <a:rPr lang="en-US" dirty="0" err="1"/>
              <a:t>osoblja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r-Latn-RS" dirty="0" smtClean="0"/>
              <a:t>belim tablama</a:t>
            </a:r>
          </a:p>
          <a:p>
            <a:pPr lvl="1"/>
            <a:r>
              <a:rPr lang="en-US" dirty="0" smtClean="0"/>
              <a:t> </a:t>
            </a:r>
            <a:r>
              <a:rPr lang="sr-Latn-RS" dirty="0" smtClean="0"/>
              <a:t>WPA </a:t>
            </a:r>
            <a:r>
              <a:rPr lang="en-US" dirty="0" err="1" smtClean="0"/>
              <a:t>će</a:t>
            </a:r>
            <a:r>
              <a:rPr lang="en-US" dirty="0" smtClean="0"/>
              <a:t> </a:t>
            </a:r>
            <a:r>
              <a:rPr lang="en-US" dirty="0" err="1" smtClean="0"/>
              <a:t>omogućiti</a:t>
            </a:r>
            <a:r>
              <a:rPr lang="sr-Latn-RS" dirty="0" smtClean="0"/>
              <a:t> </a:t>
            </a:r>
            <a:r>
              <a:rPr lang="en-US" dirty="0" err="1" smtClean="0"/>
              <a:t>vezivanje</a:t>
            </a:r>
            <a:r>
              <a:rPr lang="en-US" dirty="0" smtClean="0"/>
              <a:t> </a:t>
            </a:r>
            <a:r>
              <a:rPr lang="en-US" dirty="0" err="1" smtClean="0"/>
              <a:t>virtualn</a:t>
            </a:r>
            <a:r>
              <a:rPr lang="sr-Latn-RS" dirty="0" smtClean="0"/>
              <a:t>ih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sr-Latn-RS" dirty="0" smtClean="0"/>
              <a:t>a i </a:t>
            </a:r>
            <a:r>
              <a:rPr lang="en-US" dirty="0" smtClean="0"/>
              <a:t> </a:t>
            </a:r>
            <a:r>
              <a:rPr lang="en-US" dirty="0" err="1"/>
              <a:t>fizičkih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objekt</a:t>
            </a:r>
            <a:r>
              <a:rPr lang="sr-Latn-RS" dirty="0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lokacij</a:t>
            </a:r>
            <a:r>
              <a:rPr lang="sr-Latn-RS" dirty="0" smtClean="0"/>
              <a:t>a</a:t>
            </a:r>
            <a:r>
              <a:rPr lang="en-US" dirty="0" smtClean="0"/>
              <a:t>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 smtClean="0"/>
              <a:t>situacij</a:t>
            </a:r>
            <a:r>
              <a:rPr lang="sr-Latn-RS" dirty="0" smtClean="0"/>
              <a:t>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dirty="0" smtClean="0"/>
              <a:t>Predviđanje informativnih zahteva</a:t>
            </a:r>
          </a:p>
          <a:p>
            <a:pPr lvl="1"/>
            <a:r>
              <a:rPr lang="sr-Latn-RS" dirty="0" smtClean="0"/>
              <a:t>WPA bi trebalo da prepozna aktivnosti i dozvoli pristup relevantnim informacijama brzo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0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WPA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Unos podataka u pokretu</a:t>
            </a:r>
          </a:p>
          <a:p>
            <a:pPr lvl="1"/>
            <a:r>
              <a:rPr lang="sr-Latn-RS" dirty="0" smtClean="0"/>
              <a:t>Izuzetno je bitno da sav rad bude snimljen i sačuvan.</a:t>
            </a:r>
          </a:p>
          <a:p>
            <a:pPr lvl="1"/>
            <a:r>
              <a:rPr lang="sr-Latn-RS" dirty="0" smtClean="0"/>
              <a:t>WPA može podržati unos podataka preko automatskog snimanja ID-a pacijenata i drugih relevantnih podataka</a:t>
            </a:r>
          </a:p>
          <a:p>
            <a:r>
              <a:rPr lang="sr-Latn-RS" dirty="0" smtClean="0">
                <a:solidFill>
                  <a:srgbClr val="FF0000"/>
                </a:solidFill>
              </a:rPr>
              <a:t>Interakcija dodirom</a:t>
            </a:r>
          </a:p>
          <a:p>
            <a:pPr lvl="1"/>
            <a:r>
              <a:rPr lang="sr-Latn-RS" dirty="0" smtClean="0"/>
              <a:t>Veliki displeji koji su takođe nepristupačni tokom operacije mogu izazvati kašnjenje</a:t>
            </a:r>
          </a:p>
          <a:p>
            <a:pPr lvl="1"/>
            <a:r>
              <a:rPr lang="sr-Latn-RS" dirty="0" smtClean="0"/>
              <a:t>WPA može služiti kao interface između velikih statičkih sistema i lekara.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Postojeća rešenja</a:t>
            </a:r>
            <a:endParaRPr lang="en-US" dirty="0"/>
          </a:p>
        </p:txBody>
      </p:sp>
      <p:pic>
        <p:nvPicPr>
          <p:cNvPr id="4" name="ublntnIBJ8w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1" y="2057400"/>
            <a:ext cx="7391399" cy="4157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799" y="1525036"/>
            <a:ext cx="7620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4"/>
              </a:rPr>
              <a:t>https://www.augmedix.com</a:t>
            </a:r>
            <a:r>
              <a:rPr lang="en-US" sz="2800" dirty="0" smtClean="0">
                <a:hlinkClick r:id="rId4"/>
              </a:rPr>
              <a:t>/</a:t>
            </a:r>
            <a:endParaRPr lang="sr-Latn-R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578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Postoje</a:t>
            </a:r>
            <a:r>
              <a:rPr lang="sr-Latn-RS" dirty="0" smtClean="0"/>
              <a:t>ća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http://www.amaxperteye.co.uk/medicine/#</a:t>
            </a:r>
            <a:r>
              <a:rPr lang="en-US" dirty="0" smtClean="0">
                <a:hlinkClick r:id="rId3"/>
              </a:rPr>
              <a:t>TELEMEDICINE</a:t>
            </a:r>
            <a:endParaRPr lang="sr-Latn-RS" smtClean="0"/>
          </a:p>
          <a:p>
            <a:endParaRPr lang="en-US" dirty="0"/>
          </a:p>
        </p:txBody>
      </p:sp>
      <p:pic>
        <p:nvPicPr>
          <p:cNvPr id="4" name="s-PDkx--jyE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43000" y="2647058"/>
            <a:ext cx="7239000" cy="40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1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WPA - </a:t>
            </a:r>
            <a:r>
              <a:rPr lang="en-US" dirty="0"/>
              <a:t>A wearable personal </a:t>
            </a:r>
            <a:r>
              <a:rPr lang="en-US" dirty="0" smtClean="0"/>
              <a:t>assistant</a:t>
            </a:r>
            <a:endParaRPr lang="sr-Latn-RS" dirty="0" smtClean="0"/>
          </a:p>
          <a:p>
            <a:r>
              <a:rPr lang="sr-Latn-RS" dirty="0" smtClean="0"/>
              <a:t>Omogućava klinikama / bolnicama:</a:t>
            </a:r>
          </a:p>
          <a:p>
            <a:pPr lvl="1"/>
            <a:r>
              <a:rPr lang="sr-Latn-RS" dirty="0" smtClean="0"/>
              <a:t>Pretragu elektronskih podataka o pacijentima</a:t>
            </a:r>
          </a:p>
          <a:p>
            <a:pPr lvl="1"/>
            <a:r>
              <a:rPr lang="sr-Latn-RS" dirty="0" smtClean="0"/>
              <a:t>Interakciju sa X-ray slikama</a:t>
            </a:r>
          </a:p>
          <a:p>
            <a:pPr lvl="1"/>
            <a:r>
              <a:rPr lang="sr-Latn-RS" dirty="0" smtClean="0"/>
              <a:t>Sinhronizacija sa ostalim članovima timova</a:t>
            </a:r>
          </a:p>
          <a:p>
            <a:pPr lvl="1"/>
            <a:r>
              <a:rPr lang="sr-Latn-RS" dirty="0" smtClean="0"/>
              <a:t>Komunikacija sa ostalim članovima tima</a:t>
            </a:r>
          </a:p>
          <a:p>
            <a:r>
              <a:rPr lang="sr-Latn-RS" dirty="0" smtClean="0"/>
              <a:t>Većina modernih rešenja bazira se na Google Glass</a:t>
            </a:r>
          </a:p>
        </p:txBody>
      </p:sp>
    </p:spTree>
    <p:extLst>
      <p:ext uri="{BB962C8B-B14F-4D97-AF65-F5344CB8AC3E}">
        <p14:creationId xmlns:p14="http://schemas.microsoft.com/office/powerpoint/2010/main" val="275346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 za kreiranje WPA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Primati i slati informacije </a:t>
            </a:r>
            <a:r>
              <a:rPr lang="sr-Latn-RS" dirty="0" smtClean="0"/>
              <a:t>medicinskom radniku koji koristi sistem</a:t>
            </a:r>
          </a:p>
          <a:p>
            <a:r>
              <a:rPr lang="sr-Latn-RS" dirty="0" smtClean="0"/>
              <a:t>Uz zvučne i vizuelne izlaze uticati na svesne i nesvesne radnje medecinskog radnika</a:t>
            </a:r>
          </a:p>
          <a:p>
            <a:r>
              <a:rPr lang="sr-Latn-RS" dirty="0" smtClean="0"/>
              <a:t>Omogućiti lakšu vizuelnu pomoć kroz display uređaja</a:t>
            </a:r>
          </a:p>
          <a:p>
            <a:r>
              <a:rPr lang="sr-Latn-RS" dirty="0" smtClean="0"/>
              <a:t>Omogućiti lakše kontaktiranje članova tima u pokretu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7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Razlike u odnosu na postojeće sisteme</a:t>
            </a:r>
            <a:br>
              <a:rPr lang="sr-Latn-RS" dirty="0" smtClean="0"/>
            </a:br>
            <a:r>
              <a:rPr lang="sr-Latn-RS" dirty="0" smtClean="0"/>
              <a:t>(PC, ne prenosivi asistenti)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Prenosivost</a:t>
            </a:r>
          </a:p>
          <a:p>
            <a:r>
              <a:rPr lang="sr-Latn-RS" dirty="0" smtClean="0"/>
              <a:t>Lakše upravljnje i korišćenje</a:t>
            </a:r>
          </a:p>
          <a:p>
            <a:r>
              <a:rPr lang="sr-Latn-RS" dirty="0" smtClean="0"/>
              <a:t>Moguća dvosmerna interakcija</a:t>
            </a:r>
          </a:p>
          <a:p>
            <a:r>
              <a:rPr lang="sr-Latn-RS" dirty="0" smtClean="0"/>
              <a:t>Omogućeno lakše prikazivanje informacija</a:t>
            </a:r>
          </a:p>
          <a:p>
            <a:r>
              <a:rPr lang="sr-Latn-RS" dirty="0" smtClean="0"/>
              <a:t>Sistem nije robusan</a:t>
            </a:r>
          </a:p>
          <a:p>
            <a:r>
              <a:rPr lang="sr-Latn-RS" dirty="0" smtClean="0"/>
              <a:t>Moguće uticati na ljudsku svest i odluke u datom trenutku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9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Ljudksi mozak – Struktura i način rada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95 % moždanih aktivnosti su nesvesne radnje</a:t>
            </a:r>
          </a:p>
          <a:p>
            <a:r>
              <a:rPr lang="sr-Latn-RS" dirty="0" smtClean="0"/>
              <a:t>5 % svesnih radnji se lako mogu narušiti (prekinuti) nekom internom nesvesnom radnjom</a:t>
            </a:r>
          </a:p>
          <a:p>
            <a:r>
              <a:rPr lang="sr-Latn-RS" dirty="0" smtClean="0"/>
              <a:t>Ljudska pažnja nije multitaskovana</a:t>
            </a:r>
          </a:p>
          <a:p>
            <a:r>
              <a:rPr lang="sr-Latn-RS" dirty="0" smtClean="0"/>
              <a:t>Vremenom spoljašni uslovi utiču na pažnju</a:t>
            </a:r>
          </a:p>
          <a:p>
            <a:r>
              <a:rPr lang="sr-Latn-RS" dirty="0" smtClean="0"/>
              <a:t>Ljudske rutinske akcije su često inicijalizovane i kontrolisane nesvesnim kognitivnim procesima pokrenutim direktnim eksternim stimulansom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6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Krug percepcija-spoznaja-akcija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60" y="1701800"/>
            <a:ext cx="6311880" cy="4462463"/>
          </a:xfrm>
        </p:spPr>
      </p:pic>
    </p:spTree>
    <p:extLst>
      <p:ext uri="{BB962C8B-B14F-4D97-AF65-F5344CB8AC3E}">
        <p14:creationId xmlns:p14="http://schemas.microsoft.com/office/powerpoint/2010/main" val="353001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Krug percepcija-spoznaja-akcija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752600"/>
            <a:ext cx="8458200" cy="4462272"/>
          </a:xfrm>
        </p:spPr>
        <p:txBody>
          <a:bodyPr/>
          <a:lstStyle/>
          <a:p>
            <a:r>
              <a:rPr lang="sr-Latn-RS" dirty="0" smtClean="0"/>
              <a:t>Ovo je primer kako bi se WPA uklopio u tok percepcije, spoznaje i akcije čoveka. </a:t>
            </a:r>
          </a:p>
          <a:p>
            <a:r>
              <a:rPr lang="sr-Latn-RS" dirty="0" smtClean="0"/>
              <a:t>Klasičan HCI model se zasniva samo na putanji 15-&gt;3</a:t>
            </a:r>
          </a:p>
          <a:p>
            <a:r>
              <a:rPr lang="sr-Latn-RS" dirty="0" smtClean="0"/>
              <a:t>Percepcija: Putanja 2-&gt;4</a:t>
            </a:r>
          </a:p>
          <a:p>
            <a:r>
              <a:rPr lang="sr-Latn-RS" dirty="0" smtClean="0"/>
              <a:t>Spoznaja: Putanja 12 i putanja 13</a:t>
            </a:r>
          </a:p>
          <a:p>
            <a:r>
              <a:rPr lang="sr-Latn-RS" dirty="0" smtClean="0"/>
              <a:t>Akcija: Putanja 2-&gt;4-&gt;9-&gt;10 i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4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WPA u navedenom krugu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Ne zasniva se samo na putanji 15-&gt;3</a:t>
            </a:r>
          </a:p>
          <a:p>
            <a:r>
              <a:rPr lang="sr-Latn-RS" dirty="0" smtClean="0"/>
              <a:t>Za razliku od klasičnog HCI, oslanja se i na nesvesne procese – utiče na njih</a:t>
            </a:r>
          </a:p>
          <a:p>
            <a:r>
              <a:rPr lang="sr-Latn-RS" dirty="0" smtClean="0"/>
              <a:t>Svaka informacija koju generiše WPA je samo izvor informacije koji pogadja svesne i nesvesne procese koji zajedno treba da obrazuju smislenu reakciju.</a:t>
            </a:r>
          </a:p>
          <a:p>
            <a:r>
              <a:rPr lang="sr-Latn-RS" dirty="0" smtClean="0"/>
              <a:t>Suština WPA: Od čoveka prima informaciju i daje izlaz koji korisnik može da </a:t>
            </a:r>
            <a:r>
              <a:rPr lang="sr-Latn-RS" b="1" dirty="0" smtClean="0"/>
              <a:t>oseti čulima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47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5666</TotalTime>
  <Words>1024</Words>
  <Application>Microsoft Office PowerPoint</Application>
  <PresentationFormat>On-screen Show (4:3)</PresentationFormat>
  <Paragraphs>137</Paragraphs>
  <Slides>26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Tech 16x9</vt:lpstr>
      <vt:lpstr>Dizajniranje prenosivih personalnih asistenata za operacije (WPA)</vt:lpstr>
      <vt:lpstr>Sadržaj</vt:lpstr>
      <vt:lpstr>Uvod</vt:lpstr>
      <vt:lpstr>Motivacija za kreiranje WPA</vt:lpstr>
      <vt:lpstr>Razlike u odnosu na postojeće sisteme (PC, ne prenosivi asistenti)</vt:lpstr>
      <vt:lpstr>Ljudksi mozak – Struktura i način rada</vt:lpstr>
      <vt:lpstr>Krug percepcija-spoznaja-akcija</vt:lpstr>
      <vt:lpstr>Krug percepcija-spoznaja-akcija</vt:lpstr>
      <vt:lpstr>WPA u navedenom krugu</vt:lpstr>
      <vt:lpstr>Inplicitni i eksplicitni ulaz i izlaz</vt:lpstr>
      <vt:lpstr>WPA u ortopedskim bolnicama - istraživanje</vt:lpstr>
      <vt:lpstr>WPA u ortopedskim bolnicama - istraživanje</vt:lpstr>
      <vt:lpstr>WPA u ortopedskim bolnicama - istraživanje</vt:lpstr>
      <vt:lpstr>WPA u ortopedskim bolnicama - istraživanje</vt:lpstr>
      <vt:lpstr>WPA u ortopedskim bolnicama - istraživanje</vt:lpstr>
      <vt:lpstr>WPA u ortopedskim bolnicama – DESIGN FRAMEWORK</vt:lpstr>
      <vt:lpstr>WPA u ortopedskim bolnicama – DESIGN FRAMEWORK</vt:lpstr>
      <vt:lpstr>WPA u ortopedskim bolnicama – DESIGN FRAMEWORK</vt:lpstr>
      <vt:lpstr>WPA features</vt:lpstr>
      <vt:lpstr>WPA features</vt:lpstr>
      <vt:lpstr>WPA features</vt:lpstr>
      <vt:lpstr>WPA features</vt:lpstr>
      <vt:lpstr>WPA features</vt:lpstr>
      <vt:lpstr>WPA features</vt:lpstr>
      <vt:lpstr>Postojeća rešenja</vt:lpstr>
      <vt:lpstr>Postojeća rešenja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Dizajniranje prenosivih personalnih asistenata za operacije (WPA)</dc:title>
  <dc:creator>PETAR</dc:creator>
  <cp:lastModifiedBy>PETAR</cp:lastModifiedBy>
  <cp:revision>22</cp:revision>
  <dcterms:created xsi:type="dcterms:W3CDTF">2017-06-02T21:40:59Z</dcterms:created>
  <dcterms:modified xsi:type="dcterms:W3CDTF">2017-06-06T20:33:04Z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