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sldIdLst>
    <p:sldId id="256" r:id="rId2"/>
    <p:sldId id="257" r:id="rId3"/>
    <p:sldId id="258" r:id="rId4"/>
    <p:sldId id="260"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2ABE8018-393A-41B9-A392-425CA5EFE4AF}" type="datetimeFigureOut">
              <a:rPr lang="en-US" smtClean="0"/>
              <a:pPr/>
              <a:t>02-Sep-20</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924D9F5F-2E31-4226-BCFC-3A7EC0CCF5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2ABE8018-393A-41B9-A392-425CA5EFE4AF}" type="datetimeFigureOut">
              <a:rPr lang="en-US" smtClean="0"/>
              <a:pPr/>
              <a:t>02-Sep-20</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924D9F5F-2E31-4226-BCFC-3A7EC0CCF5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2ABE8018-393A-41B9-A392-425CA5EFE4AF}" type="datetimeFigureOut">
              <a:rPr lang="en-US" smtClean="0"/>
              <a:pPr/>
              <a:t>02-Sep-20</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924D9F5F-2E31-4226-BCFC-3A7EC0CCF5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ABE8018-393A-41B9-A392-425CA5EFE4AF}" type="datetimeFigureOut">
              <a:rPr lang="en-US" smtClean="0"/>
              <a:pPr/>
              <a:t>02-Sep-20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4D9F5F-2E31-4226-BCFC-3A7EC0CCF5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ABE8018-393A-41B9-A392-425CA5EFE4AF}" type="datetimeFigureOut">
              <a:rPr lang="en-US" smtClean="0"/>
              <a:pPr/>
              <a:t>02-Sep-20</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24D9F5F-2E31-4226-BCFC-3A7EC0CCF572}"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2ABE8018-393A-41B9-A392-425CA5EFE4AF}" type="datetimeFigureOut">
              <a:rPr lang="en-US" smtClean="0"/>
              <a:pPr/>
              <a:t>02-Sep-20</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24D9F5F-2E31-4226-BCFC-3A7EC0CCF5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akstat.stat.gov.mk/PXWeb/pxweb/mk/MakStat/MakStat__Transport__RegistriraniVozila/150_Trans_reg_voz_po_vidovi_opst_mk.px/table/tableViewLayout2/?rxid=63d13bd1-5691-4a1f-b607-4642a307515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5197" y="6129170"/>
            <a:ext cx="7966449" cy="923330"/>
          </a:xfrm>
          <a:prstGeom prst="rect">
            <a:avLst/>
          </a:prstGeom>
          <a:noFill/>
        </p:spPr>
        <p:txBody>
          <a:bodyPr wrap="square" rtlCol="0">
            <a:spAutoFit/>
          </a:bodyPr>
          <a:lstStyle/>
          <a:p>
            <a:pPr algn="ctr"/>
            <a:r>
              <a:rPr lang="mk-MK" dirty="0" smtClean="0">
                <a:latin typeface="Bookman Old Style" panose="02050604050505020204" pitchFamily="18" charset="0"/>
                <a:cs typeface="Mongolian Baiti" panose="03000500000000000000" pitchFamily="66" charset="0"/>
              </a:rPr>
              <a:t>Факултет </a:t>
            </a:r>
            <a:r>
              <a:rPr lang="mk-MK" dirty="0">
                <a:latin typeface="Bookman Old Style" panose="02050604050505020204" pitchFamily="18" charset="0"/>
                <a:cs typeface="Mongolian Baiti" panose="03000500000000000000" pitchFamily="66" charset="0"/>
              </a:rPr>
              <a:t>за информатички науки и компјутерско инженерство,                                                 </a:t>
            </a:r>
            <a:endParaRPr lang="en-US" dirty="0" smtClean="0">
              <a:latin typeface="Bookman Old Style" panose="02050604050505020204" pitchFamily="18" charset="0"/>
              <a:cs typeface="Mongolian Baiti" panose="03000500000000000000" pitchFamily="66" charset="0"/>
            </a:endParaRPr>
          </a:p>
          <a:p>
            <a:pPr algn="ctr"/>
            <a:r>
              <a:rPr lang="mk-MK" dirty="0" smtClean="0">
                <a:latin typeface="Bookman Old Style" panose="02050604050505020204" pitchFamily="18" charset="0"/>
                <a:cs typeface="Mongolian Baiti" panose="03000500000000000000" pitchFamily="66" charset="0"/>
              </a:rPr>
              <a:t>Скопје</a:t>
            </a:r>
            <a:r>
              <a:rPr lang="mk-MK" dirty="0">
                <a:latin typeface="Bookman Old Style" panose="02050604050505020204" pitchFamily="18" charset="0"/>
                <a:cs typeface="Mongolian Baiti" panose="03000500000000000000" pitchFamily="66" charset="0"/>
              </a:rPr>
              <a:t>, Р. Македонија, </a:t>
            </a:r>
            <a:r>
              <a:rPr lang="mk-MK" dirty="0" smtClean="0">
                <a:latin typeface="Bookman Old Style" panose="02050604050505020204" pitchFamily="18" charset="0"/>
                <a:cs typeface="Mongolian Baiti" panose="03000500000000000000" pitchFamily="66" charset="0"/>
              </a:rPr>
              <a:t>20</a:t>
            </a:r>
            <a:r>
              <a:rPr lang="en-US" dirty="0" smtClean="0">
                <a:latin typeface="Bookman Old Style" panose="02050604050505020204" pitchFamily="18" charset="0"/>
                <a:cs typeface="Mongolian Baiti" panose="03000500000000000000" pitchFamily="66" charset="0"/>
              </a:rPr>
              <a:t>20</a:t>
            </a:r>
            <a:r>
              <a:rPr lang="mk-MK" dirty="0" smtClean="0">
                <a:latin typeface="Bookman Old Style" panose="02050604050505020204" pitchFamily="18" charset="0"/>
                <a:cs typeface="Mongolian Baiti" panose="03000500000000000000" pitchFamily="66" charset="0"/>
              </a:rPr>
              <a:t> </a:t>
            </a:r>
            <a:endParaRPr lang="en-US" dirty="0">
              <a:latin typeface="Bookman Old Style" panose="02050604050505020204" pitchFamily="18" charset="0"/>
              <a:cs typeface="Mongolian Baiti" panose="03000500000000000000" pitchFamily="66" charset="0"/>
            </a:endParaRPr>
          </a:p>
          <a:p>
            <a:pPr algn="ctr"/>
            <a:endParaRPr lang="en-US" dirty="0">
              <a:latin typeface="Bookman Old Style" panose="02050604050505020204" pitchFamily="18" charset="0"/>
              <a:cs typeface="Mongolian Baiti" panose="03000500000000000000" pitchFamily="66" charset="0"/>
            </a:endParaRPr>
          </a:p>
        </p:txBody>
      </p:sp>
      <p:sp>
        <p:nvSpPr>
          <p:cNvPr id="3" name="TextBox 2"/>
          <p:cNvSpPr txBox="1"/>
          <p:nvPr/>
        </p:nvSpPr>
        <p:spPr>
          <a:xfrm>
            <a:off x="783108" y="2299060"/>
            <a:ext cx="5674951" cy="461665"/>
          </a:xfrm>
          <a:prstGeom prst="rect">
            <a:avLst/>
          </a:prstGeom>
          <a:noFill/>
        </p:spPr>
        <p:txBody>
          <a:bodyPr wrap="none" rtlCol="0">
            <a:spAutoFit/>
          </a:bodyPr>
          <a:lstStyle/>
          <a:p>
            <a:r>
              <a:rPr lang="ru-RU" sz="2400" b="1" dirty="0" smtClean="0"/>
              <a:t>Обележување на  мостови во Скопје</a:t>
            </a:r>
            <a:endParaRPr lang="en-US" sz="2400" dirty="0"/>
          </a:p>
        </p:txBody>
      </p:sp>
    </p:spTree>
    <p:extLst>
      <p:ext uri="{BB962C8B-B14F-4D97-AF65-F5344CB8AC3E}">
        <p14:creationId xmlns:p14="http://schemas.microsoft.com/office/powerpoint/2010/main" val="298521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2446" y="1071153"/>
            <a:ext cx="1426994" cy="584775"/>
          </a:xfrm>
          <a:prstGeom prst="rect">
            <a:avLst/>
          </a:prstGeom>
          <a:noFill/>
        </p:spPr>
        <p:txBody>
          <a:bodyPr wrap="none" rtlCol="0">
            <a:spAutoFit/>
          </a:bodyPr>
          <a:lstStyle/>
          <a:p>
            <a:r>
              <a:rPr lang="mk-MK" sz="3200" dirty="0" smtClean="0">
                <a:latin typeface="Bookman Old Style" panose="02050604050505020204" pitchFamily="18" charset="0"/>
              </a:rPr>
              <a:t>Вовед</a:t>
            </a:r>
            <a:endParaRPr lang="en-US" sz="3200" dirty="0">
              <a:latin typeface="Bookman Old Style" panose="02050604050505020204" pitchFamily="18" charset="0"/>
            </a:endParaRPr>
          </a:p>
        </p:txBody>
      </p:sp>
      <p:sp>
        <p:nvSpPr>
          <p:cNvPr id="5" name="TextBox 4"/>
          <p:cNvSpPr txBox="1"/>
          <p:nvPr/>
        </p:nvSpPr>
        <p:spPr>
          <a:xfrm>
            <a:off x="1269274" y="2419701"/>
            <a:ext cx="9796446" cy="1477328"/>
          </a:xfrm>
          <a:prstGeom prst="rect">
            <a:avLst/>
          </a:prstGeom>
          <a:noFill/>
        </p:spPr>
        <p:txBody>
          <a:bodyPr wrap="square" rtlCol="0">
            <a:spAutoFit/>
          </a:bodyPr>
          <a:lstStyle/>
          <a:p>
            <a:r>
              <a:rPr lang="mk-MK" dirty="0" smtClean="0"/>
              <a:t>Во оваа семинарска работа ги наведовме дел од пешачките и транспортните мостови во Скопје. Категоризацијата ја направивме според видот. Со користење на нашето знаење стекнато од овој предмет изработивме мапа каде што ги прикажуваме сите локации на мостови во програмот ArcGIS. </a:t>
            </a:r>
            <a:endParaRPr lang="en-US" dirty="0" smtClean="0"/>
          </a:p>
          <a:p>
            <a:endParaRPr lang="en-US" dirty="0"/>
          </a:p>
        </p:txBody>
      </p:sp>
    </p:spTree>
    <p:extLst>
      <p:ext uri="{BB962C8B-B14F-4D97-AF65-F5344CB8AC3E}">
        <p14:creationId xmlns:p14="http://schemas.microsoft.com/office/powerpoint/2010/main" val="37767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8067" y="0"/>
            <a:ext cx="7252306" cy="430887"/>
          </a:xfrm>
          <a:prstGeom prst="rect">
            <a:avLst/>
          </a:prstGeom>
          <a:noFill/>
        </p:spPr>
        <p:txBody>
          <a:bodyPr wrap="none" rtlCol="0">
            <a:spAutoFit/>
          </a:bodyPr>
          <a:lstStyle/>
          <a:p>
            <a:r>
              <a:rPr lang="mk-MK" sz="2200" b="1" dirty="0">
                <a:latin typeface="Bookman Old Style" panose="02050604050505020204" pitchFamily="18" charset="0"/>
              </a:rPr>
              <a:t>Изработка и поврзување на база на </a:t>
            </a:r>
            <a:r>
              <a:rPr lang="mk-MK" sz="2200" b="1" dirty="0" smtClean="0">
                <a:latin typeface="Bookman Old Style" panose="02050604050505020204" pitchFamily="18" charset="0"/>
              </a:rPr>
              <a:t>податоци</a:t>
            </a:r>
            <a:endParaRPr lang="en-US" sz="2200" dirty="0">
              <a:latin typeface="Bookman Old Style" panose="02050604050505020204" pitchFamily="18" charset="0"/>
            </a:endParaRPr>
          </a:p>
        </p:txBody>
      </p:sp>
      <p:sp>
        <p:nvSpPr>
          <p:cNvPr id="6" name="TextBox 5"/>
          <p:cNvSpPr txBox="1"/>
          <p:nvPr/>
        </p:nvSpPr>
        <p:spPr>
          <a:xfrm>
            <a:off x="795730" y="554778"/>
            <a:ext cx="5082556" cy="1384995"/>
          </a:xfrm>
          <a:prstGeom prst="rect">
            <a:avLst/>
          </a:prstGeom>
          <a:noFill/>
        </p:spPr>
        <p:txBody>
          <a:bodyPr wrap="square" rtlCol="0">
            <a:spAutoFit/>
          </a:bodyPr>
          <a:lstStyle/>
          <a:p>
            <a:r>
              <a:rPr lang="mk-MK" sz="1400" dirty="0" smtClean="0"/>
              <a:t>Информациите за објектите ги дознавме од интернет регистри, а притоа ги искористивме и мапите на </a:t>
            </a:r>
            <a:r>
              <a:rPr lang="en-US" sz="1400" dirty="0" smtClean="0"/>
              <a:t>Google </a:t>
            </a:r>
            <a:r>
              <a:rPr lang="mk-MK" sz="1400" dirty="0" smtClean="0"/>
              <a:t>со цел да ги провериме точните координати на истите. Со овие информации ја изработивме базата на податоци, т.е. </a:t>
            </a:r>
            <a:r>
              <a:rPr lang="en-US" sz="1400" dirty="0" smtClean="0"/>
              <a:t>Excel2003 </a:t>
            </a:r>
            <a:r>
              <a:rPr lang="mk-MK" sz="1400" dirty="0" smtClean="0"/>
              <a:t>документ.</a:t>
            </a:r>
            <a:endParaRPr lang="en-US" sz="1400" dirty="0" smtClean="0"/>
          </a:p>
          <a:p>
            <a:endParaRPr lang="en-US" sz="1400" dirty="0"/>
          </a:p>
        </p:txBody>
      </p:sp>
      <p:sp>
        <p:nvSpPr>
          <p:cNvPr id="2" name="Rectangle 1"/>
          <p:cNvSpPr/>
          <p:nvPr/>
        </p:nvSpPr>
        <p:spPr>
          <a:xfrm>
            <a:off x="5878286" y="554777"/>
            <a:ext cx="6096000" cy="946156"/>
          </a:xfrm>
          <a:prstGeom prst="rect">
            <a:avLst/>
          </a:prstGeom>
        </p:spPr>
        <p:txBody>
          <a:bodyPr>
            <a:spAutoFit/>
          </a:bodyPr>
          <a:lstStyle/>
          <a:p>
            <a:pPr algn="just">
              <a:lnSpc>
                <a:spcPct val="115000"/>
              </a:lnSpc>
              <a:spcAft>
                <a:spcPts val="1000"/>
              </a:spcAft>
            </a:pPr>
            <a:r>
              <a:rPr lang="mk-MK" sz="1400" dirty="0">
                <a:latin typeface="Bookman Old Style" panose="02050604050505020204" pitchFamily="18" charset="0"/>
                <a:ea typeface="Calibri" panose="020F0502020204030204" pitchFamily="34" charset="0"/>
                <a:cs typeface="Times New Roman" panose="02020603050405020304" pitchFamily="18" charset="0"/>
              </a:rPr>
              <a:t>По изработката, базата ја поврзуваме со програмот </a:t>
            </a:r>
            <a:r>
              <a:rPr lang="en-US" sz="1400" dirty="0">
                <a:latin typeface="Bookman Old Style" panose="02050604050505020204" pitchFamily="18" charset="0"/>
                <a:ea typeface="Calibri" panose="020F0502020204030204" pitchFamily="34" charset="0"/>
                <a:cs typeface="Times New Roman" panose="02020603050405020304" pitchFamily="18" charset="0"/>
              </a:rPr>
              <a:t>ArcGIS.</a:t>
            </a:r>
          </a:p>
          <a:p>
            <a:pPr algn="just">
              <a:lnSpc>
                <a:spcPct val="115000"/>
              </a:lnSpc>
              <a:spcAft>
                <a:spcPts val="1000"/>
              </a:spcAft>
            </a:pPr>
            <a:r>
              <a:rPr lang="mk-MK" sz="1400" dirty="0">
                <a:latin typeface="Bookman Old Style" panose="02050604050505020204" pitchFamily="18" charset="0"/>
                <a:ea typeface="Calibri" panose="020F0502020204030204" pitchFamily="34" charset="0"/>
                <a:cs typeface="Times New Roman" panose="02020603050405020304" pitchFamily="18" charset="0"/>
              </a:rPr>
              <a:t>Прво ја поврзуваме базата со опцијата </a:t>
            </a:r>
            <a:r>
              <a:rPr lang="en-US" sz="1400" dirty="0">
                <a:latin typeface="Bookman Old Style" panose="02050604050505020204" pitchFamily="18" charset="0"/>
                <a:ea typeface="Calibri" panose="020F0502020204030204" pitchFamily="34" charset="0"/>
                <a:cs typeface="Times New Roman" panose="02020603050405020304" pitchFamily="18" charset="0"/>
              </a:rPr>
              <a:t>File -&gt; Add Data -&gt; Add Data</a:t>
            </a:r>
          </a:p>
        </p:txBody>
      </p:sp>
      <p:pic>
        <p:nvPicPr>
          <p:cNvPr id="13" name="Picture 12" descr="C:\Users\marij\Desktop\gis - 17\edukativnicentri\Screenshot_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1246" y="1624822"/>
            <a:ext cx="3918857" cy="2202595"/>
          </a:xfrm>
          <a:prstGeom prst="rect">
            <a:avLst/>
          </a:prstGeom>
          <a:noFill/>
          <a:ln>
            <a:noFill/>
          </a:ln>
        </p:spPr>
      </p:pic>
      <p:sp>
        <p:nvSpPr>
          <p:cNvPr id="3" name="Rectangle 2"/>
          <p:cNvSpPr/>
          <p:nvPr/>
        </p:nvSpPr>
        <p:spPr>
          <a:xfrm>
            <a:off x="1886351" y="3944983"/>
            <a:ext cx="2574744" cy="322396"/>
          </a:xfrm>
          <a:prstGeom prst="rect">
            <a:avLst/>
          </a:prstGeom>
        </p:spPr>
        <p:txBody>
          <a:bodyPr wrap="none">
            <a:spAutoFit/>
          </a:bodyPr>
          <a:lstStyle/>
          <a:p>
            <a:pPr>
              <a:lnSpc>
                <a:spcPct val="115000"/>
              </a:lnSpc>
              <a:spcAft>
                <a:spcPts val="1000"/>
              </a:spcAft>
            </a:pPr>
            <a:r>
              <a:rPr lang="mk-MK" sz="1400" dirty="0">
                <a:latin typeface="Bookman Old Style" panose="02050604050505020204" pitchFamily="18" charset="0"/>
                <a:ea typeface="Calibri" panose="020F0502020204030204" pitchFamily="34" charset="0"/>
                <a:cs typeface="Times New Roman" panose="02020603050405020304" pitchFamily="18" charset="0"/>
              </a:rPr>
              <a:t>Потоа ја избираме базата:</a:t>
            </a:r>
            <a:endParaRPr lang="en-US" sz="1400"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6466002" y="3959602"/>
            <a:ext cx="4389343" cy="307777"/>
          </a:xfrm>
          <a:prstGeom prst="rect">
            <a:avLst/>
          </a:prstGeom>
        </p:spPr>
        <p:txBody>
          <a:bodyPr wrap="none">
            <a:spAutoFit/>
          </a:bodyPr>
          <a:lstStyle/>
          <a:p>
            <a:r>
              <a:rPr lang="mk-MK" sz="1400" dirty="0">
                <a:latin typeface="Bookman Old Style" panose="02050604050505020204" pitchFamily="18" charset="0"/>
                <a:ea typeface="Calibri" panose="020F0502020204030204" pitchFamily="34" charset="0"/>
                <a:cs typeface="Times New Roman" panose="02020603050405020304" pitchFamily="18" charset="0"/>
              </a:rPr>
              <a:t>На крајот ги избираме потребните </a:t>
            </a:r>
            <a:r>
              <a:rPr lang="mk-MK" sz="1400" dirty="0" smtClean="0">
                <a:latin typeface="Bookman Old Style" panose="02050604050505020204" pitchFamily="18" charset="0"/>
                <a:ea typeface="Calibri" panose="020F0502020204030204" pitchFamily="34" charset="0"/>
                <a:cs typeface="Times New Roman" panose="02020603050405020304" pitchFamily="18" charset="0"/>
              </a:rPr>
              <a:t>категории</a:t>
            </a:r>
            <a:r>
              <a:rPr lang="en-US" sz="1400" dirty="0" smtClean="0">
                <a:latin typeface="Bookman Old Style" panose="02050604050505020204" pitchFamily="18" charset="0"/>
                <a:ea typeface="Calibri" panose="020F0502020204030204" pitchFamily="34" charset="0"/>
                <a:cs typeface="Times New Roman" panose="02020603050405020304" pitchFamily="18" charset="0"/>
              </a:rPr>
              <a:t>:</a:t>
            </a:r>
            <a:endParaRPr lang="en-US" sz="1400" dirty="0">
              <a:latin typeface="Bookman Old Style" panose="02050604050505020204" pitchFamily="18" charset="0"/>
            </a:endParaRPr>
          </a:p>
        </p:txBody>
      </p:sp>
      <p:pic>
        <p:nvPicPr>
          <p:cNvPr id="14" name="Picture 13"/>
          <p:cNvPicPr/>
          <p:nvPr/>
        </p:nvPicPr>
        <p:blipFill>
          <a:blip r:embed="rId3" cstate="print"/>
          <a:srcRect/>
          <a:stretch>
            <a:fillRect/>
          </a:stretch>
        </p:blipFill>
        <p:spPr bwMode="auto">
          <a:xfrm>
            <a:off x="978022" y="1721562"/>
            <a:ext cx="4570521" cy="2095835"/>
          </a:xfrm>
          <a:prstGeom prst="rect">
            <a:avLst/>
          </a:prstGeom>
          <a:noFill/>
          <a:ln w="9525">
            <a:noFill/>
            <a:miter lim="800000"/>
            <a:headEnd/>
            <a:tailEnd/>
          </a:ln>
        </p:spPr>
      </p:pic>
      <p:pic>
        <p:nvPicPr>
          <p:cNvPr id="15" name="Picture 14" descr="Screenshot_2.png"/>
          <p:cNvPicPr/>
          <p:nvPr/>
        </p:nvPicPr>
        <p:blipFill>
          <a:blip r:embed="rId4" cstate="print"/>
          <a:stretch>
            <a:fillRect/>
          </a:stretch>
        </p:blipFill>
        <p:spPr>
          <a:xfrm>
            <a:off x="1022411" y="4362364"/>
            <a:ext cx="4437355" cy="2313644"/>
          </a:xfrm>
          <a:prstGeom prst="rect">
            <a:avLst/>
          </a:prstGeom>
        </p:spPr>
      </p:pic>
      <p:pic>
        <p:nvPicPr>
          <p:cNvPr id="17" name="Picture 16" descr="Screenshot_3.png"/>
          <p:cNvPicPr/>
          <p:nvPr/>
        </p:nvPicPr>
        <p:blipFill>
          <a:blip r:embed="rId5" cstate="print"/>
          <a:stretch>
            <a:fillRect/>
          </a:stretch>
        </p:blipFill>
        <p:spPr>
          <a:xfrm>
            <a:off x="6482180" y="4392215"/>
            <a:ext cx="4419600" cy="2195015"/>
          </a:xfrm>
          <a:prstGeom prst="rect">
            <a:avLst/>
          </a:prstGeom>
        </p:spPr>
      </p:pic>
    </p:spTree>
    <p:extLst>
      <p:ext uri="{BB962C8B-B14F-4D97-AF65-F5344CB8AC3E}">
        <p14:creationId xmlns:p14="http://schemas.microsoft.com/office/powerpoint/2010/main" val="21084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467497" cy="931537"/>
          </a:xfrm>
          <a:prstGeom prst="rect">
            <a:avLst/>
          </a:prstGeom>
        </p:spPr>
        <p:txBody>
          <a:bodyPr wrap="square">
            <a:spAutoFit/>
          </a:bodyPr>
          <a:lstStyle/>
          <a:p>
            <a:pPr algn="just">
              <a:lnSpc>
                <a:spcPct val="115000"/>
              </a:lnSpc>
              <a:spcAft>
                <a:spcPts val="1000"/>
              </a:spcAft>
            </a:pPr>
            <a:r>
              <a:rPr lang="mk-MK" sz="1400" dirty="0">
                <a:latin typeface="Bookman Old Style" panose="02050604050505020204" pitchFamily="18" charset="0"/>
                <a:ea typeface="Calibri" panose="020F0502020204030204" pitchFamily="34" charset="0"/>
                <a:cs typeface="Times New Roman" panose="02020603050405020304" pitchFamily="18" charset="0"/>
              </a:rPr>
              <a:t>По поврзувањето на базата следува прикажувањето на </a:t>
            </a:r>
            <a:r>
              <a:rPr lang="en-US" sz="1400" dirty="0">
                <a:latin typeface="Bookman Old Style" panose="02050604050505020204" pitchFamily="18" charset="0"/>
                <a:ea typeface="Calibri" panose="020F0502020204030204" pitchFamily="34" charset="0"/>
                <a:cs typeface="Times New Roman" panose="02020603050405020304" pitchFamily="18" charset="0"/>
              </a:rPr>
              <a:t>XY </a:t>
            </a:r>
            <a:r>
              <a:rPr lang="mk-MK" sz="1400" dirty="0">
                <a:latin typeface="Bookman Old Style" panose="02050604050505020204" pitchFamily="18" charset="0"/>
                <a:ea typeface="Calibri" panose="020F0502020204030204" pitchFamily="34" charset="0"/>
                <a:cs typeface="Times New Roman" panose="02020603050405020304" pitchFamily="18" charset="0"/>
              </a:rPr>
              <a:t>координатите:</a:t>
            </a:r>
            <a:endParaRPr lang="en-US" sz="1400" dirty="0">
              <a:latin typeface="Bookman Old Style" panose="02050604050505020204" pitchFamily="18" charset="0"/>
              <a:ea typeface="Calibri" panose="020F0502020204030204" pitchFamily="34" charset="0"/>
              <a:cs typeface="Times New Roman" panose="02020603050405020304" pitchFamily="18" charset="0"/>
            </a:endParaRPr>
          </a:p>
          <a:p>
            <a:r>
              <a:rPr lang="mk-MK" sz="1400" dirty="0">
                <a:latin typeface="Bookman Old Style" panose="02050604050505020204" pitchFamily="18" charset="0"/>
                <a:ea typeface="Calibri" panose="020F0502020204030204" pitchFamily="34" charset="0"/>
                <a:cs typeface="Times New Roman" panose="02020603050405020304" pitchFamily="18" charset="0"/>
              </a:rPr>
              <a:t>Прво ги земаме координатите од базата, </a:t>
            </a:r>
            <a:r>
              <a:rPr lang="mk-MK" sz="1400" dirty="0" smtClean="0">
                <a:latin typeface="Bookman Old Style" panose="02050604050505020204" pitchFamily="18" charset="0"/>
                <a:ea typeface="Calibri" panose="020F0502020204030204" pitchFamily="34" charset="0"/>
                <a:cs typeface="Times New Roman" panose="02020603050405020304" pitchFamily="18" charset="0"/>
              </a:rPr>
              <a:t>т.е</a:t>
            </a:r>
            <a:r>
              <a:rPr lang="en-US" sz="1400" dirty="0" smtClean="0">
                <a:latin typeface="Bookman Old Style" panose="02050604050505020204" pitchFamily="18" charset="0"/>
                <a:ea typeface="Calibri" panose="020F0502020204030204" pitchFamily="34" charset="0"/>
                <a:cs typeface="Times New Roman" panose="02020603050405020304" pitchFamily="18" charset="0"/>
              </a:rPr>
              <a:t>.</a:t>
            </a:r>
            <a:endParaRPr lang="en-US" sz="1400" dirty="0">
              <a:latin typeface="Bookman Old Style" panose="02050604050505020204" pitchFamily="18" charset="0"/>
            </a:endParaRPr>
          </a:p>
        </p:txBody>
      </p:sp>
      <p:sp>
        <p:nvSpPr>
          <p:cNvPr id="5" name="Rectangle 4"/>
          <p:cNvSpPr/>
          <p:nvPr/>
        </p:nvSpPr>
        <p:spPr>
          <a:xfrm>
            <a:off x="4663847" y="311879"/>
            <a:ext cx="3621504" cy="307777"/>
          </a:xfrm>
          <a:prstGeom prst="rect">
            <a:avLst/>
          </a:prstGeom>
        </p:spPr>
        <p:txBody>
          <a:bodyPr wrap="none">
            <a:spAutoFit/>
          </a:bodyPr>
          <a:lstStyle/>
          <a:p>
            <a:r>
              <a:rPr lang="mk-MK" sz="1400" dirty="0">
                <a:latin typeface="Bookman Old Style" panose="02050604050505020204" pitchFamily="18" charset="0"/>
                <a:ea typeface="Calibri" panose="020F0502020204030204" pitchFamily="34" charset="0"/>
                <a:cs typeface="Times New Roman" panose="02020603050405020304" pitchFamily="18" charset="0"/>
              </a:rPr>
              <a:t>Потоа избираме координатен </a:t>
            </a:r>
            <a:r>
              <a:rPr lang="mk-MK" sz="1400" dirty="0" smtClean="0">
                <a:latin typeface="Bookman Old Style" panose="02050604050505020204" pitchFamily="18" charset="0"/>
                <a:ea typeface="Calibri" panose="020F0502020204030204" pitchFamily="34" charset="0"/>
                <a:cs typeface="Times New Roman" panose="02020603050405020304" pitchFamily="18" charset="0"/>
              </a:rPr>
              <a:t>систем</a:t>
            </a:r>
            <a:r>
              <a:rPr lang="en-US" sz="1400" dirty="0" smtClean="0">
                <a:latin typeface="Bookman Old Style" panose="02050604050505020204" pitchFamily="18" charset="0"/>
                <a:ea typeface="Calibri" panose="020F0502020204030204" pitchFamily="34" charset="0"/>
                <a:cs typeface="Times New Roman" panose="02020603050405020304" pitchFamily="18" charset="0"/>
              </a:rPr>
              <a:t>:</a:t>
            </a:r>
            <a:endParaRPr lang="en-US" sz="1400" dirty="0">
              <a:latin typeface="Bookman Old Style" panose="02050604050505020204" pitchFamily="18" charset="0"/>
            </a:endParaRPr>
          </a:p>
        </p:txBody>
      </p:sp>
      <p:pic>
        <p:nvPicPr>
          <p:cNvPr id="13" name="Picture 12" descr="C:\Users\marij\Desktop\gis - 17\edukativnicentri\Screenshot_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3316" y="931537"/>
            <a:ext cx="2742565" cy="2686874"/>
          </a:xfrm>
          <a:prstGeom prst="rect">
            <a:avLst/>
          </a:prstGeom>
          <a:noFill/>
          <a:ln>
            <a:noFill/>
          </a:ln>
        </p:spPr>
      </p:pic>
      <p:sp>
        <p:nvSpPr>
          <p:cNvPr id="8" name="Rectangle 7"/>
          <p:cNvSpPr/>
          <p:nvPr/>
        </p:nvSpPr>
        <p:spPr>
          <a:xfrm>
            <a:off x="8279764" y="204157"/>
            <a:ext cx="3912236" cy="523220"/>
          </a:xfrm>
          <a:prstGeom prst="rect">
            <a:avLst/>
          </a:prstGeom>
        </p:spPr>
        <p:txBody>
          <a:bodyPr wrap="square">
            <a:spAutoFit/>
          </a:bodyPr>
          <a:lstStyle/>
          <a:p>
            <a:r>
              <a:rPr lang="mk-MK" sz="1400" dirty="0">
                <a:latin typeface="Bookman Old Style" panose="02050604050505020204" pitchFamily="18" charset="0"/>
                <a:ea typeface="Calibri" panose="020F0502020204030204" pitchFamily="34" charset="0"/>
                <a:cs typeface="Times New Roman" panose="02020603050405020304" pitchFamily="18" charset="0"/>
              </a:rPr>
              <a:t>Потоа избираме степени на географска ширина и </a:t>
            </a:r>
            <a:r>
              <a:rPr lang="mk-MK" sz="1400" dirty="0" smtClean="0">
                <a:latin typeface="Bookman Old Style" panose="02050604050505020204" pitchFamily="18" charset="0"/>
                <a:ea typeface="Calibri" panose="020F0502020204030204" pitchFamily="34" charset="0"/>
                <a:cs typeface="Times New Roman" panose="02020603050405020304" pitchFamily="18" charset="0"/>
              </a:rPr>
              <a:t>должин</a:t>
            </a:r>
            <a:r>
              <a:rPr lang="en-US" sz="1400" dirty="0" smtClean="0">
                <a:latin typeface="Bookman Old Style" panose="02050604050505020204" pitchFamily="18" charset="0"/>
                <a:ea typeface="Calibri" panose="020F0502020204030204" pitchFamily="34" charset="0"/>
                <a:cs typeface="Times New Roman" panose="02020603050405020304" pitchFamily="18" charset="0"/>
              </a:rPr>
              <a:t>a:</a:t>
            </a:r>
            <a:endParaRPr lang="en-US" sz="1400" dirty="0">
              <a:latin typeface="Bookman Old Style" panose="02050604050505020204" pitchFamily="18" charset="0"/>
            </a:endParaRPr>
          </a:p>
        </p:txBody>
      </p:sp>
      <p:pic>
        <p:nvPicPr>
          <p:cNvPr id="15" name="Picture 14" descr="C:\Users\marij\Desktop\gis - 17\edukativnicentri\Screenshot_1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4599" y="931537"/>
            <a:ext cx="2742565" cy="2686874"/>
          </a:xfrm>
          <a:prstGeom prst="rect">
            <a:avLst/>
          </a:prstGeom>
          <a:noFill/>
          <a:ln>
            <a:noFill/>
          </a:ln>
        </p:spPr>
      </p:pic>
      <p:sp>
        <p:nvSpPr>
          <p:cNvPr id="9" name="Rectangle 8"/>
          <p:cNvSpPr/>
          <p:nvPr/>
        </p:nvSpPr>
        <p:spPr>
          <a:xfrm>
            <a:off x="862148" y="3668682"/>
            <a:ext cx="6096000" cy="523220"/>
          </a:xfrm>
          <a:prstGeom prst="rect">
            <a:avLst/>
          </a:prstGeom>
        </p:spPr>
        <p:txBody>
          <a:bodyPr>
            <a:spAutoFit/>
          </a:bodyPr>
          <a:lstStyle/>
          <a:p>
            <a:r>
              <a:rPr lang="mk-MK" sz="1400" dirty="0">
                <a:latin typeface="Bookman Old Style" panose="02050604050505020204" pitchFamily="18" charset="0"/>
                <a:ea typeface="Calibri" panose="020F0502020204030204" pitchFamily="34" charset="0"/>
                <a:cs typeface="Times New Roman" panose="02020603050405020304" pitchFamily="18" charset="0"/>
              </a:rPr>
              <a:t>На крајот ја дефинираме мапата и го избираме видот на мапата, </a:t>
            </a:r>
            <a:r>
              <a:rPr lang="mk-MK" sz="1400" dirty="0" smtClean="0">
                <a:latin typeface="Bookman Old Style" panose="02050604050505020204" pitchFamily="18" charset="0"/>
                <a:ea typeface="Calibri" panose="020F0502020204030204" pitchFamily="34" charset="0"/>
                <a:cs typeface="Times New Roman" panose="02020603050405020304" pitchFamily="18" charset="0"/>
              </a:rPr>
              <a:t>т.е</a:t>
            </a:r>
            <a:r>
              <a:rPr lang="en-US" sz="1400" dirty="0">
                <a:latin typeface="Bookman Old Style" panose="02050604050505020204" pitchFamily="18" charset="0"/>
                <a:ea typeface="Calibri" panose="020F0502020204030204" pitchFamily="34" charset="0"/>
                <a:cs typeface="Times New Roman" panose="02020603050405020304" pitchFamily="18" charset="0"/>
              </a:rPr>
              <a:t>.</a:t>
            </a:r>
            <a:endParaRPr lang="en-US" sz="1400" dirty="0">
              <a:latin typeface="Bookman Old Style" panose="02050604050505020204" pitchFamily="18" charset="0"/>
            </a:endParaRPr>
          </a:p>
        </p:txBody>
      </p:sp>
      <p:pic>
        <p:nvPicPr>
          <p:cNvPr id="18" name="Picture 17" descr="C:\Users\marij\Desktop\gis - 17\edukativnicentri\Screenshot_1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657" y="4191901"/>
            <a:ext cx="4049486" cy="2475535"/>
          </a:xfrm>
          <a:prstGeom prst="rect">
            <a:avLst/>
          </a:prstGeom>
          <a:noFill/>
          <a:ln>
            <a:noFill/>
          </a:ln>
        </p:spPr>
      </p:pic>
      <p:pic>
        <p:nvPicPr>
          <p:cNvPr id="22" name="Picture 21" descr="C:\Users\marij\Desktop\gis - 17\edukativnicentri\Screenshot_15.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8164" y="3776403"/>
            <a:ext cx="3398430" cy="2891033"/>
          </a:xfrm>
          <a:prstGeom prst="rect">
            <a:avLst/>
          </a:prstGeom>
          <a:noFill/>
          <a:ln>
            <a:noFill/>
          </a:ln>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8284" y="1075228"/>
            <a:ext cx="2638829" cy="2543183"/>
          </a:xfrm>
          <a:prstGeom prst="rect">
            <a:avLst/>
          </a:prstGeom>
        </p:spPr>
      </p:pic>
    </p:spTree>
    <p:extLst>
      <p:ext uri="{BB962C8B-B14F-4D97-AF65-F5344CB8AC3E}">
        <p14:creationId xmlns:p14="http://schemas.microsoft.com/office/powerpoint/2010/main" val="81768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9643" y="271353"/>
            <a:ext cx="4735591" cy="534762"/>
          </a:xfrm>
          <a:prstGeom prst="rect">
            <a:avLst/>
          </a:prstGeom>
        </p:spPr>
        <p:txBody>
          <a:bodyPr wrap="none">
            <a:spAutoFit/>
          </a:bodyPr>
          <a:lstStyle/>
          <a:p>
            <a:pPr marR="0" lvl="0" algn="ctr">
              <a:lnSpc>
                <a:spcPct val="115000"/>
              </a:lnSpc>
              <a:spcBef>
                <a:spcPts val="0"/>
              </a:spcBef>
              <a:spcAft>
                <a:spcPts val="0"/>
              </a:spcAft>
            </a:pPr>
            <a:r>
              <a:rPr lang="mk-MK" sz="2500" b="1" dirty="0">
                <a:latin typeface="Bookman Old Style" panose="02050604050505020204" pitchFamily="18" charset="0"/>
                <a:ea typeface="Calibri" panose="020F0502020204030204" pitchFamily="34" charset="0"/>
                <a:cs typeface="Times New Roman" panose="02020603050405020304" pitchFamily="18" charset="0"/>
              </a:rPr>
              <a:t>Визуелен приказ на </a:t>
            </a:r>
            <a:r>
              <a:rPr lang="mk-MK" sz="2500" b="1" dirty="0" smtClean="0">
                <a:latin typeface="Bookman Old Style" panose="02050604050505020204" pitchFamily="18" charset="0"/>
                <a:ea typeface="Calibri" panose="020F0502020204030204" pitchFamily="34" charset="0"/>
                <a:cs typeface="Times New Roman" panose="02020603050405020304" pitchFamily="18" charset="0"/>
              </a:rPr>
              <a:t>мапа</a:t>
            </a:r>
            <a:endParaRPr lang="en-US" sz="2500" dirty="0">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4" name="Picture 3" descr="Screenshot_13.png"/>
          <p:cNvPicPr>
            <a:picLocks noChangeAspect="1"/>
          </p:cNvPicPr>
          <p:nvPr/>
        </p:nvPicPr>
        <p:blipFill>
          <a:blip r:embed="rId2" cstate="print"/>
          <a:stretch>
            <a:fillRect/>
          </a:stretch>
        </p:blipFill>
        <p:spPr>
          <a:xfrm>
            <a:off x="2018730" y="747338"/>
            <a:ext cx="8154539" cy="5363324"/>
          </a:xfrm>
          <a:prstGeom prst="rect">
            <a:avLst/>
          </a:prstGeom>
        </p:spPr>
      </p:pic>
    </p:spTree>
    <p:extLst>
      <p:ext uri="{BB962C8B-B14F-4D97-AF65-F5344CB8AC3E}">
        <p14:creationId xmlns:p14="http://schemas.microsoft.com/office/powerpoint/2010/main" val="188840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3905" y="1028999"/>
            <a:ext cx="1455848" cy="486736"/>
          </a:xfrm>
          <a:prstGeom prst="rect">
            <a:avLst/>
          </a:prstGeom>
        </p:spPr>
        <p:txBody>
          <a:bodyPr wrap="none">
            <a:spAutoFit/>
          </a:bodyPr>
          <a:lstStyle/>
          <a:p>
            <a:pPr marR="0" lvl="0" algn="ctr">
              <a:lnSpc>
                <a:spcPct val="115000"/>
              </a:lnSpc>
              <a:spcBef>
                <a:spcPts val="0"/>
              </a:spcBef>
              <a:spcAft>
                <a:spcPts val="1000"/>
              </a:spcAft>
            </a:pPr>
            <a:r>
              <a:rPr lang="mk-MK" sz="2400" dirty="0" smtClean="0">
                <a:latin typeface="Bookman Old Style" panose="02050604050505020204" pitchFamily="18" charset="0"/>
                <a:ea typeface="Calibri" panose="020F0502020204030204" pitchFamily="34" charset="0"/>
                <a:cs typeface="Times New Roman" panose="02020603050405020304" pitchFamily="18" charset="0"/>
              </a:rPr>
              <a:t>Анализа</a:t>
            </a:r>
            <a:endParaRPr lang="en-US" sz="2400"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439747" y="1619085"/>
            <a:ext cx="8804366" cy="2063642"/>
          </a:xfrm>
          <a:prstGeom prst="rect">
            <a:avLst/>
          </a:prstGeom>
        </p:spPr>
        <p:txBody>
          <a:bodyPr wrap="square">
            <a:spAutoFit/>
          </a:bodyPr>
          <a:lstStyle/>
          <a:p>
            <a:r>
              <a:rPr lang="mk-MK" sz="1400" dirty="0" smtClean="0"/>
              <a:t>Според обележаните локации може да се примите дека најголем број од мостовите се на реката Вардар која е вооедно и најголемата река во Македонија. Според најдените податоци и обележаните податоци може да направиме мини анализа. Градот Скопје со периферијата брои околу 700 000 жители. Ние мостовите ги поделивме на две категории</a:t>
            </a:r>
            <a:r>
              <a:rPr lang="en-US" sz="1400" dirty="0" smtClean="0"/>
              <a:t>: </a:t>
            </a:r>
            <a:r>
              <a:rPr lang="mk-MK" sz="1400" dirty="0" smtClean="0"/>
              <a:t>пешачки и транскоптни + пешачки. Најдовме и обележавме 11 пешачки мостови, доаѓаме до просек од 63 636 луѓе на еден пешачки мост. Но ако си собереме и транспортните кај што проаѓаат луѓе, тогаш просекот е 21 212 луѓе на еден мост. Според податоци од завод за статистика во Скопје има </a:t>
            </a:r>
            <a:r>
              <a:rPr lang="en-US" sz="1400" dirty="0" smtClean="0"/>
              <a:t>174 008</a:t>
            </a:r>
            <a:r>
              <a:rPr lang="mk-MK" sz="1400" dirty="0" smtClean="0"/>
              <a:t> регистрирани возила. Ако се земе дека постојат 22 мостови за товарни возила просекот е 7909 возила на еден мост. </a:t>
            </a:r>
            <a:endParaRPr lang="en-US" sz="1400" dirty="0" smtClean="0"/>
          </a:p>
          <a:p>
            <a:pPr algn="ctr">
              <a:lnSpc>
                <a:spcPct val="115000"/>
              </a:lnSpc>
            </a:pPr>
            <a:r>
              <a:rPr lang="mk-MK" sz="1400" dirty="0">
                <a:solidFill>
                  <a:srgbClr val="000000"/>
                </a:solidFill>
                <a:latin typeface="Bookman Old Style" panose="02050604050505020204" pitchFamily="18" charset="0"/>
                <a:ea typeface="Times New Roman" panose="02020603050405020304" pitchFamily="18" charset="0"/>
                <a:cs typeface="Calibri" panose="020F0502020204030204" pitchFamily="34" charset="0"/>
              </a:rPr>
              <a:t> </a:t>
            </a:r>
            <a:endParaRPr lang="en-US" sz="1400"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780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mk-MK" dirty="0" smtClean="0">
                <a:solidFill>
                  <a:schemeClr val="tx1"/>
                </a:solidFill>
              </a:rPr>
              <a:t>Анализа</a:t>
            </a:r>
            <a:r>
              <a:rPr lang="en-US" dirty="0" smtClean="0">
                <a:solidFill>
                  <a:schemeClr val="tx1"/>
                </a:solidFill>
              </a:rPr>
              <a:t> IDW</a:t>
            </a: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398" y="978009"/>
            <a:ext cx="7176696" cy="46011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7526" y="1838364"/>
            <a:ext cx="1628972" cy="486736"/>
          </a:xfrm>
          <a:prstGeom prst="rect">
            <a:avLst/>
          </a:prstGeom>
        </p:spPr>
        <p:txBody>
          <a:bodyPr wrap="none">
            <a:spAutoFit/>
          </a:bodyPr>
          <a:lstStyle/>
          <a:p>
            <a:pPr marR="0" lvl="0" algn="ctr">
              <a:lnSpc>
                <a:spcPct val="115000"/>
              </a:lnSpc>
              <a:spcBef>
                <a:spcPts val="0"/>
              </a:spcBef>
              <a:spcAft>
                <a:spcPts val="1000"/>
              </a:spcAft>
            </a:pPr>
            <a:r>
              <a:rPr lang="mk-MK" sz="2400" dirty="0">
                <a:latin typeface="Bookman Old Style" panose="02050604050505020204" pitchFamily="18" charset="0"/>
                <a:ea typeface="Calibri" panose="020F0502020204030204" pitchFamily="34" charset="0"/>
                <a:cs typeface="Times New Roman" panose="02020603050405020304" pitchFamily="18" charset="0"/>
              </a:rPr>
              <a:t>Заклучок</a:t>
            </a:r>
            <a:endParaRPr lang="en-US" sz="2400"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2355668" y="2771862"/>
            <a:ext cx="7611291" cy="1909754"/>
          </a:xfrm>
          <a:prstGeom prst="rect">
            <a:avLst/>
          </a:prstGeom>
        </p:spPr>
        <p:txBody>
          <a:bodyPr wrap="square">
            <a:spAutoFit/>
          </a:bodyPr>
          <a:lstStyle/>
          <a:p>
            <a:r>
              <a:rPr lang="mk-MK" sz="1400" dirty="0" smtClean="0"/>
              <a:t>Се надеваме дека со изработката на оваа семинарска работа ќе им помогнеме на граѓаните при ориентирање во простор при барање и лоцирање на мостовите. За потребите на анализата користени се податоци од следнава веб страна. </a:t>
            </a:r>
            <a:r>
              <a:rPr lang="en-US" sz="1400" u="sng" dirty="0" smtClean="0">
                <a:hlinkClick r:id="rId2"/>
              </a:rPr>
              <a:t>http://makstat.stat.gov.mk/PXWeb/pxweb/mk/MakStat/MakStat__Transport__RegistriraniVozila/150_Trans_reg_voz_po_vidovi_opst_mk.px/table/tableViewLayout2/?rxid=63d13bd1-5691-4a1f-b607-4642a307515d</a:t>
            </a:r>
            <a:endParaRPr lang="en-US" sz="1400" dirty="0" smtClean="0"/>
          </a:p>
          <a:p>
            <a:r>
              <a:rPr lang="mk-MK" sz="1400" dirty="0" smtClean="0"/>
              <a:t> </a:t>
            </a:r>
            <a:endParaRPr lang="en-US" sz="1400" dirty="0" smtClean="0"/>
          </a:p>
          <a:p>
            <a:pPr algn="just">
              <a:lnSpc>
                <a:spcPct val="115000"/>
              </a:lnSpc>
            </a:pPr>
            <a:r>
              <a:rPr lang="mk-MK" sz="1400" dirty="0">
                <a:solidFill>
                  <a:srgbClr val="000000"/>
                </a:solidFill>
                <a:latin typeface="Bookman Old Style" panose="02050604050505020204" pitchFamily="18" charset="0"/>
                <a:ea typeface="Times New Roman" panose="02020603050405020304" pitchFamily="18" charset="0"/>
                <a:cs typeface="Calibri" panose="020F0502020204030204" pitchFamily="34" charset="0"/>
              </a:rPr>
              <a:t> </a:t>
            </a:r>
            <a:endParaRPr lang="en-US" sz="1400"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2564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244</TotalTime>
  <Words>384</Words>
  <Application>Microsoft Office PowerPoint</Application>
  <PresentationFormat>Custom</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Opulent</vt:lpstr>
      <vt:lpstr>PowerPoint Presentation</vt:lpstr>
      <vt:lpstr>PowerPoint Presentation</vt:lpstr>
      <vt:lpstr>PowerPoint Presentation</vt:lpstr>
      <vt:lpstr>PowerPoint Presentation</vt:lpstr>
      <vt:lpstr>PowerPoint Presentation</vt:lpstr>
      <vt:lpstr>PowerPoint Presentation</vt:lpstr>
      <vt:lpstr>Анализа IDW</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cp:revision>
  <dcterms:created xsi:type="dcterms:W3CDTF">2019-06-12T11:53:17Z</dcterms:created>
  <dcterms:modified xsi:type="dcterms:W3CDTF">2020-09-02T14:33:01Z</dcterms:modified>
</cp:coreProperties>
</file>