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57" r:id="rId33"/>
    <p:sldId id="258" r:id="rId34"/>
    <p:sldId id="259" r:id="rId35"/>
    <p:sldId id="260" r:id="rId36"/>
    <p:sldId id="269" r:id="rId37"/>
    <p:sldId id="261" r:id="rId38"/>
    <p:sldId id="262" r:id="rId39"/>
    <p:sldId id="263" r:id="rId40"/>
    <p:sldId id="264" r:id="rId41"/>
    <p:sldId id="265" r:id="rId42"/>
    <p:sldId id="266" r:id="rId43"/>
    <p:sldId id="268" r:id="rId44"/>
    <p:sldId id="26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MyTaxiService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Krishnan Ranjithkumar</a:t>
            </a:r>
          </a:p>
          <a:p>
            <a:r>
              <a:rPr lang="en-US" dirty="0" smtClean="0"/>
              <a:t>Petar Korda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[G9] The passenger can cancel his request.</a:t>
            </a:r>
          </a:p>
          <a:p>
            <a:r>
              <a:rPr lang="en-US" dirty="0"/>
              <a:t>[R1]The passenger should have accepted the taxi proposal and paid the fare.</a:t>
            </a:r>
          </a:p>
          <a:p>
            <a:r>
              <a:rPr lang="en-US" dirty="0"/>
              <a:t>[R2]If he cancels the request, he will be refunded only 50% of his payment</a:t>
            </a:r>
          </a:p>
          <a:p>
            <a:r>
              <a:rPr lang="en-US" dirty="0"/>
              <a:t>[D1] If he doesn't show up in the starting point within 15 minutes from the pick up time,</a:t>
            </a:r>
          </a:p>
          <a:p>
            <a:r>
              <a:rPr lang="en-US" dirty="0"/>
              <a:t>the system will cancel the request automatically, and the passenger will not be refunded</a:t>
            </a:r>
          </a:p>
          <a:p>
            <a:r>
              <a:rPr lang="en-US" dirty="0"/>
              <a:t>any money.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0480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[G10] The passenger can cancel his reservation.</a:t>
            </a:r>
          </a:p>
          <a:p>
            <a:r>
              <a:rPr lang="en-US" dirty="0"/>
              <a:t>[R1] The passenger should have accepted the taxi proposal for reservation and paid the</a:t>
            </a:r>
          </a:p>
          <a:p>
            <a:r>
              <a:rPr lang="en-US" dirty="0"/>
              <a:t>fare.</a:t>
            </a:r>
          </a:p>
          <a:p>
            <a:r>
              <a:rPr lang="en-US" dirty="0"/>
              <a:t>[R2] If he cancels the reservation before 48h of the specified time, he will be refunded</a:t>
            </a:r>
          </a:p>
          <a:p>
            <a:r>
              <a:rPr lang="en-US" dirty="0"/>
              <a:t>70% of his payment</a:t>
            </a:r>
          </a:p>
          <a:p>
            <a:r>
              <a:rPr lang="en-US" dirty="0"/>
              <a:t>[R3]If he cancels the reservation before 1 hour of the specified time, he will be refunded</a:t>
            </a:r>
          </a:p>
          <a:p>
            <a:r>
              <a:rPr lang="en-US" dirty="0"/>
              <a:t>50% of his payment</a:t>
            </a:r>
          </a:p>
          <a:p>
            <a:r>
              <a:rPr lang="en-US" dirty="0"/>
              <a:t>[D1] If he doesn't show up in the starting point within 15 minutes from the pick up time,</a:t>
            </a:r>
          </a:p>
          <a:p>
            <a:r>
              <a:rPr lang="en-US" dirty="0"/>
              <a:t>the system will cancel the reservation automatically, and the passenger will not be</a:t>
            </a:r>
          </a:p>
          <a:p>
            <a:r>
              <a:rPr lang="en-US" dirty="0"/>
              <a:t>refunded any money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[G11] Available driver can confirm or reject the certain request for the ride.</a:t>
            </a:r>
          </a:p>
          <a:p>
            <a:r>
              <a:rPr lang="en-US" b="1" dirty="0"/>
              <a:t>[R1] The request should have been forwarded to the taxi driver</a:t>
            </a:r>
          </a:p>
          <a:p>
            <a:r>
              <a:rPr lang="en-US" dirty="0"/>
              <a:t>[R2] If the driver rejects the request, he will be reallocated to the end of the queue</a:t>
            </a:r>
          </a:p>
          <a:p>
            <a:r>
              <a:rPr lang="en-US" dirty="0"/>
              <a:t>[R3] If the driver confirms the request, the taxi proposal will be put together and sent to</a:t>
            </a:r>
          </a:p>
          <a:p>
            <a:r>
              <a:rPr lang="en-US" dirty="0"/>
              <a:t>the passenger</a:t>
            </a:r>
          </a:p>
          <a:p>
            <a:r>
              <a:rPr lang="en-US" dirty="0"/>
              <a:t>[D1] If the driver rejected the request, he has to </a:t>
            </a:r>
            <a:r>
              <a:rPr lang="en-US" dirty="0" smtClean="0"/>
              <a:t>convey </a:t>
            </a:r>
            <a:r>
              <a:rPr lang="en-US" dirty="0"/>
              <a:t>his reasons to the HR</a:t>
            </a:r>
          </a:p>
          <a:p>
            <a:r>
              <a:rPr lang="en-US" dirty="0"/>
              <a:t>department of the taxi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2743200" y="1524000"/>
            <a:ext cx="6172200" cy="4114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76200" y="1676400"/>
            <a:ext cx="5867400" cy="4038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266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for a taxi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Taxi moves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Taxi breakdown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Accidents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Customer's travel to </a:t>
            </a:r>
          </a:p>
          <a:p>
            <a:r>
              <a:rPr lang="en-US" dirty="0"/>
              <a:t>pickup point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4384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Taxi requests</a:t>
            </a:r>
          </a:p>
          <a:p>
            <a:r>
              <a:rPr lang="en-US" dirty="0"/>
              <a:t>Taxi reservation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Taxi proposal</a:t>
            </a:r>
          </a:p>
          <a:p>
            <a:r>
              <a:rPr lang="en-US" dirty="0"/>
              <a:t>Taxi reminders</a:t>
            </a:r>
          </a:p>
          <a:p>
            <a:r>
              <a:rPr lang="en-US" dirty="0"/>
              <a:t>Forwarding of the request to drivers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1336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queries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Allocation of taxi algorithms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Fares and waiting time calculation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990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World</a:t>
            </a:r>
            <a:endParaRPr lang="en-US" dirty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99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Machine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8000" y="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Machine 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Requesting a Taxi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91599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686800" cy="549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60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Reserving  a Taxi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TaxiServiceCLAS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066800"/>
            <a:ext cx="8305800" cy="577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5052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8382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Facts</a:t>
            </a:r>
          </a:p>
          <a:p>
            <a:r>
              <a:rPr lang="en-US" dirty="0"/>
              <a:t>//user constraints</a:t>
            </a:r>
          </a:p>
          <a:p>
            <a:r>
              <a:rPr lang="en-US" b="1" dirty="0"/>
              <a:t>fact UserProperties {</a:t>
            </a:r>
          </a:p>
          <a:p>
            <a:r>
              <a:rPr lang="en-US" dirty="0"/>
              <a:t>//no two registered users can have the same email</a:t>
            </a:r>
          </a:p>
          <a:p>
            <a:r>
              <a:rPr lang="en-US" b="1" dirty="0"/>
              <a:t>all disj u1,u2: RegisteredUser | (u1.email != u2.email)</a:t>
            </a:r>
          </a:p>
          <a:p>
            <a:r>
              <a:rPr lang="en-US" dirty="0"/>
              <a:t>//no two registered users can have the same phone number</a:t>
            </a:r>
          </a:p>
          <a:p>
            <a:r>
              <a:rPr lang="es-ES" b="1" dirty="0"/>
              <a:t>all disj u1,u2: RegisteredUser | (u1.phone != u2.phone)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//taxi can not wait in more than </a:t>
            </a:r>
            <a:r>
              <a:rPr lang="en-US" b="1" dirty="0"/>
              <a:t>one queue</a:t>
            </a:r>
          </a:p>
          <a:p>
            <a:r>
              <a:rPr lang="en-US" b="1" dirty="0"/>
              <a:t>fact TaxiQueueing {</a:t>
            </a:r>
          </a:p>
          <a:p>
            <a:r>
              <a:rPr lang="en-US" b="1" dirty="0"/>
              <a:t>all t: Taxi | lone q: Queue | t in q.waiting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fact ZoneProperties {</a:t>
            </a:r>
          </a:p>
          <a:p>
            <a:r>
              <a:rPr lang="en-US" dirty="0"/>
              <a:t>//every queue has to be </a:t>
            </a:r>
            <a:r>
              <a:rPr lang="en-US" dirty="0" smtClean="0"/>
              <a:t>associated </a:t>
            </a:r>
            <a:r>
              <a:rPr lang="en-US" dirty="0"/>
              <a:t>with exactly </a:t>
            </a:r>
            <a:r>
              <a:rPr lang="en-US" b="1" dirty="0"/>
              <a:t>one zone</a:t>
            </a:r>
          </a:p>
          <a:p>
            <a:r>
              <a:rPr lang="en-US" b="1" dirty="0"/>
              <a:t>all q: Queue | (one z: Zone | z.queue = q)</a:t>
            </a:r>
          </a:p>
          <a:p>
            <a:r>
              <a:rPr lang="en-US" dirty="0"/>
              <a:t>//each zone has to be part of the city</a:t>
            </a:r>
          </a:p>
          <a:p>
            <a:r>
              <a:rPr lang="en-US" b="1" dirty="0"/>
              <a:t>one c: City | c.zones = Zone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Alloys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0"/>
            <a:ext cx="708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 TaxiAndProposal {</a:t>
            </a:r>
          </a:p>
          <a:p>
            <a:r>
              <a:rPr lang="en-US" dirty="0"/>
              <a:t>//if a taxi accepts proposal it is not in the queue</a:t>
            </a:r>
          </a:p>
          <a:p>
            <a:r>
              <a:rPr lang="en-US" b="1" dirty="0"/>
              <a:t>all r: Proposal, q: Queue | no (r.taxi &amp; q.waiting)</a:t>
            </a:r>
          </a:p>
          <a:p>
            <a:r>
              <a:rPr lang="en-US" dirty="0"/>
              <a:t>//taxi can't accept more than </a:t>
            </a:r>
            <a:r>
              <a:rPr lang="en-US" b="1" dirty="0"/>
              <a:t>one proposal at the time</a:t>
            </a:r>
          </a:p>
          <a:p>
            <a:r>
              <a:rPr lang="en-US" b="1" dirty="0"/>
              <a:t>all t: Taxi | lone r: Proposal | t in r.taxi</a:t>
            </a:r>
          </a:p>
          <a:p>
            <a:r>
              <a:rPr lang="en-US" dirty="0"/>
              <a:t>//differen proposal should be generated for each request/reservation</a:t>
            </a:r>
          </a:p>
          <a:p>
            <a:r>
              <a:rPr lang="en-US" b="1" dirty="0"/>
              <a:t>all p: RequestProposal | one r: Request | p in r.proposal</a:t>
            </a:r>
          </a:p>
          <a:p>
            <a:r>
              <a:rPr lang="en-US" b="1" dirty="0"/>
              <a:t>all p: ReservationProposal | one r: Reserve | p in r.proposal</a:t>
            </a:r>
          </a:p>
          <a:p>
            <a:r>
              <a:rPr lang="en-US" dirty="0"/>
              <a:t>//amount should only exist if associated within proposal</a:t>
            </a:r>
          </a:p>
          <a:p>
            <a:r>
              <a:rPr lang="en-US" b="1" dirty="0"/>
              <a:t>all a: Amount | some p: Proposal | p.fare = a</a:t>
            </a:r>
          </a:p>
          <a:p>
            <a:r>
              <a:rPr lang="en-US" dirty="0"/>
              <a:t>//for </a:t>
            </a:r>
            <a:r>
              <a:rPr lang="en-US" b="1" dirty="0"/>
              <a:t>one user there cannot be more than one taxi associated with a </a:t>
            </a:r>
            <a:r>
              <a:rPr lang="en-US" b="1" dirty="0" smtClean="0"/>
              <a:t>//proposal </a:t>
            </a:r>
            <a:r>
              <a:rPr lang="en-US" b="1" dirty="0"/>
              <a:t>at the </a:t>
            </a:r>
            <a:r>
              <a:rPr lang="en-US" b="1" dirty="0" smtClean="0"/>
              <a:t>time</a:t>
            </a:r>
          </a:p>
          <a:p>
            <a:r>
              <a:rPr lang="en-US" dirty="0"/>
              <a:t>//(these are the current proposals)</a:t>
            </a:r>
          </a:p>
          <a:p>
            <a:r>
              <a:rPr lang="en-US" b="1" dirty="0"/>
              <a:t>no disj r1, r2: Request | one u: RegisteredUser | (r1 in u.actions) and (r2 in u.actions)</a:t>
            </a:r>
          </a:p>
          <a:p>
            <a:r>
              <a:rPr lang="en-US" dirty="0"/>
              <a:t>implies (</a:t>
            </a:r>
            <a:r>
              <a:rPr lang="en-US" b="1" dirty="0"/>
              <a:t>#r1.proposal + #r2.proposal) = 1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 ActionPropreties {</a:t>
            </a:r>
          </a:p>
          <a:p>
            <a:r>
              <a:rPr lang="en-US" dirty="0"/>
              <a:t>//every action should be done by the user</a:t>
            </a:r>
          </a:p>
          <a:p>
            <a:r>
              <a:rPr lang="en-US" b="1" dirty="0"/>
              <a:t>all a: Action | one u: RegisteredUser | a in u.actions</a:t>
            </a:r>
          </a:p>
          <a:p>
            <a:r>
              <a:rPr lang="en-US" dirty="0"/>
              <a:t>//starting point and destination must be different</a:t>
            </a:r>
          </a:p>
          <a:p>
            <a:r>
              <a:rPr lang="en-US" b="1" dirty="0"/>
              <a:t>all a: Action | a.start != a.destination</a:t>
            </a:r>
          </a:p>
          <a:p>
            <a:r>
              <a:rPr lang="en-US" dirty="0"/>
              <a:t>//datetime must always be associated with reservation</a:t>
            </a:r>
          </a:p>
          <a:p>
            <a:r>
              <a:rPr lang="en-US" b="1" dirty="0"/>
              <a:t>all d: DateTime | one r: Reserve | d in r.datetime</a:t>
            </a:r>
          </a:p>
          <a:p>
            <a:r>
              <a:rPr lang="en-US" dirty="0"/>
              <a:t>//user can not reserve multiple taxies at the same time</a:t>
            </a:r>
          </a:p>
          <a:p>
            <a:r>
              <a:rPr lang="pt-BR" b="1" dirty="0"/>
              <a:t>all disj r1,r2: Reserve | (r1.datetime = r2.datetime) implies no u: RegisteredUser | (r1 in</a:t>
            </a:r>
          </a:p>
          <a:p>
            <a:r>
              <a:rPr lang="en-US" dirty="0"/>
              <a:t>u.actions) and (r2 in u.actions)</a:t>
            </a:r>
          </a:p>
          <a:p>
            <a:r>
              <a:rPr lang="en-US" b="1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381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Interface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97838"/>
            <a:ext cx="3429000" cy="609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334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Assertions</a:t>
            </a:r>
          </a:p>
          <a:p>
            <a:r>
              <a:rPr lang="en-US" dirty="0"/>
              <a:t>//two reservations can't occure in the same time for the same passenger</a:t>
            </a:r>
          </a:p>
          <a:p>
            <a:r>
              <a:rPr lang="en-US" b="1" dirty="0"/>
              <a:t>assert SameTimeReservation {</a:t>
            </a:r>
          </a:p>
          <a:p>
            <a:r>
              <a:rPr lang="pt-BR" b="1" dirty="0"/>
              <a:t>no disj r1, r2: Reserve | one u: RegisteredUser | (r1.datetime = r2.datetime) and ((r1 in</a:t>
            </a:r>
          </a:p>
          <a:p>
            <a:r>
              <a:rPr lang="en-US" dirty="0"/>
              <a:t>u.actions) and (r2 in u.actions))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check SameTimeReservation for 10</a:t>
            </a:r>
          </a:p>
          <a:p>
            <a:r>
              <a:rPr lang="en-US" dirty="0"/>
              <a:t>//starting point and destination have to be different</a:t>
            </a:r>
          </a:p>
          <a:p>
            <a:r>
              <a:rPr lang="en-US" b="1" dirty="0"/>
              <a:t>assert StartAndDestination {</a:t>
            </a:r>
          </a:p>
          <a:p>
            <a:r>
              <a:rPr lang="en-US" b="1" dirty="0"/>
              <a:t>all a: Action | a.start != a.destination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check StartAndDestination for 10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94692"/>
            <a:ext cx="762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//add a request</a:t>
            </a:r>
          </a:p>
          <a:p>
            <a:r>
              <a:rPr lang="en-US" b="1" dirty="0"/>
              <a:t>pred addRequest [u1,u2: RegisteredUser, r: Request] {</a:t>
            </a:r>
          </a:p>
          <a:p>
            <a:r>
              <a:rPr lang="en-US" dirty="0"/>
              <a:t>(r not in u1.actions) implies u2.actions = u1.actions + 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pred showAddRequest [u1,u2: RegisteredUser, r: Request] {</a:t>
            </a:r>
          </a:p>
          <a:p>
            <a:r>
              <a:rPr lang="en-US" dirty="0"/>
              <a:t>addRequest[u1, u2, r]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run showAddRequest</a:t>
            </a:r>
          </a:p>
          <a:p>
            <a:r>
              <a:rPr lang="en-US" dirty="0"/>
              <a:t>//add a reservation</a:t>
            </a:r>
          </a:p>
          <a:p>
            <a:r>
              <a:rPr lang="en-US" b="1" dirty="0"/>
              <a:t>pred addReservation [u1,u2: RegisteredUser, r: Reserve] {</a:t>
            </a:r>
          </a:p>
          <a:p>
            <a:r>
              <a:rPr lang="en-US" dirty="0"/>
              <a:t>(r not in u1.actions) implies u2.actions = u1.actions + 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run addReservation</a:t>
            </a:r>
          </a:p>
          <a:p>
            <a:r>
              <a:rPr lang="en-US" dirty="0"/>
              <a:t>//delete a request</a:t>
            </a:r>
          </a:p>
          <a:p>
            <a:r>
              <a:rPr lang="en-US" b="1" dirty="0"/>
              <a:t>pred deleteRequest [u1,u2: RegisteredUser, r: Request] {</a:t>
            </a:r>
          </a:p>
          <a:p>
            <a:r>
              <a:rPr lang="en-US" dirty="0"/>
              <a:t>(r in u1.actions) implies u2.actions = u1.actions - 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run deleteRequest</a:t>
            </a:r>
          </a:p>
          <a:p>
            <a:r>
              <a:rPr lang="en-US" dirty="0"/>
              <a:t>//delete a reservation</a:t>
            </a:r>
          </a:p>
          <a:p>
            <a:r>
              <a:rPr lang="en-US" b="1" dirty="0"/>
              <a:t>pred deleteReservation [u1,u2: RegisteredUser, r: Reserve] {</a:t>
            </a:r>
          </a:p>
          <a:p>
            <a:r>
              <a:rPr lang="en-US" dirty="0"/>
              <a:t>(r in u1.actions) implies u2.actions = u1.actions - 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run deleteReservation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PREDICATES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205" y="914400"/>
            <a:ext cx="806479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43200" y="304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Generated World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524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Estimation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 Points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Internal Logic File</a:t>
            </a:r>
            <a:r>
              <a:rPr lang="en-US" dirty="0"/>
              <a:t>:</a:t>
            </a:r>
          </a:p>
          <a:p>
            <a:r>
              <a:rPr lang="en-US" dirty="0"/>
              <a:t>Application stores information of these data structures:</a:t>
            </a:r>
          </a:p>
          <a:p>
            <a:r>
              <a:rPr lang="en-US" dirty="0"/>
              <a:t>Users - Simple 7</a:t>
            </a:r>
          </a:p>
          <a:p>
            <a:r>
              <a:rPr lang="en-US" dirty="0"/>
              <a:t>Taxi - Simple 7</a:t>
            </a:r>
          </a:p>
          <a:p>
            <a:r>
              <a:rPr lang="en-US" dirty="0"/>
              <a:t>Zone - Simple 7</a:t>
            </a:r>
          </a:p>
          <a:p>
            <a:r>
              <a:rPr lang="en-US" dirty="0"/>
              <a:t>Request - Medium 10</a:t>
            </a:r>
          </a:p>
          <a:p>
            <a:r>
              <a:rPr lang="en-US" dirty="0"/>
              <a:t>Reservation - Medium 10</a:t>
            </a:r>
          </a:p>
          <a:p>
            <a:r>
              <a:rPr lang="en-US" dirty="0"/>
              <a:t>Payment Information - Medium 10</a:t>
            </a:r>
          </a:p>
          <a:p>
            <a:r>
              <a:rPr lang="en-US" b="1" dirty="0" smtClean="0"/>
              <a:t>Total ILF </a:t>
            </a:r>
            <a:r>
              <a:rPr lang="en-US" b="1" dirty="0"/>
              <a:t>= 3*7 + 3*10 = 51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7526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External Interface File</a:t>
            </a:r>
            <a:r>
              <a:rPr lang="en-US" dirty="0"/>
              <a:t>:</a:t>
            </a:r>
          </a:p>
          <a:p>
            <a:r>
              <a:rPr lang="en-US" dirty="0"/>
              <a:t>Application interacts with external APIs - Maps (for locations, and routes) and</a:t>
            </a:r>
          </a:p>
          <a:p>
            <a:r>
              <a:rPr lang="en-US" dirty="0"/>
              <a:t>PaymentAPI (for transactions):</a:t>
            </a:r>
          </a:p>
          <a:p>
            <a:r>
              <a:rPr lang="en-US" dirty="0"/>
              <a:t>Location - Simple 5</a:t>
            </a:r>
          </a:p>
          <a:p>
            <a:r>
              <a:rPr lang="en-US" dirty="0"/>
              <a:t>Transaction - Simple 5</a:t>
            </a:r>
          </a:p>
          <a:p>
            <a:r>
              <a:rPr lang="en-US" b="1" dirty="0" smtClean="0"/>
              <a:t>Total EIF </a:t>
            </a:r>
            <a:r>
              <a:rPr lang="en-US" b="1" dirty="0"/>
              <a:t>= 10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External Inputs</a:t>
            </a:r>
            <a:r>
              <a:rPr lang="en-US" dirty="0"/>
              <a:t>:</a:t>
            </a:r>
          </a:p>
          <a:p>
            <a:r>
              <a:rPr lang="en-US" dirty="0"/>
              <a:t>The application can interact with user or driver.</a:t>
            </a:r>
          </a:p>
          <a:p>
            <a:r>
              <a:rPr lang="en-US" dirty="0"/>
              <a:t>User:</a:t>
            </a:r>
          </a:p>
          <a:p>
            <a:r>
              <a:rPr lang="en-US" dirty="0"/>
              <a:t>Login/Logout - Simple 3</a:t>
            </a:r>
          </a:p>
          <a:p>
            <a:r>
              <a:rPr lang="en-US" dirty="0"/>
              <a:t>Registration - Simple 3</a:t>
            </a:r>
          </a:p>
          <a:p>
            <a:r>
              <a:rPr lang="fr-FR" dirty="0"/>
              <a:t>Edit profile information - Simple 3</a:t>
            </a:r>
          </a:p>
          <a:p>
            <a:r>
              <a:rPr lang="en-US" dirty="0"/>
              <a:t>Add address/payment - Simple 3</a:t>
            </a:r>
          </a:p>
          <a:p>
            <a:r>
              <a:rPr lang="en-US" dirty="0"/>
              <a:t>Delete address/payment - Simple 3</a:t>
            </a:r>
          </a:p>
          <a:p>
            <a:r>
              <a:rPr lang="en-US" dirty="0"/>
              <a:t>Cancel Request/Reservation - Medium 4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Declaring availability - Medium 4</a:t>
            </a:r>
          </a:p>
          <a:p>
            <a:r>
              <a:rPr lang="en-US" dirty="0"/>
              <a:t>Accepting/Declining rides - Simple 3</a:t>
            </a:r>
          </a:p>
          <a:p>
            <a:r>
              <a:rPr lang="en-US" b="1" dirty="0" smtClean="0"/>
              <a:t>Total EI </a:t>
            </a:r>
            <a:r>
              <a:rPr lang="en-US" b="1" dirty="0"/>
              <a:t>= 10*3 + 3*4 = 42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838200"/>
            <a:ext cx="327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External Inquiries</a:t>
            </a:r>
            <a:r>
              <a:rPr lang="en-US" dirty="0"/>
              <a:t>:</a:t>
            </a:r>
          </a:p>
          <a:p>
            <a:r>
              <a:rPr lang="en-US" dirty="0"/>
              <a:t>Users can request or reserve a taxi ride, and they can request information about</a:t>
            </a:r>
          </a:p>
          <a:p>
            <a:r>
              <a:rPr lang="en-US" dirty="0"/>
              <a:t>it or their profiles:</a:t>
            </a:r>
          </a:p>
          <a:p>
            <a:r>
              <a:rPr lang="en-US" dirty="0"/>
              <a:t>Request/Reservation - Complex 6</a:t>
            </a:r>
          </a:p>
          <a:p>
            <a:r>
              <a:rPr lang="en-US" dirty="0"/>
              <a:t>View profile - Simple 3</a:t>
            </a:r>
          </a:p>
          <a:p>
            <a:r>
              <a:rPr lang="en-US" dirty="0"/>
              <a:t>View all Requests/Reservation - Simple 3</a:t>
            </a:r>
          </a:p>
          <a:p>
            <a:r>
              <a:rPr lang="en-US" dirty="0"/>
              <a:t>View single Request/Reservation - Simple 3</a:t>
            </a:r>
          </a:p>
          <a:p>
            <a:r>
              <a:rPr lang="en-US" b="1" dirty="0" smtClean="0"/>
              <a:t>Total EQ </a:t>
            </a:r>
            <a:r>
              <a:rPr lang="en-US" b="1" dirty="0"/>
              <a:t>= 2*6 + 5*3 = 27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External Outputs</a:t>
            </a:r>
            <a:r>
              <a:rPr lang="en-US" dirty="0"/>
              <a:t>:</a:t>
            </a:r>
          </a:p>
          <a:p>
            <a:r>
              <a:rPr lang="en-US" dirty="0"/>
              <a:t>Application can cause these output actions:</a:t>
            </a:r>
          </a:p>
          <a:p>
            <a:r>
              <a:rPr lang="en-US" dirty="0"/>
              <a:t>Dispatch a taxi - Simple 4</a:t>
            </a:r>
          </a:p>
          <a:p>
            <a:r>
              <a:rPr lang="en-US" dirty="0"/>
              <a:t>Refund - Complex 7</a:t>
            </a:r>
          </a:p>
          <a:p>
            <a:r>
              <a:rPr lang="en-US" b="1" dirty="0" smtClean="0"/>
              <a:t>Total EO </a:t>
            </a:r>
            <a:r>
              <a:rPr lang="en-US" b="1" dirty="0"/>
              <a:t>= 4 + 7 = 11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number of FPs we get by adding up all these values:</a:t>
            </a:r>
          </a:p>
          <a:p>
            <a:endParaRPr lang="da-DK" b="1" dirty="0" smtClean="0"/>
          </a:p>
          <a:p>
            <a:r>
              <a:rPr lang="da-DK" b="1" dirty="0" smtClean="0"/>
              <a:t>UFP </a:t>
            </a:r>
            <a:r>
              <a:rPr lang="da-DK" b="1" dirty="0"/>
              <a:t>= 51 + 10 + 42 + 27 + 11 = 141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COCOMO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43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Java AVC = 53</a:t>
            </a:r>
          </a:p>
          <a:p>
            <a:r>
              <a:rPr lang="en-US" b="1" dirty="0"/>
              <a:t>SLOC = AVC * UFP = 53 * 141 = 7473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Effort = 2.94*EAF*(KSLOC)^E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667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Cost Drivers we selected all Nominal values, except for Reusability factor, which we</a:t>
            </a:r>
          </a:p>
          <a:p>
            <a:r>
              <a:rPr lang="en-US" dirty="0"/>
              <a:t>considered as High (because this application might be used in other similar systems, or </a:t>
            </a:r>
            <a:r>
              <a:rPr lang="en-US" dirty="0" smtClean="0"/>
              <a:t>other towns </a:t>
            </a:r>
            <a:r>
              <a:rPr lang="en-US" dirty="0"/>
              <a:t>etc.). Therefore </a:t>
            </a:r>
            <a:r>
              <a:rPr lang="en-US" i="1" dirty="0"/>
              <a:t>EAF = 1.07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Scale Drivers the values for Precedentedness, Risk Resolution, Process Maturity are </a:t>
            </a:r>
            <a:r>
              <a:rPr lang="en-US" dirty="0" smtClean="0"/>
              <a:t>Low(because </a:t>
            </a:r>
            <a:r>
              <a:rPr lang="en-US" dirty="0"/>
              <a:t>the team members don't have much experience in this field), and the values </a:t>
            </a:r>
            <a:r>
              <a:rPr lang="en-US" dirty="0" smtClean="0"/>
              <a:t>for Flexibility </a:t>
            </a:r>
            <a:r>
              <a:rPr lang="en-US" dirty="0"/>
              <a:t>and Team Cohesion are High.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2578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= 0.91 + 0.01*sum(ScaleDriver weight) = 1.1</a:t>
            </a:r>
          </a:p>
          <a:p>
            <a:r>
              <a:rPr lang="en-US" dirty="0"/>
              <a:t>Finally we get the Effort value:</a:t>
            </a:r>
          </a:p>
          <a:p>
            <a:r>
              <a:rPr lang="en-US" b="1" dirty="0"/>
              <a:t>Effort = 2.94*1.07*(7.5)^1.1 = 28.9 Person - Months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Duration of the project is calculated in the following way:</a:t>
            </a:r>
          </a:p>
          <a:p>
            <a:r>
              <a:rPr lang="en-US" b="1" dirty="0"/>
              <a:t>Duration = 3.67*(Effort)^E ~ 12 Months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assume that the cost per person (CPP) for this project is 1000 €, we get the total cost:</a:t>
            </a:r>
          </a:p>
          <a:p>
            <a:r>
              <a:rPr lang="en-US" b="1" dirty="0"/>
              <a:t>Cost = Effort * CPP = 28900 €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990600"/>
          <a:ext cx="8763001" cy="5181602"/>
        </p:xfrm>
        <a:graphic>
          <a:graphicData uri="http://schemas.openxmlformats.org/drawingml/2006/table">
            <a:tbl>
              <a:tblPr/>
              <a:tblGrid>
                <a:gridCol w="1541973"/>
                <a:gridCol w="1412474"/>
                <a:gridCol w="1463932"/>
                <a:gridCol w="1336146"/>
                <a:gridCol w="1541973"/>
                <a:gridCol w="1466503"/>
              </a:tblGrid>
              <a:tr h="246743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Documents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Started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Finished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Duration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Work done and hours spent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Ranjithkumar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Petar korda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F91"/>
                    </a:solidFill>
                  </a:tcPr>
                </a:tc>
              </a:tr>
              <a:tr h="172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Requirement analysis and specification document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Week of October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Week of November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32 days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Part of goal identified, UML diagrams designed ,possible scenarios identified-22 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Part of goal identified, UI designs ,Alloy modeling-22 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Architecture and algorithmic design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Week of November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Week of December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20 days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Algorithmic design part-15 hrs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Architecture design part-15 hrs 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Review of the gathered Information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Week of December 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 Week of December 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7 days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Both of us Worked together for 10 hrs each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02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Integration and Test planning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 Week of December 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  Week of December  2015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18 days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Test cases design and planning-15 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Integration design and Planning-15hrs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Cost Estimation and Planning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nd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 Week of January 2016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1000" baseline="30000" dirty="0">
                          <a:latin typeface="Calibri"/>
                          <a:ea typeface="Calibri"/>
                          <a:cs typeface="Times New Roman"/>
                        </a:rPr>
                        <a:t>rd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   Week of January 2016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10 days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COCOMO estimation and Planning-10 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Function Point Estimation and planning -10 hrs</a:t>
                      </a:r>
                    </a:p>
                  </a:txBody>
                  <a:tcPr marL="64622" marR="646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304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Tasks, Schedule and Resource Allocation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Development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14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Core system - Server application</a:t>
            </a:r>
          </a:p>
          <a:p>
            <a:r>
              <a:rPr lang="en-US" b="1" i="1" dirty="0" smtClean="0"/>
              <a:t>User </a:t>
            </a:r>
            <a:r>
              <a:rPr lang="en-US" b="1" i="1" dirty="0"/>
              <a:t>application - Front - end</a:t>
            </a:r>
          </a:p>
          <a:p>
            <a:r>
              <a:rPr lang="en-US" b="1" i="1" dirty="0" smtClean="0"/>
              <a:t>Driver </a:t>
            </a:r>
            <a:r>
              <a:rPr lang="en-US" b="1" i="1" dirty="0"/>
              <a:t>application - Front - end for the driver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98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core system development involves four sub stages as follows:</a:t>
            </a:r>
          </a:p>
          <a:p>
            <a:r>
              <a:rPr lang="en-US" dirty="0"/>
              <a:t>[1] Development of Zone module-15 days</a:t>
            </a:r>
          </a:p>
          <a:p>
            <a:r>
              <a:rPr lang="en-US" dirty="0"/>
              <a:t>[2] Development of action module-2 months (One team member develops the part for</a:t>
            </a:r>
          </a:p>
          <a:p>
            <a:r>
              <a:rPr lang="en-US" dirty="0"/>
              <a:t>Requests, other for Reservations)</a:t>
            </a:r>
          </a:p>
          <a:p>
            <a:r>
              <a:rPr lang="en-US" dirty="0"/>
              <a:t>[3] Development of User account module-15 </a:t>
            </a:r>
            <a:r>
              <a:rPr lang="en-US" dirty="0" smtClean="0"/>
              <a:t>days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57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 Development of Payment and refund module-1 month (Split the work between both</a:t>
            </a:r>
          </a:p>
          <a:p>
            <a:r>
              <a:rPr lang="en-US" dirty="0"/>
              <a:t>team members)</a:t>
            </a:r>
          </a:p>
          <a:p>
            <a:r>
              <a:rPr lang="en-US" dirty="0"/>
              <a:t>Development of [1] and [2] can be done parallel with one team member working on [1] and the</a:t>
            </a:r>
          </a:p>
          <a:p>
            <a:r>
              <a:rPr lang="en-US" dirty="0"/>
              <a:t>other on [2]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75061"/>
            <a:ext cx="2971800" cy="528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8543" y="762000"/>
            <a:ext cx="2971799" cy="528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User application development involves two sub stages as follows</a:t>
            </a:r>
          </a:p>
          <a:p>
            <a:r>
              <a:rPr lang="en-US" dirty="0"/>
              <a:t>Mobile application-Android application will be developed by one person and IOS </a:t>
            </a:r>
            <a:r>
              <a:rPr lang="en-US" dirty="0" smtClean="0"/>
              <a:t>application will </a:t>
            </a:r>
            <a:r>
              <a:rPr lang="en-US" dirty="0"/>
              <a:t>be developed by another person and this process takes 20 days to get completed.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Application-Both of us works together to finish this app in 10 days.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/>
              <a:t>Driver application can be created by both the person working together in a month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Risks</a:t>
            </a:r>
          </a:p>
          <a:p>
            <a:r>
              <a:rPr lang="en-US" dirty="0"/>
              <a:t>Some of the risks that the project myTaxiService might face are: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Team </a:t>
            </a:r>
            <a:r>
              <a:rPr lang="en-US" dirty="0"/>
              <a:t>size and lack of experience - The lack of the experience might prolong the</a:t>
            </a:r>
          </a:p>
          <a:p>
            <a:r>
              <a:rPr lang="en-US" dirty="0"/>
              <a:t>duration of the project development. Additional expert might be needed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Lack </a:t>
            </a:r>
            <a:r>
              <a:rPr lang="en-US" dirty="0"/>
              <a:t>of time - Since both team members have responsibilities on the university, the </a:t>
            </a:r>
            <a:r>
              <a:rPr lang="en-US" dirty="0" smtClean="0"/>
              <a:t>time they </a:t>
            </a:r>
            <a:r>
              <a:rPr lang="en-US" dirty="0"/>
              <a:t>are to devote to this project might not be </a:t>
            </a:r>
            <a:r>
              <a:rPr lang="en-US" dirty="0" smtClean="0"/>
              <a:t>enough Hazards </a:t>
            </a:r>
            <a:r>
              <a:rPr lang="en-US" dirty="0"/>
              <a:t>- injuries, illness, etc.</a:t>
            </a:r>
          </a:p>
          <a:p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/>
              <a:t>risks - customer might want to change some requirements which would</a:t>
            </a:r>
          </a:p>
          <a:p>
            <a:r>
              <a:rPr lang="en-US" dirty="0"/>
              <a:t>prolong the project duration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DD improvements</a:t>
            </a:r>
            <a:br>
              <a:rPr lang="en-US" dirty="0" smtClean="0"/>
            </a:br>
            <a:r>
              <a:rPr lang="en-US" dirty="0" smtClean="0"/>
              <a:t> - Zone changing for taxies</a:t>
            </a:r>
            <a:endParaRPr lang="en-US" dirty="0"/>
          </a:p>
        </p:txBody>
      </p:sp>
      <p:pic>
        <p:nvPicPr>
          <p:cNvPr id="4" name="Picture 3" descr="TaxiManagerMov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9372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System: </a:t>
            </a:r>
            <a:r>
              <a:rPr lang="en-US" i="1" dirty="0" smtClean="0"/>
              <a:t>Glassfish 4.1.1 Server</a:t>
            </a:r>
          </a:p>
          <a:p>
            <a:r>
              <a:rPr lang="en-US" dirty="0" smtClean="0"/>
              <a:t>Class assigned: </a:t>
            </a:r>
            <a:r>
              <a:rPr lang="en-US" b="1" i="1" dirty="0" err="1" smtClean="0"/>
              <a:t>ActiveJmsResourceAdapter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ActiveJmsResourceAdapter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of the JMS (Java Messaging Service) module of Glassfish server</a:t>
            </a:r>
          </a:p>
          <a:p>
            <a:r>
              <a:rPr lang="en-US" dirty="0" smtClean="0"/>
              <a:t>Provides additional configuration to: </a:t>
            </a:r>
          </a:p>
          <a:p>
            <a:pPr lvl="1"/>
            <a:r>
              <a:rPr lang="en-US" b="1" i="1" dirty="0" err="1" smtClean="0"/>
              <a:t>ManagedConnectionFactory</a:t>
            </a:r>
            <a:r>
              <a:rPr lang="en-US" i="1" dirty="0" smtClean="0"/>
              <a:t> </a:t>
            </a:r>
            <a:r>
              <a:rPr lang="en-US" dirty="0" smtClean="0"/>
              <a:t>(connections created by the Resource Adapter) and</a:t>
            </a:r>
          </a:p>
          <a:p>
            <a:pPr lvl="1"/>
            <a:r>
              <a:rPr lang="en-US" b="1" i="1" dirty="0" err="1" smtClean="0"/>
              <a:t>ResourceAdapter</a:t>
            </a:r>
            <a:r>
              <a:rPr lang="en-US" i="1" dirty="0" smtClean="0"/>
              <a:t> </a:t>
            </a:r>
            <a:r>
              <a:rPr lang="en-US" dirty="0" smtClean="0"/>
              <a:t>(allows applications deployed in that application server to use Message Queue to send and receive JMS messages)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found in the code by applying the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Naming conventions -&gt; 9</a:t>
            </a:r>
          </a:p>
          <a:p>
            <a:r>
              <a:rPr lang="en-US" dirty="0" smtClean="0"/>
              <a:t>Indentation -&gt; 14</a:t>
            </a:r>
          </a:p>
          <a:p>
            <a:r>
              <a:rPr lang="en-US" dirty="0" smtClean="0"/>
              <a:t>Braces -&gt; 9</a:t>
            </a:r>
          </a:p>
          <a:p>
            <a:r>
              <a:rPr lang="en-US" dirty="0" smtClean="0"/>
              <a:t>File organization -&gt; 6</a:t>
            </a:r>
          </a:p>
          <a:p>
            <a:r>
              <a:rPr lang="en-US" dirty="0" smtClean="0"/>
              <a:t>Wrapping lines -&gt; 11</a:t>
            </a:r>
          </a:p>
          <a:p>
            <a:r>
              <a:rPr lang="en-US" dirty="0" smtClean="0"/>
              <a:t>Comments -&gt; 2</a:t>
            </a:r>
          </a:p>
          <a:p>
            <a:r>
              <a:rPr lang="en-US" dirty="0" smtClean="0"/>
              <a:t>Java source file -&gt; 1</a:t>
            </a:r>
          </a:p>
          <a:p>
            <a:r>
              <a:rPr lang="en-US" dirty="0" smtClean="0"/>
              <a:t>Class and interface declarations -&gt; 1</a:t>
            </a:r>
          </a:p>
          <a:p>
            <a:r>
              <a:rPr lang="en-US" dirty="0" smtClean="0"/>
              <a:t>Initialization and declaration -&gt; 5</a:t>
            </a:r>
          </a:p>
          <a:p>
            <a:r>
              <a:rPr lang="en-US" dirty="0" smtClean="0"/>
              <a:t>Output format -&gt; 1</a:t>
            </a:r>
          </a:p>
          <a:p>
            <a:r>
              <a:rPr lang="en-US" dirty="0" smtClean="0"/>
              <a:t>Exceptions -&gt;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78458"/>
          <a:ext cx="9144000" cy="4063999"/>
        </p:xfrm>
        <a:graphic>
          <a:graphicData uri="http://schemas.openxmlformats.org/drawingml/2006/table">
            <a:tbl>
              <a:tblPr/>
              <a:tblGrid>
                <a:gridCol w="2686890"/>
                <a:gridCol w="3840755"/>
                <a:gridCol w="262311"/>
                <a:gridCol w="2354044"/>
              </a:tblGrid>
              <a:tr h="1250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Methode: setProperty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1833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 indicative enough, this sets the property of  ManagedConnectionFactory, but can be missunderstood as setting the property of ResourceAdapter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7 - Constants are declared using all uppercase with words separated by an underscore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RECONNECTENABLED, RECONNECTINTERVAL, RECONNECTATTEMPTS, GROUPNAME, CLUSTERCONTAINER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166 - 170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 following the convention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7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7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BROKERTYPE, BROKERINSTANCENAME, BROKERBINDADDRESS, BROKERPORT, BROKERARGS, BROKERHOMEDIR, BROKERLIBDIR, BROKERVARDIR, BROKERJAVADIR, BROKERSTARTTIMEOUT, ADMINUSERNAME, ADMINPASSWORD, ADMINPASSFILE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173 - 185</a:t>
                      </a:r>
                      <a:endParaRPr lang="en-US" sz="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 following the convention</a:t>
                      </a:r>
                      <a:endParaRPr lang="en-US" sz="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0970" marR="509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Plan how to test the interaction among the different components by integrating it together. </a:t>
            </a:r>
          </a:p>
          <a:p>
            <a:r>
              <a:rPr lang="en-US" dirty="0" smtClean="0"/>
              <a:t>Test cases are constructed to test whether all the components interact correctly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myTaxiService</a:t>
            </a:r>
            <a:r>
              <a:rPr lang="en-US" dirty="0" smtClean="0"/>
              <a:t>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r>
              <a:rPr lang="en-US" b="1" dirty="0" smtClean="0"/>
              <a:t>Core System </a:t>
            </a:r>
            <a:r>
              <a:rPr lang="en-US" dirty="0" smtClean="0"/>
              <a:t>- business logic</a:t>
            </a:r>
          </a:p>
          <a:p>
            <a:pPr lvl="0"/>
            <a:r>
              <a:rPr lang="en-US" b="1" dirty="0" smtClean="0"/>
              <a:t>User Application </a:t>
            </a:r>
            <a:r>
              <a:rPr lang="en-US" dirty="0" smtClean="0"/>
              <a:t>- user management and front - end applications</a:t>
            </a:r>
          </a:p>
          <a:p>
            <a:pPr lvl="0"/>
            <a:r>
              <a:rPr lang="en-US" b="1" dirty="0" smtClean="0"/>
              <a:t>Driver Application </a:t>
            </a:r>
            <a:r>
              <a:rPr lang="en-US" dirty="0" smtClean="0"/>
              <a:t>- taxi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Bottom-up integration for subsystems</a:t>
            </a:r>
            <a:endParaRPr lang="en-US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62000" y="2104072"/>
          <a:ext cx="7558548" cy="1524000"/>
        </p:xfrm>
        <a:graphic>
          <a:graphicData uri="http://schemas.openxmlformats.org/presentationml/2006/ole">
            <p:oleObj spid="_x0000_s1026" name="Visio" r:id="rId3" imgW="5857987" imgH="1181229" progId="Visio.Drawing.15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780472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ZoneManager</a:t>
            </a:r>
            <a:endParaRPr lang="en-US" dirty="0" smtClean="0"/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Reservation</a:t>
            </a:r>
          </a:p>
          <a:p>
            <a:r>
              <a:rPr lang="en-US" dirty="0" err="1" smtClean="0"/>
              <a:t>ProposalManager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3856672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AccountManager</a:t>
            </a:r>
            <a:endParaRPr lang="en-US" dirty="0" smtClean="0"/>
          </a:p>
          <a:p>
            <a:r>
              <a:rPr lang="en-US" dirty="0" smtClean="0"/>
              <a:t>Android App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566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TaxiManager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3352800" cy="596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474142"/>
            <a:ext cx="3343275" cy="594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components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676400" y="1524000"/>
          <a:ext cx="5562600" cy="4967531"/>
        </p:xfrm>
        <a:graphic>
          <a:graphicData uri="http://schemas.openxmlformats.org/presentationml/2006/ole">
            <p:oleObj spid="_x0000_s21505" name="Visio" r:id="rId3" imgW="6581698" imgH="5867276" progId="Visio.Drawing.15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integration testing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330467" y="1524000"/>
          <a:ext cx="8508733" cy="1524000"/>
        </p:xfrm>
        <a:graphic>
          <a:graphicData uri="http://schemas.openxmlformats.org/presentationml/2006/ole">
            <p:oleObj spid="_x0000_s22529" name="Visio" r:id="rId3" imgW="10106046" imgH="1533493" progId="Visio.Drawing.15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5052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Two main functionalities of the system: Requesting a taxi, and reserving a taxi ride</a:t>
            </a:r>
          </a:p>
          <a:p>
            <a:endParaRPr lang="en-US" sz="2800" dirty="0" smtClean="0"/>
          </a:p>
          <a:p>
            <a:r>
              <a:rPr lang="en-US" sz="2800" dirty="0" smtClean="0"/>
              <a:t>First all components are integrated, but only parts required for Requests, and then the Reservation functionalities are added and integrated separately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Individual steps and test descriptions</a:t>
            </a:r>
          </a:p>
          <a:p>
            <a:r>
              <a:rPr lang="en-US" dirty="0" smtClean="0"/>
              <a:t>Number of test cases -&gt; 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819400"/>
          <a:ext cx="8382000" cy="3581400"/>
        </p:xfrm>
        <a:graphic>
          <a:graphicData uri="http://schemas.openxmlformats.org/drawingml/2006/table">
            <a:tbl>
              <a:tblPr/>
              <a:tblGrid>
                <a:gridCol w="4191000"/>
                <a:gridCol w="4191000"/>
              </a:tblGrid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Test case Id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IT9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Test case components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Request manager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Queue(high level component)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Input specifications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Check the typical starting point and destination (both may or may not be in the same zone).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Output Specifications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Check the corresponding queue is called and taxi is found.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</a:rPr>
                        <a:t>Environmental Needs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</a:rPr>
                        <a:t>IT1,IT2,IT3 succeeded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ITP1 -&gt; This procedure verifies whether system satisfies taxi request</a:t>
            </a:r>
          </a:p>
          <a:p>
            <a:r>
              <a:rPr lang="en-US" dirty="0" smtClean="0"/>
              <a:t>ITP2 -&gt; This procedure verifies whether system satisfies taxi reservation</a:t>
            </a:r>
          </a:p>
          <a:p>
            <a:r>
              <a:rPr lang="en-US" dirty="0" smtClean="0"/>
              <a:t>ITP3 -&gt; This procedure verifies whether front end satisfies registering, logging in, requesting, reserving</a:t>
            </a:r>
          </a:p>
          <a:p>
            <a:r>
              <a:rPr lang="en-US" dirty="0" smtClean="0"/>
              <a:t>ITP4 -&gt; This procedure verifies whether driver app satisfies forwarding requests, availability, cancelation, dispatching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2133600"/>
          </a:xfrm>
        </p:spPr>
        <p:txBody>
          <a:bodyPr/>
          <a:lstStyle/>
          <a:p>
            <a:pPr lvl="0"/>
            <a:r>
              <a:rPr lang="en-US" dirty="0" err="1" smtClean="0"/>
              <a:t>FareCalculator</a:t>
            </a:r>
            <a:r>
              <a:rPr lang="en-US" dirty="0" smtClean="0"/>
              <a:t> stub - for the test IT3</a:t>
            </a:r>
          </a:p>
          <a:p>
            <a:pPr lvl="0"/>
            <a:r>
              <a:rPr lang="en-US" dirty="0" err="1" smtClean="0"/>
              <a:t>WaitCalculator</a:t>
            </a:r>
            <a:r>
              <a:rPr lang="en-US" dirty="0" smtClean="0"/>
              <a:t> stub - for the test IT4</a:t>
            </a:r>
          </a:p>
          <a:p>
            <a:pPr lvl="0"/>
            <a:r>
              <a:rPr lang="en-US" dirty="0" err="1" smtClean="0"/>
              <a:t>FrontEnd</a:t>
            </a:r>
            <a:r>
              <a:rPr lang="en-US" dirty="0" smtClean="0"/>
              <a:t> driver - for the test IT16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1" y="762000"/>
            <a:ext cx="2971799" cy="528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13852"/>
            <a:ext cx="2942647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[G1] Allow visitors to register to the application.</a:t>
            </a:r>
          </a:p>
          <a:p>
            <a:r>
              <a:rPr lang="en-US" dirty="0"/>
              <a:t>[R1] Visitor has to fill and submit the registration form (Name, Email, Password and</a:t>
            </a:r>
          </a:p>
          <a:p>
            <a:r>
              <a:rPr lang="en-US" dirty="0"/>
              <a:t>Phone number).</a:t>
            </a:r>
          </a:p>
          <a:p>
            <a:r>
              <a:rPr lang="en-US" dirty="0"/>
              <a:t>[R2] The Name, Email and Phone number should not match any other users data.</a:t>
            </a:r>
          </a:p>
          <a:p>
            <a:r>
              <a:rPr lang="en-US" dirty="0"/>
              <a:t>[D1] The email and phone number should be valid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052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[G2] Allow registered users to log in to the application, with same credentials for both</a:t>
            </a:r>
          </a:p>
          <a:p>
            <a:r>
              <a:rPr lang="en-US" b="1" dirty="0"/>
              <a:t>the web and the mobile application.</a:t>
            </a:r>
          </a:p>
          <a:p>
            <a:r>
              <a:rPr lang="en-US" dirty="0"/>
              <a:t>[R1] User has to type in his email/phone number and password in order to log in</a:t>
            </a:r>
          </a:p>
          <a:p>
            <a:r>
              <a:rPr lang="en-US" dirty="0"/>
              <a:t>[R2] User's credentials should match with the ones </a:t>
            </a:r>
            <a:r>
              <a:rPr lang="en-US" dirty="0" smtClean="0"/>
              <a:t>submitted </a:t>
            </a:r>
            <a:r>
              <a:rPr lang="en-US" dirty="0"/>
              <a:t>at the time of registration.</a:t>
            </a:r>
          </a:p>
          <a:p>
            <a:r>
              <a:rPr lang="en-US" dirty="0"/>
              <a:t>[R2] If the user wants to log in from his phone, he need to have </a:t>
            </a:r>
            <a:r>
              <a:rPr lang="en-US" dirty="0" smtClean="0"/>
              <a:t>MyTaxiService</a:t>
            </a:r>
            <a:endParaRPr lang="en-US" dirty="0"/>
          </a:p>
          <a:p>
            <a:r>
              <a:rPr lang="en-US" dirty="0"/>
              <a:t>application installed in his phone</a:t>
            </a:r>
          </a:p>
          <a:p>
            <a:r>
              <a:rPr lang="en-US" dirty="0"/>
              <a:t>[D1] System will implement the forget password functionality.</a:t>
            </a:r>
          </a:p>
          <a:p>
            <a:r>
              <a:rPr lang="en-US" dirty="0"/>
              <a:t>[D2] Wrong credentials will not grant access to the application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762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 REQUIREMENTS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[G3] Passenger can request a taxi ride.</a:t>
            </a:r>
          </a:p>
          <a:p>
            <a:r>
              <a:rPr lang="en-US" dirty="0"/>
              <a:t>[R1] Passenger has to be logged in to the mobile or web application with his credentials.</a:t>
            </a:r>
          </a:p>
          <a:p>
            <a:r>
              <a:rPr lang="en-US" dirty="0"/>
              <a:t>[R2] Passenger has to specify his starting point and destination and submit a request.</a:t>
            </a:r>
          </a:p>
          <a:p>
            <a:r>
              <a:rPr lang="en-US" dirty="0"/>
              <a:t>[R3] Passenger can specify his starting point and destination by using the map, explicitly</a:t>
            </a:r>
          </a:p>
          <a:p>
            <a:r>
              <a:rPr lang="en-US" dirty="0"/>
              <a:t>typing in the addresses, or using his GPS location (only for the starting point).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5052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[G4] The system will notify the passenger with the taxi code, fare amount and waiting</a:t>
            </a:r>
          </a:p>
          <a:p>
            <a:r>
              <a:rPr lang="en-US" b="1" dirty="0"/>
              <a:t>time, when a taxi driver accepts the system's request.</a:t>
            </a:r>
          </a:p>
          <a:p>
            <a:r>
              <a:rPr lang="en-US" dirty="0"/>
              <a:t>[R1] System has to receive the request from the passenger.</a:t>
            </a:r>
          </a:p>
          <a:p>
            <a:r>
              <a:rPr lang="en-US" dirty="0"/>
              <a:t>[R2] System has to forward the passenger's request to the very first taxi in the queue in</a:t>
            </a:r>
          </a:p>
          <a:p>
            <a:r>
              <a:rPr lang="en-US" dirty="0"/>
              <a:t>zone where the passenger's starting point is.</a:t>
            </a:r>
          </a:p>
          <a:p>
            <a:r>
              <a:rPr lang="en-US" dirty="0"/>
              <a:t>[R3] Taxi driver has to accept the system's request.</a:t>
            </a:r>
          </a:p>
          <a:p>
            <a:r>
              <a:rPr lang="en-US" dirty="0"/>
              <a:t>[D1] All the taxis in the queue are free.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[G5] The passenger can either accept or cancel the taxi proposal.//has to pay the fare</a:t>
            </a:r>
          </a:p>
          <a:p>
            <a:r>
              <a:rPr lang="en-US" b="1" dirty="0"/>
              <a:t>amount.</a:t>
            </a:r>
          </a:p>
          <a:p>
            <a:r>
              <a:rPr lang="en-US" dirty="0"/>
              <a:t>[R1]he has to receive the taxi proposal</a:t>
            </a:r>
          </a:p>
          <a:p>
            <a:r>
              <a:rPr lang="en-US" dirty="0"/>
              <a:t>[R2]if he accepts the taxi proposal he has to pay through the application</a:t>
            </a:r>
          </a:p>
          <a:p>
            <a:r>
              <a:rPr lang="en-US" dirty="0"/>
              <a:t>[R3]if he rejects the taxi proposal, the request will be canceled.</a:t>
            </a:r>
          </a:p>
          <a:p>
            <a:r>
              <a:rPr lang="en-US" dirty="0"/>
              <a:t>[D1]within 2 minutes he has to either accept or reject the taxi proposal</a:t>
            </a:r>
          </a:p>
          <a:p>
            <a:r>
              <a:rPr lang="en-US" dirty="0"/>
              <a:t>[D2]if he doesn't do anything within 2 minutes, that the request will be automatically</a:t>
            </a:r>
          </a:p>
          <a:p>
            <a:r>
              <a:rPr lang="en-US" dirty="0"/>
              <a:t>canceled by the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962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[G6] Taxi is dispatched and will arrive at the requested location.</a:t>
            </a:r>
          </a:p>
          <a:p>
            <a:r>
              <a:rPr lang="en-US" dirty="0"/>
              <a:t>[R1]Taxi proposal needs to be accepted by the passenger</a:t>
            </a:r>
          </a:p>
          <a:p>
            <a:r>
              <a:rPr lang="en-US" dirty="0"/>
              <a:t>[R2]Taxi fare needs to be paid by the passenger</a:t>
            </a:r>
          </a:p>
          <a:p>
            <a:r>
              <a:rPr lang="en-US" dirty="0"/>
              <a:t>[R3]The system will allocate the requested taxi to the customer.</a:t>
            </a:r>
          </a:p>
          <a:p>
            <a:r>
              <a:rPr lang="en-US" dirty="0"/>
              <a:t>[D1]The passenger will be acknowledged by the system for his payment.</a:t>
            </a:r>
          </a:p>
          <a:p>
            <a:r>
              <a:rPr lang="en-US" dirty="0"/>
              <a:t>[D2] taxi will arrive within the specified waiting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68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[G7] Passenger can reserve a taxi ride specifying his starting point, his destination and</a:t>
            </a:r>
          </a:p>
          <a:p>
            <a:r>
              <a:rPr lang="en-US" b="1" dirty="0"/>
              <a:t>the desired time</a:t>
            </a:r>
          </a:p>
          <a:p>
            <a:r>
              <a:rPr lang="en-US" dirty="0"/>
              <a:t>[R1] Passenger has to be logged in to the mobile or web application with his credentials.</a:t>
            </a:r>
          </a:p>
          <a:p>
            <a:r>
              <a:rPr lang="en-US" dirty="0"/>
              <a:t>[R2] Passenger has to specify his starting point, destination, date and time and submit a</a:t>
            </a:r>
          </a:p>
          <a:p>
            <a:r>
              <a:rPr lang="en-US" dirty="0"/>
              <a:t>request.</a:t>
            </a:r>
          </a:p>
          <a:p>
            <a:r>
              <a:rPr lang="en-US" dirty="0"/>
              <a:t>[R3] Passenger can specify his starting point and destination by using the map, explicitly</a:t>
            </a:r>
          </a:p>
          <a:p>
            <a:r>
              <a:rPr lang="en-US" dirty="0"/>
              <a:t>typing in the addresses, or using his GPS location (only for the starting point).</a:t>
            </a:r>
          </a:p>
          <a:p>
            <a:r>
              <a:rPr lang="en-US" dirty="0"/>
              <a:t>[D] The reservation must occur at least 2 hours before the desired time, and at most 1</a:t>
            </a:r>
          </a:p>
          <a:p>
            <a:r>
              <a:rPr lang="en-US" dirty="0"/>
              <a:t>week before the desired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276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[G8] When the passenger reserves a taxi ride, he will be informed with a code of the</a:t>
            </a:r>
          </a:p>
          <a:p>
            <a:r>
              <a:rPr lang="en-US" b="1" dirty="0"/>
              <a:t>incoming taxi 10 minutes before the specified time of the ride.</a:t>
            </a:r>
          </a:p>
          <a:p>
            <a:r>
              <a:rPr lang="en-US" dirty="0"/>
              <a:t>[R1]The passenger will receive the remainder message from the system on his day of</a:t>
            </a:r>
          </a:p>
          <a:p>
            <a:r>
              <a:rPr lang="en-US" dirty="0"/>
              <a:t>travel before two hours from his pickup time and he is asked to either accepts or cancel</a:t>
            </a:r>
          </a:p>
          <a:p>
            <a:r>
              <a:rPr lang="en-US" dirty="0"/>
              <a:t>the reservation</a:t>
            </a:r>
          </a:p>
          <a:p>
            <a:r>
              <a:rPr lang="en-US" dirty="0"/>
              <a:t>[R2] if he accepts it, taxi will be allocated by the system.</a:t>
            </a:r>
          </a:p>
          <a:p>
            <a:r>
              <a:rPr lang="en-US" dirty="0"/>
              <a:t>[R3] if he rejects it, he will be refunded only 50% of his payment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3012</Words>
  <Application>Microsoft Office PowerPoint</Application>
  <PresentationFormat>On-screen Show (4:3)</PresentationFormat>
  <Paragraphs>410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Visio</vt:lpstr>
      <vt:lpstr>MyTaxiService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DD improvements  - Zone changing for taxies</vt:lpstr>
      <vt:lpstr>Code Inspection</vt:lpstr>
      <vt:lpstr>ActiveJmsResourceAdapter</vt:lpstr>
      <vt:lpstr>Issues found in the code by applying the checklist</vt:lpstr>
      <vt:lpstr>Slide 36</vt:lpstr>
      <vt:lpstr>Integration Test Plan</vt:lpstr>
      <vt:lpstr>myTaxiService subsystems</vt:lpstr>
      <vt:lpstr>Bottom-up integration for subsystems</vt:lpstr>
      <vt:lpstr>High level components</vt:lpstr>
      <vt:lpstr>Thread integration testing</vt:lpstr>
      <vt:lpstr>Integration test cases</vt:lpstr>
      <vt:lpstr>Integration Test Procedures</vt:lpstr>
      <vt:lpstr>Stubs and Drivers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Korda</dc:creator>
  <cp:lastModifiedBy>Lenovo</cp:lastModifiedBy>
  <cp:revision>22</cp:revision>
  <dcterms:created xsi:type="dcterms:W3CDTF">2006-08-16T00:00:00Z</dcterms:created>
  <dcterms:modified xsi:type="dcterms:W3CDTF">2016-02-08T20:10:19Z</dcterms:modified>
</cp:coreProperties>
</file>