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7ec8e0b7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7ec8e0b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7ec8e0b7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7ec8e0b7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7ec8e0b7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7ec8e0b7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7ec8e0b7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7ec8e0b7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7ec8e0b7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7ec8e0b7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7ec8e0b7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7ec8e0b7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2247313" y="841772"/>
            <a:ext cx="5159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500"/>
              <a:buFont typeface="Trebuchet MS"/>
              <a:buNone/>
              <a:defRPr sz="4500">
                <a:solidFill>
                  <a:srgbClr val="1ED65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247313" y="2701529"/>
            <a:ext cx="5159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D65F"/>
              </a:buClr>
              <a:buSzPts val="1800"/>
              <a:buNone/>
              <a:defRPr sz="1800">
                <a:solidFill>
                  <a:srgbClr val="1ED65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42208"/>
            <a:ext cx="7886700" cy="30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52459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52459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524593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4100"/>
              <a:buFont typeface="Trebuchet MS"/>
              <a:buNone/>
              <a:defRPr sz="4100">
                <a:solidFill>
                  <a:srgbClr val="2B41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B41BC"/>
              </a:buClr>
              <a:buSzPts val="1800"/>
              <a:buNone/>
              <a:defRPr sz="1800">
                <a:solidFill>
                  <a:srgbClr val="2B41B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52459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B41B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52459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B41B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524593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52459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52459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524593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52459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52459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524593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52459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52459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524593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52459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52459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524593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2400"/>
              <a:buFont typeface="Trebuchet MS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342901"/>
            <a:ext cx="46293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52459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52459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524593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2400"/>
              <a:buFont typeface="Trebuchet MS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342901"/>
            <a:ext cx="4629300" cy="40530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52459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52459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524593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hyperlink" Target="http://www.prezentr.com/?utm_source=templates&amp;utm_medium=presentation&amp;utm_campaign=free_downloads_2020" TargetMode="External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42208"/>
            <a:ext cx="7886700" cy="30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52459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52459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524593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457857" y="3686235"/>
            <a:ext cx="672418" cy="2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1585299" y="1909425"/>
            <a:ext cx="2916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en-GB" sz="9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prezentr.com</a:t>
            </a:r>
            <a:r>
              <a:rPr b="0" i="0" lang="en-GB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PCDGYlYSBQ8" TargetMode="External"/><Relationship Id="rId4" Type="http://schemas.openxmlformats.org/officeDocument/2006/relationships/image" Target="../media/image6.gif"/><Relationship Id="rId5" Type="http://schemas.openxmlformats.org/officeDocument/2006/relationships/image" Target="../media/image11.gif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gif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_i_9WGqaZPY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2247313" y="587572"/>
            <a:ext cx="51594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Gaining Insights from 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Spotify Database</a:t>
            </a:r>
            <a:endParaRPr/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2247325" y="2477252"/>
            <a:ext cx="5159400" cy="6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Or how to look for the next best-selling track</a:t>
            </a:r>
            <a:endParaRPr/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175" y="1392950"/>
            <a:ext cx="4224875" cy="23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/>
        </p:nvSpPr>
        <p:spPr>
          <a:xfrm>
            <a:off x="3097525" y="342600"/>
            <a:ext cx="333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 ‘Moneyball’ for Tracks</a:t>
            </a:r>
            <a:endParaRPr sz="2500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5522151" y="3066100"/>
            <a:ext cx="1414651" cy="548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bass</a:t>
            </a:r>
          </a:p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2247313" y="-319303"/>
            <a:ext cx="51594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Create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the Perfect Track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5" y="2782049"/>
            <a:ext cx="2872425" cy="7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247313" y="1471404"/>
            <a:ext cx="51594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Step 1- Get the data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655750" y="2782050"/>
            <a:ext cx="1181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FF"/>
                </a:solidFill>
                <a:latin typeface="Trebuchet MS"/>
                <a:ea typeface="Trebuchet MS"/>
                <a:cs typeface="Trebuchet MS"/>
                <a:sym typeface="Trebuchet MS"/>
              </a:rPr>
              <a:t>Popularity</a:t>
            </a:r>
            <a:endParaRPr b="1">
              <a:solidFill>
                <a:srgbClr val="99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296925" y="3479450"/>
            <a:ext cx="8415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Duration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134950" y="3021975"/>
            <a:ext cx="12531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Explicit Lyrics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18775" y="4306600"/>
            <a:ext cx="11457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Danceability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03000" y="3723000"/>
            <a:ext cx="798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Energy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360500" y="3572825"/>
            <a:ext cx="15567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Live performance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258550" y="3924200"/>
            <a:ext cx="9183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Loudness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6044625" y="3338275"/>
            <a:ext cx="8415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Valence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524500" y="3693975"/>
            <a:ext cx="12270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Instrumental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2426250" y="4248550"/>
            <a:ext cx="713700" cy="6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Tempo (BPM)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938150" y="2802750"/>
            <a:ext cx="717600" cy="35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1557271">
            <a:off x="2716853" y="3233042"/>
            <a:ext cx="717684" cy="3586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5400000">
            <a:off x="1914325" y="3405198"/>
            <a:ext cx="421800" cy="30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5400000">
            <a:off x="504250" y="3470323"/>
            <a:ext cx="421800" cy="30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 rot="5400000">
            <a:off x="870050" y="3740902"/>
            <a:ext cx="931200" cy="37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875900" y="2179350"/>
            <a:ext cx="7137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Genre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3"/>
          <p:cNvSpPr/>
          <p:nvPr/>
        </p:nvSpPr>
        <p:spPr>
          <a:xfrm rot="5400000">
            <a:off x="2496725" y="3722902"/>
            <a:ext cx="827100" cy="3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 rot="-5402445">
            <a:off x="2021813" y="2539261"/>
            <a:ext cx="421800" cy="30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ctrTitle"/>
          </p:nvPr>
        </p:nvSpPr>
        <p:spPr>
          <a:xfrm>
            <a:off x="2299588" y="-320903"/>
            <a:ext cx="51594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Create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the Perfect Track</a:t>
            </a:r>
            <a:endParaRPr/>
          </a:p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2185488" y="1469804"/>
            <a:ext cx="51594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Step 2- Work the data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Top 1000 Most Popular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538275" y="402210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120 BPM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31725" y="3715575"/>
            <a:ext cx="2018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mean tempo= 120 BPM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690625" y="3186325"/>
            <a:ext cx="2808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mean instrumentalness= </a:t>
            </a:r>
            <a:r>
              <a:rPr lang="en-GB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0.03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/1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927050" y="2657075"/>
            <a:ext cx="2199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mean duration =3.5 min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4572000" y="2657075"/>
            <a:ext cx="242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mean danceability =</a:t>
            </a:r>
            <a:r>
              <a:rPr lang="en-GB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0.64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/1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387975" y="3186325"/>
            <a:ext cx="242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mean energy =</a:t>
            </a:r>
            <a:r>
              <a:rPr lang="en-GB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0.67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/1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300" y="3057263"/>
            <a:ext cx="1748026" cy="9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6211400" y="4227200"/>
            <a:ext cx="242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mean live =</a:t>
            </a:r>
            <a:r>
              <a:rPr lang="en-GB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0.17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/1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9600" y="3715575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8100" y="4061344"/>
            <a:ext cx="3764839" cy="9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idx="1" type="subTitle"/>
          </p:nvPr>
        </p:nvSpPr>
        <p:spPr>
          <a:xfrm>
            <a:off x="2601213" y="296029"/>
            <a:ext cx="51594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/>
              <a:t>Step 2 and a half- Work it (the dataframe)</a:t>
            </a:r>
            <a:endParaRPr sz="2000"/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100" y="711975"/>
            <a:ext cx="5070325" cy="431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/>
          <p:nvPr/>
        </p:nvSpPr>
        <p:spPr>
          <a:xfrm>
            <a:off x="3977850" y="964700"/>
            <a:ext cx="2885700" cy="3912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1875" y="127925"/>
            <a:ext cx="1051125" cy="10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825" y="2173950"/>
            <a:ext cx="2203300" cy="195582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ctrTitle"/>
          </p:nvPr>
        </p:nvSpPr>
        <p:spPr>
          <a:xfrm>
            <a:off x="2247313" y="-307578"/>
            <a:ext cx="51594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Create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Perfect Track</a:t>
            </a:r>
            <a:endParaRPr/>
          </a:p>
        </p:txBody>
      </p:sp>
      <p:sp>
        <p:nvSpPr>
          <p:cNvPr id="141" name="Google Shape;141;p16"/>
          <p:cNvSpPr txBox="1"/>
          <p:nvPr>
            <p:ph idx="1" type="subTitle"/>
          </p:nvPr>
        </p:nvSpPr>
        <p:spPr>
          <a:xfrm>
            <a:off x="2247313" y="1483129"/>
            <a:ext cx="51594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Step 3- Conclusions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3399175" y="1825900"/>
            <a:ext cx="2551500" cy="21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Trebuchet MS"/>
                <a:ea typeface="Trebuchet MS"/>
                <a:cs typeface="Trebuchet MS"/>
                <a:sym typeface="Trebuchet MS"/>
              </a:rPr>
              <a:t>List of qualities:</a:t>
            </a:r>
            <a:endParaRPr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~3.5 min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120 BPM tempo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Danceable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Energetic (?)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Studio performance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With lyrics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A bit loud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Pop/Dance/Rock/Latino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4002275" y="3840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Peking Duk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350" y="2571754"/>
            <a:ext cx="2113872" cy="211387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ctrTitle"/>
          </p:nvPr>
        </p:nvSpPr>
        <p:spPr>
          <a:xfrm>
            <a:off x="2247313" y="841772"/>
            <a:ext cx="51594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