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b105838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b105838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b105838b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b105838b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b105838b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b105838b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b105838b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b105838b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b105838b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b105838b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b105838b1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b105838b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5b105838b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5b105838b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b105838b1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b105838b1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1" name="Google Shape;31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4" name="Google Shape;34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" name="Google Shape;41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Google Shape;165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Google Shape;265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3" name="Google Shape;53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0" name="Google Shape;60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7" name="Google Shape;87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Google Shape;10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Google Shape;12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Google Shape;126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Google Shape;130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Google Shape;13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14000"/>
          </a:blip>
          <a:srcRect b="40692" l="0" r="0" t="21106"/>
          <a:stretch/>
        </p:blipFill>
        <p:spPr>
          <a:xfrm>
            <a:off x="-166" y="-228"/>
            <a:ext cx="9144117" cy="5143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/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ctrTitle"/>
          </p:nvPr>
        </p:nvSpPr>
        <p:spPr>
          <a:xfrm>
            <a:off x="419475" y="4000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Aurora Automotive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Customer Segmentation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59775" y="3158425"/>
            <a:ext cx="42555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/>
              <a:t>Data Science Team: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Evgenia Iliogamvrou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Paris Krystallis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Petros Batakis</a:t>
            </a:r>
            <a:endParaRPr/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5715011" y="-12925"/>
            <a:ext cx="34289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Contents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l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Why Segment the Customer Base?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l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Know your customer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l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Findings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l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Future Strategy</a:t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5157625" y="646300"/>
            <a:ext cx="3783675" cy="2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Segment?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l"/>
              <a:t>Understand </a:t>
            </a:r>
            <a:r>
              <a:rPr lang="el"/>
              <a:t>already established Customer base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l"/>
              <a:t>Recognise </a:t>
            </a:r>
            <a:r>
              <a:rPr lang="el"/>
              <a:t>different groups/patterns in Customer base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l"/>
              <a:t>Reuse </a:t>
            </a:r>
            <a:r>
              <a:rPr lang="el"/>
              <a:t>patterns/characteristics for marketing strategy optimization.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l"/>
              <a:t>Expand</a:t>
            </a:r>
            <a:r>
              <a:rPr lang="el"/>
              <a:t>/</a:t>
            </a:r>
            <a:r>
              <a:rPr b="1" lang="el"/>
              <a:t>Test</a:t>
            </a:r>
            <a:r>
              <a:rPr lang="el"/>
              <a:t> business value in new Markets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Know your customer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230850" y="1492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25"/>
              <a:t>Who is our customer</a:t>
            </a:r>
            <a:r>
              <a:rPr lang="el" sz="1525"/>
              <a:t>?</a:t>
            </a:r>
            <a:endParaRPr sz="1525"/>
          </a:p>
          <a:p>
            <a:pPr indent="-289153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l" sz="1525"/>
              <a:t>Age </a:t>
            </a:r>
            <a:endParaRPr sz="1525"/>
          </a:p>
          <a:p>
            <a:pPr indent="-2891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 sz="1525"/>
              <a:t>Gender</a:t>
            </a:r>
            <a:endParaRPr sz="1525"/>
          </a:p>
          <a:p>
            <a:pPr indent="-2891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 sz="1525"/>
              <a:t>Spending Score</a:t>
            </a:r>
            <a:endParaRPr sz="1525"/>
          </a:p>
          <a:p>
            <a:pPr indent="-2891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 sz="1525"/>
              <a:t>Marital Status</a:t>
            </a:r>
            <a:endParaRPr sz="1525"/>
          </a:p>
          <a:p>
            <a:pPr indent="-2891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l" sz="1525"/>
              <a:t>Graduated </a:t>
            </a:r>
            <a:endParaRPr sz="1525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4294000" y="1796350"/>
            <a:ext cx="2123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598250" y="1409819"/>
            <a:ext cx="3238500" cy="221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>
            <a:off x="5980525" y="2743139"/>
            <a:ext cx="3075750" cy="251876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 txBox="1"/>
          <p:nvPr/>
        </p:nvSpPr>
        <p:spPr>
          <a:xfrm>
            <a:off x="6996675" y="898125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Nunito"/>
                <a:ea typeface="Nunito"/>
                <a:cs typeface="Nunito"/>
                <a:sym typeface="Nunito"/>
              </a:rPr>
              <a:t>⚣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6"/>
          <p:cNvPicPr preferRelativeResize="0"/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6457912" y="234875"/>
            <a:ext cx="2208700" cy="222643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7662325" y="898125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Nunito"/>
                <a:ea typeface="Nunito"/>
                <a:cs typeface="Nunito"/>
                <a:sym typeface="Nunito"/>
              </a:rPr>
              <a:t>⚢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Know your customer</a:t>
            </a:r>
            <a:endParaRPr/>
          </a:p>
        </p:txBody>
      </p:sp>
      <p:sp>
        <p:nvSpPr>
          <p:cNvPr id="315" name="Google Shape;31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586595" y="1673938"/>
            <a:ext cx="2864450" cy="298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17"/>
          <p:cNvGrpSpPr/>
          <p:nvPr/>
        </p:nvGrpSpPr>
        <p:grpSpPr>
          <a:xfrm>
            <a:off x="535000" y="1597963"/>
            <a:ext cx="5001875" cy="3138950"/>
            <a:chOff x="535000" y="1597963"/>
            <a:chExt cx="5001875" cy="3138950"/>
          </a:xfrm>
        </p:grpSpPr>
        <p:pic>
          <p:nvPicPr>
            <p:cNvPr id="318" name="Google Shape;318;p17"/>
            <p:cNvPicPr preferRelativeResize="0"/>
            <p:nvPr/>
          </p:nvPicPr>
          <p:blipFill>
            <a:blip r:embed="rId4">
              <a:alphaModFix amt="85000"/>
            </a:blip>
            <a:stretch>
              <a:fillRect/>
            </a:stretch>
          </p:blipFill>
          <p:spPr>
            <a:xfrm>
              <a:off x="535000" y="1597963"/>
              <a:ext cx="3010200" cy="313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17"/>
            <p:cNvSpPr txBox="1"/>
            <p:nvPr/>
          </p:nvSpPr>
          <p:spPr>
            <a:xfrm>
              <a:off x="1179975" y="2669525"/>
              <a:ext cx="435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>
                  <a:latin typeface="Nunito"/>
                  <a:ea typeface="Nunito"/>
                  <a:cs typeface="Nunito"/>
                  <a:sym typeface="Nunito"/>
                </a:rPr>
                <a:t>⚭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541500" y="2829475"/>
              <a:ext cx="53100" cy="531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494475" y="137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Findings</a:t>
            </a:r>
            <a:endParaRPr/>
          </a:p>
        </p:txBody>
      </p:sp>
      <p:sp>
        <p:nvSpPr>
          <p:cNvPr id="326" name="Google Shape;32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255176" y="2571750"/>
            <a:ext cx="3545575" cy="25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 txBox="1"/>
          <p:nvPr/>
        </p:nvSpPr>
        <p:spPr>
          <a:xfrm>
            <a:off x="3995425" y="97675"/>
            <a:ext cx="517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l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Cluster 1: Small Age, Low Graduate count → Students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l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Cluster 2 &amp; 3: Middle Aged, working class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"/>
              <a:buChar char="●"/>
            </a:pPr>
            <a:r>
              <a:rPr lang="el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Cluster 4: Old Age</a:t>
            </a:r>
            <a:r>
              <a:rPr lang="el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8042225" y="3139025"/>
            <a:ext cx="110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0: Not Graduated</a:t>
            </a:r>
            <a:endParaRPr sz="8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1: Graduated</a:t>
            </a:r>
            <a:endParaRPr sz="7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p18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38275" y="2571750"/>
            <a:ext cx="3957150" cy="25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Findings</a:t>
            </a:r>
            <a:endParaRPr/>
          </a:p>
        </p:txBody>
      </p:sp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337" name="Google Shape;337;p19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228925" y="2139313"/>
            <a:ext cx="4164213" cy="3004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9"/>
          <p:cNvPicPr preferRelativeResize="0"/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>
            <a:off x="4668001" y="2126379"/>
            <a:ext cx="4164225" cy="300419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9"/>
          <p:cNvSpPr txBox="1"/>
          <p:nvPr/>
        </p:nvSpPr>
        <p:spPr>
          <a:xfrm>
            <a:off x="3327000" y="949100"/>
            <a:ext cx="58170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Cluster 1(Students) &amp; 2 (Early workers, non-married) → Low Spending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Cluster 3 &amp; 4: Middle aged, married → High Spending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506475" y="2740125"/>
            <a:ext cx="435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Nunito"/>
                <a:ea typeface="Nunito"/>
                <a:cs typeface="Nunito"/>
                <a:sym typeface="Nunito"/>
              </a:rPr>
              <a:t>0: Never Married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800">
                <a:latin typeface="Nunito"/>
                <a:ea typeface="Nunito"/>
                <a:cs typeface="Nunito"/>
                <a:sym typeface="Nunito"/>
              </a:rPr>
              <a:t>1: Married</a:t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Future Strategy</a:t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1659300" y="1415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Two main paths:</a:t>
            </a:r>
            <a:endParaRPr/>
          </a:p>
        </p:txBody>
      </p:sp>
      <p:sp>
        <p:nvSpPr>
          <p:cNvPr id="347" name="Google Shape;34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348" name="Google Shape;3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300" y="128663"/>
            <a:ext cx="3257450" cy="48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0"/>
          <p:cNvSpPr txBox="1"/>
          <p:nvPr/>
        </p:nvSpPr>
        <p:spPr>
          <a:xfrm>
            <a:off x="75675" y="2049825"/>
            <a:ext cx="4356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u="sng">
                <a:latin typeface="Nunito"/>
                <a:ea typeface="Nunito"/>
                <a:cs typeface="Nunito"/>
                <a:sym typeface="Nunito"/>
              </a:rPr>
              <a:t>Focus</a:t>
            </a:r>
            <a:r>
              <a:rPr lang="el" sz="1200" u="sng">
                <a:latin typeface="Nunito"/>
                <a:ea typeface="Nunito"/>
                <a:cs typeface="Nunito"/>
                <a:sym typeface="Nunito"/>
              </a:rPr>
              <a:t> on the main spenders</a:t>
            </a:r>
            <a:endParaRPr sz="12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Clusters 3 and 4: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Elderly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Married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Advertising safe, ‘reasonable’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cars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Increase family car models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Offer luxury options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2806975" y="2087575"/>
            <a:ext cx="4356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u="sng">
                <a:latin typeface="Nunito"/>
                <a:ea typeface="Nunito"/>
                <a:cs typeface="Nunito"/>
                <a:sym typeface="Nunito"/>
              </a:rPr>
              <a:t>Tap on the lesser markets (larger pool)</a:t>
            </a:r>
            <a:endParaRPr sz="12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Clusters 1 and 2: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Young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Single (Cluster 1) or Mix (Cluster2)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Advertising sports cars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Increase smaller, cheaper, city car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production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Offer paying by instalments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1" name="Google Shape;351;p20"/>
          <p:cNvCxnSpPr/>
          <p:nvPr/>
        </p:nvCxnSpPr>
        <p:spPr>
          <a:xfrm flipH="1">
            <a:off x="1724500" y="1769975"/>
            <a:ext cx="416100" cy="3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0"/>
          <p:cNvCxnSpPr/>
          <p:nvPr/>
        </p:nvCxnSpPr>
        <p:spPr>
          <a:xfrm>
            <a:off x="2662525" y="1724575"/>
            <a:ext cx="393300" cy="3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 txBox="1"/>
          <p:nvPr>
            <p:ph type="title"/>
          </p:nvPr>
        </p:nvSpPr>
        <p:spPr>
          <a:xfrm>
            <a:off x="1056750" y="522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 for your attention</a:t>
            </a:r>
            <a:endParaRPr/>
          </a:p>
        </p:txBody>
      </p:sp>
      <p:sp>
        <p:nvSpPr>
          <p:cNvPr id="358" name="Google Shape;358;p21"/>
          <p:cNvSpPr txBox="1"/>
          <p:nvPr>
            <p:ph idx="1" type="body"/>
          </p:nvPr>
        </p:nvSpPr>
        <p:spPr>
          <a:xfrm>
            <a:off x="1056750" y="1185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Questions welcome</a:t>
            </a:r>
            <a:endParaRPr/>
          </a:p>
        </p:txBody>
      </p:sp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360" name="Google Shape;360;p21"/>
          <p:cNvSpPr txBox="1"/>
          <p:nvPr/>
        </p:nvSpPr>
        <p:spPr>
          <a:xfrm>
            <a:off x="2393550" y="4416275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Aurora: Illuminating the Journey Ahead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