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T Norms" panose="020B0604020202020204" charset="0"/>
      <p:regular r:id="rId18"/>
    </p:embeddedFont>
    <p:embeddedFont>
      <p:font typeface="TT Norms Bold" panose="020B0604020202020204" charset="0"/>
      <p:regular r:id="rId19"/>
    </p:embeddedFont>
    <p:embeddedFont>
      <p:font typeface="Luciole" panose="020B0604020202020204" charset="0"/>
      <p:regular r:id="rId20"/>
    </p:embeddedFont>
    <p:embeddedFont>
      <p:font typeface="Alic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2765D-F806-4482-AE08-BF7B099E3175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9ACE-2CE3-4AC1-A5F5-D27A6D70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09ACE-2CE3-4AC1-A5F5-D27A6D7058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5.svg"/><Relationship Id="rId4" Type="http://schemas.openxmlformats.org/officeDocument/2006/relationships/image" Target="../media/image24.sv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10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.svg"/><Relationship Id="rId7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4931285"/>
            <a:ext cx="18288001" cy="5355715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0" y="0"/>
                </a:moveTo>
                <a:lnTo>
                  <a:pt x="20461500" y="0"/>
                </a:lnTo>
                <a:lnTo>
                  <a:pt x="20461500" y="7477748"/>
                </a:lnTo>
                <a:lnTo>
                  <a:pt x="0" y="7477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395880"/>
            <a:ext cx="9411854" cy="5835491"/>
          </a:xfrm>
          <a:custGeom>
            <a:avLst/>
            <a:gdLst/>
            <a:ahLst/>
            <a:cxnLst/>
            <a:rect l="l" t="t" r="r" b="b"/>
            <a:pathLst>
              <a:path w="9411854" h="5835491">
                <a:moveTo>
                  <a:pt x="0" y="0"/>
                </a:moveTo>
                <a:lnTo>
                  <a:pt x="9411854" y="0"/>
                </a:lnTo>
                <a:lnTo>
                  <a:pt x="9411854" y="5835492"/>
                </a:lnTo>
                <a:lnTo>
                  <a:pt x="0" y="5835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198084" y="2124078"/>
            <a:ext cx="735531" cy="543604"/>
          </a:xfrm>
          <a:custGeom>
            <a:avLst/>
            <a:gdLst/>
            <a:ahLst/>
            <a:cxnLst/>
            <a:rect l="l" t="t" r="r" b="b"/>
            <a:pathLst>
              <a:path w="735531" h="543604">
                <a:moveTo>
                  <a:pt x="0" y="0"/>
                </a:moveTo>
                <a:lnTo>
                  <a:pt x="735532" y="0"/>
                </a:lnTo>
                <a:lnTo>
                  <a:pt x="735532" y="543605"/>
                </a:lnTo>
                <a:lnTo>
                  <a:pt x="0" y="5436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29975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6" y="0"/>
                </a:lnTo>
                <a:lnTo>
                  <a:pt x="637066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2573" y="1538449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021977" y="4165212"/>
            <a:ext cx="6123023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44"/>
              </a:lnSpc>
            </a:pPr>
            <a:r>
              <a:rPr lang="en-US" sz="4000" b="1" spc="579" dirty="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E-learning </a:t>
            </a:r>
            <a:r>
              <a:rPr lang="en-US" sz="4000" b="1" spc="579" dirty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Student </a:t>
            </a:r>
            <a:r>
              <a:rPr lang="en-US" sz="4000" b="1" spc="579" dirty="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Analysis</a:t>
            </a:r>
            <a:endParaRPr lang="en-US" sz="4000" b="1" spc="579" dirty="0">
              <a:solidFill>
                <a:srgbClr val="FFFFFF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71975" y="2421291"/>
            <a:ext cx="2078506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94469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29624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3462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001</a:t>
            </a:r>
          </a:p>
        </p:txBody>
      </p:sp>
      <p:sp>
        <p:nvSpPr>
          <p:cNvPr id="13" name="Freeform 13"/>
          <p:cNvSpPr/>
          <p:nvPr/>
        </p:nvSpPr>
        <p:spPr>
          <a:xfrm>
            <a:off x="5880114" y="4659483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344400" y="8648700"/>
            <a:ext cx="5507664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01"/>
              </a:lnSpc>
            </a:pPr>
            <a:r>
              <a:rPr lang="en-US" sz="3286" spc="598" dirty="0" err="1">
                <a:solidFill>
                  <a:srgbClr val="FFFFFF"/>
                </a:solidFill>
                <a:latin typeface="+mj-lt"/>
                <a:ea typeface="Alice"/>
                <a:cs typeface="Alice"/>
                <a:sym typeface="Alice"/>
              </a:rPr>
              <a:t>Petchiyammal</a:t>
            </a:r>
            <a:r>
              <a:rPr lang="en-US" sz="3286" spc="598" dirty="0">
                <a:solidFill>
                  <a:srgbClr val="FFFFFF"/>
                </a:solidFill>
                <a:latin typeface="+mj-lt"/>
                <a:ea typeface="Alice"/>
                <a:cs typeface="Alice"/>
                <a:sym typeface="Alice"/>
              </a:rPr>
              <a:t> R</a:t>
            </a:r>
          </a:p>
          <a:p>
            <a:pPr algn="l">
              <a:lnSpc>
                <a:spcPts val="2201"/>
              </a:lnSpc>
            </a:pPr>
            <a:endParaRPr lang="en-US" sz="3286" spc="598" dirty="0">
              <a:solidFill>
                <a:srgbClr val="FFFFFF"/>
              </a:solidFill>
              <a:latin typeface="+mj-lt"/>
              <a:ea typeface="Alice"/>
              <a:cs typeface="Alice"/>
              <a:sym typeface="Alice"/>
            </a:endParaRPr>
          </a:p>
          <a:p>
            <a:pPr algn="l">
              <a:lnSpc>
                <a:spcPts val="2201"/>
              </a:lnSpc>
            </a:pPr>
            <a:r>
              <a:rPr lang="en-US" sz="3286" spc="598" dirty="0">
                <a:solidFill>
                  <a:srgbClr val="FFFFFF"/>
                </a:solidFill>
                <a:latin typeface="+mj-lt"/>
                <a:ea typeface="Alice"/>
                <a:cs typeface="Alice"/>
                <a:sym typeface="Alice"/>
              </a:rPr>
              <a:t>Data Analyst Intern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90736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5" y="0"/>
                </a:lnTo>
                <a:lnTo>
                  <a:pt x="637065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17486" y="7161442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0" y="0"/>
                </a:moveTo>
                <a:lnTo>
                  <a:pt x="20461501" y="0"/>
                </a:lnTo>
                <a:lnTo>
                  <a:pt x="20461501" y="7477748"/>
                </a:lnTo>
                <a:lnTo>
                  <a:pt x="0" y="7477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93362" y="1746832"/>
            <a:ext cx="14039804" cy="60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0"/>
              </a:lnSpc>
            </a:pPr>
            <a:r>
              <a:rPr lang="en-US" sz="452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Key Findings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90385" y="924554"/>
            <a:ext cx="1522880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8310" y="2426423"/>
            <a:ext cx="9400133" cy="194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3704" lvl="1" indent="-341852" algn="l">
              <a:lnSpc>
                <a:spcPts val="5288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Engagement level strongly predicts success</a:t>
            </a:r>
          </a:p>
          <a:p>
            <a:pPr marL="683704" lvl="1" indent="-341852" algn="l">
              <a:lnSpc>
                <a:spcPts val="5288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Quizzes &amp; Assignments drive better performance</a:t>
            </a:r>
          </a:p>
          <a:p>
            <a:pPr marL="683704" lvl="1" indent="-341852" algn="l">
              <a:lnSpc>
                <a:spcPts val="5288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Dropouts show early signs of disengagement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8310" y="5416797"/>
            <a:ext cx="4813548" cy="5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  <a:spcBef>
                <a:spcPct val="0"/>
              </a:spcBef>
            </a:pPr>
            <a:r>
              <a:rPr lang="en-US" sz="4366" dirty="0" smtClean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Recommendations</a:t>
            </a:r>
            <a:endParaRPr lang="en-US" sz="4366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38923" y="6362507"/>
            <a:ext cx="12103107" cy="2725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293" lvl="1" indent="-352647" algn="l">
              <a:lnSpc>
                <a:spcPts val="5488"/>
              </a:lnSpc>
              <a:buFont typeface="Arial"/>
              <a:buChar char="•"/>
            </a:pPr>
            <a:r>
              <a:rPr lang="en-US" sz="32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Encourage weekly logins with reminders/rewards</a:t>
            </a:r>
          </a:p>
          <a:p>
            <a:pPr marL="705293" lvl="1" indent="-352647" algn="l">
              <a:lnSpc>
                <a:spcPts val="5488"/>
              </a:lnSpc>
              <a:buFont typeface="Arial"/>
              <a:buChar char="•"/>
            </a:pPr>
            <a:r>
              <a:rPr lang="en-US" sz="32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Provide early alerts for low-engagement students</a:t>
            </a:r>
          </a:p>
          <a:p>
            <a:pPr marL="705293" lvl="1" indent="-352647" algn="l">
              <a:lnSpc>
                <a:spcPts val="5488"/>
              </a:lnSpc>
              <a:buFont typeface="Arial"/>
              <a:buChar char="•"/>
            </a:pPr>
            <a:r>
              <a:rPr lang="en-US" sz="32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Increase practice quizzes &amp; assignment deadlines</a:t>
            </a:r>
          </a:p>
          <a:p>
            <a:pPr marL="705293" lvl="1" indent="-352647" algn="l">
              <a:lnSpc>
                <a:spcPts val="5488"/>
              </a:lnSpc>
              <a:buFont typeface="Arial"/>
              <a:buChar char="•"/>
            </a:pPr>
            <a:r>
              <a:rPr lang="en-US" sz="32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Promote forums for peer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400182" y="5992056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20461500" y="0"/>
                </a:moveTo>
                <a:lnTo>
                  <a:pt x="0" y="0"/>
                </a:lnTo>
                <a:lnTo>
                  <a:pt x="0" y="7477748"/>
                </a:lnTo>
                <a:lnTo>
                  <a:pt x="20461500" y="7477748"/>
                </a:lnTo>
                <a:lnTo>
                  <a:pt x="204615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28694" y="1212844"/>
            <a:ext cx="9494808" cy="8518085"/>
          </a:xfrm>
          <a:custGeom>
            <a:avLst/>
            <a:gdLst/>
            <a:ahLst/>
            <a:cxnLst/>
            <a:rect l="l" t="t" r="r" b="b"/>
            <a:pathLst>
              <a:path w="9494808" h="8518085">
                <a:moveTo>
                  <a:pt x="0" y="0"/>
                </a:moveTo>
                <a:lnTo>
                  <a:pt x="9494809" y="0"/>
                </a:lnTo>
                <a:lnTo>
                  <a:pt x="9494809" y="8518086"/>
                </a:lnTo>
                <a:lnTo>
                  <a:pt x="0" y="8518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9329975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637066" y="0"/>
                </a:moveTo>
                <a:lnTo>
                  <a:pt x="0" y="0"/>
                </a:lnTo>
                <a:lnTo>
                  <a:pt x="0" y="364864"/>
                </a:lnTo>
                <a:lnTo>
                  <a:pt x="637066" y="364864"/>
                </a:lnTo>
                <a:lnTo>
                  <a:pt x="6370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94469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29624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About 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3462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35932" y="924554"/>
            <a:ext cx="152288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</a:t>
            </a:r>
            <a:r>
              <a:rPr lang="en-US" sz="1866" dirty="0" smtClean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011</a:t>
            </a:r>
            <a:endParaRPr lang="en-US" sz="1866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9144000" y="2967203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894469" y="2520954"/>
            <a:ext cx="735531" cy="543604"/>
          </a:xfrm>
          <a:custGeom>
            <a:avLst/>
            <a:gdLst/>
            <a:ahLst/>
            <a:cxnLst/>
            <a:rect l="l" t="t" r="r" b="b"/>
            <a:pathLst>
              <a:path w="735531" h="543604">
                <a:moveTo>
                  <a:pt x="0" y="0"/>
                </a:moveTo>
                <a:lnTo>
                  <a:pt x="735532" y="0"/>
                </a:lnTo>
                <a:lnTo>
                  <a:pt x="735532" y="543605"/>
                </a:lnTo>
                <a:lnTo>
                  <a:pt x="0" y="5436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868360" y="2818167"/>
            <a:ext cx="2078506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76416" y="4051170"/>
            <a:ext cx="5778547" cy="154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50"/>
              </a:lnSpc>
            </a:pPr>
            <a:r>
              <a:rPr lang="en-US" sz="1143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Thank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52420" y="4051170"/>
            <a:ext cx="3707213" cy="154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50"/>
              </a:lnSpc>
            </a:pPr>
            <a:r>
              <a:rPr lang="en-US" sz="1143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You!</a:t>
            </a:r>
          </a:p>
        </p:txBody>
      </p:sp>
      <p:sp>
        <p:nvSpPr>
          <p:cNvPr id="14" name="Freeform 14"/>
          <p:cNvSpPr/>
          <p:nvPr/>
        </p:nvSpPr>
        <p:spPr>
          <a:xfrm>
            <a:off x="1905568" y="7611310"/>
            <a:ext cx="5520243" cy="562061"/>
          </a:xfrm>
          <a:custGeom>
            <a:avLst/>
            <a:gdLst/>
            <a:ahLst/>
            <a:cxnLst/>
            <a:rect l="l" t="t" r="r" b="b"/>
            <a:pathLst>
              <a:path w="5520243" h="562061">
                <a:moveTo>
                  <a:pt x="0" y="0"/>
                </a:moveTo>
                <a:lnTo>
                  <a:pt x="5520243" y="0"/>
                </a:lnTo>
                <a:lnTo>
                  <a:pt x="5520243" y="562062"/>
                </a:lnTo>
                <a:lnTo>
                  <a:pt x="0" y="5620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05568" y="5746985"/>
            <a:ext cx="6317144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Thank you for joining us in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18269" y="3228843"/>
            <a:ext cx="5049267" cy="8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6"/>
              </a:lnSpc>
            </a:pPr>
            <a:r>
              <a:rPr lang="en-US" sz="612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Introduction </a:t>
            </a:r>
            <a:r>
              <a:rPr lang="en-US" sz="6125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&amp;</a:t>
            </a:r>
            <a:r>
              <a:rPr lang="en-US" sz="612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8269" y="4255688"/>
            <a:ext cx="5049267" cy="114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Objects</a:t>
            </a:r>
          </a:p>
        </p:txBody>
      </p:sp>
      <p:sp>
        <p:nvSpPr>
          <p:cNvPr id="5" name="Freeform 5"/>
          <p:cNvSpPr/>
          <p:nvPr/>
        </p:nvSpPr>
        <p:spPr>
          <a:xfrm>
            <a:off x="-1483014" y="2000401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95931" y="6274937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4815" y="5721358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0385" y="924554"/>
            <a:ext cx="1522880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25334" y="2837270"/>
            <a:ext cx="10679702" cy="24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7"/>
              </a:lnSpc>
            </a:pPr>
            <a:r>
              <a:rPr lang="en-US" sz="3601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Dropouts and low engagement are the biggest challenges in e-learning.</a:t>
            </a:r>
          </a:p>
          <a:p>
            <a:pPr algn="l">
              <a:lnSpc>
                <a:spcPts val="3637"/>
              </a:lnSpc>
            </a:pPr>
            <a:endParaRPr lang="en-US" sz="3601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algn="l">
              <a:lnSpc>
                <a:spcPts val="4393"/>
              </a:lnSpc>
            </a:pPr>
            <a:r>
              <a:rPr lang="en-US" sz="3601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The project focuses on analyzing student engagement, performance, and dropout trends.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67536" y="5880982"/>
            <a:ext cx="10988129" cy="3020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3"/>
              </a:lnSpc>
            </a:pPr>
            <a:endParaRPr/>
          </a:p>
          <a:p>
            <a:pPr algn="l">
              <a:lnSpc>
                <a:spcPts val="3878"/>
              </a:lnSpc>
            </a:pPr>
            <a:endParaRPr/>
          </a:p>
          <a:p>
            <a:pPr marL="693353" lvl="1" indent="-346677" algn="l">
              <a:lnSpc>
                <a:spcPts val="3243"/>
              </a:lnSpc>
              <a:buFont typeface="Arial"/>
              <a:buChar char="•"/>
            </a:pPr>
            <a:r>
              <a:rPr lang="en-US" sz="3211">
                <a:solidFill>
                  <a:srgbClr val="FFFFFF"/>
                </a:solidFill>
                <a:latin typeface="Luciole"/>
                <a:ea typeface="Luciole"/>
                <a:cs typeface="Luciole"/>
                <a:sym typeface="Luciole"/>
              </a:rPr>
              <a:t>Analyze student engagement patterns</a:t>
            </a:r>
          </a:p>
          <a:p>
            <a:pPr algn="l">
              <a:lnSpc>
                <a:spcPts val="3243"/>
              </a:lnSpc>
            </a:pPr>
            <a:endParaRPr lang="en-US" sz="3211">
              <a:solidFill>
                <a:srgbClr val="FFFFFF"/>
              </a:solidFill>
              <a:latin typeface="Luciole"/>
              <a:ea typeface="Luciole"/>
              <a:cs typeface="Luciole"/>
              <a:sym typeface="Luciole"/>
            </a:endParaRPr>
          </a:p>
          <a:p>
            <a:pPr marL="693353" lvl="1" indent="-346677" algn="l">
              <a:lnSpc>
                <a:spcPts val="3243"/>
              </a:lnSpc>
              <a:buFont typeface="Arial"/>
              <a:buChar char="•"/>
            </a:pPr>
            <a:r>
              <a:rPr lang="en-US" sz="3211">
                <a:solidFill>
                  <a:srgbClr val="FFFFFF"/>
                </a:solidFill>
                <a:latin typeface="Luciole"/>
                <a:ea typeface="Luciole"/>
                <a:cs typeface="Luciole"/>
                <a:sym typeface="Luciole"/>
              </a:rPr>
              <a:t>Measure how engagement impacts performance</a:t>
            </a:r>
          </a:p>
          <a:p>
            <a:pPr algn="l">
              <a:lnSpc>
                <a:spcPts val="3243"/>
              </a:lnSpc>
            </a:pPr>
            <a:endParaRPr lang="en-US" sz="3211">
              <a:solidFill>
                <a:srgbClr val="FFFFFF"/>
              </a:solidFill>
              <a:latin typeface="Luciole"/>
              <a:ea typeface="Luciole"/>
              <a:cs typeface="Luciole"/>
              <a:sym typeface="Luciole"/>
            </a:endParaRPr>
          </a:p>
          <a:p>
            <a:pPr marL="693353" lvl="1" indent="-346677" algn="l">
              <a:lnSpc>
                <a:spcPts val="3243"/>
              </a:lnSpc>
              <a:buFont typeface="Arial"/>
              <a:buChar char="•"/>
            </a:pPr>
            <a:r>
              <a:rPr lang="en-US" sz="3211">
                <a:solidFill>
                  <a:srgbClr val="FFFFFF"/>
                </a:solidFill>
                <a:latin typeface="Luciole"/>
                <a:ea typeface="Luciole"/>
                <a:cs typeface="Luciole"/>
                <a:sym typeface="Luciole"/>
              </a:rPr>
              <a:t>Identify dropout risks &amp; recommend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90736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5" y="0"/>
                </a:lnTo>
                <a:lnTo>
                  <a:pt x="637065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02633" y="7377967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20461500" y="0"/>
                </a:moveTo>
                <a:lnTo>
                  <a:pt x="0" y="0"/>
                </a:lnTo>
                <a:lnTo>
                  <a:pt x="0" y="7477748"/>
                </a:lnTo>
                <a:lnTo>
                  <a:pt x="20461500" y="7477748"/>
                </a:lnTo>
                <a:lnTo>
                  <a:pt x="20461500" y="0"/>
                </a:lnTo>
                <a:close/>
              </a:path>
            </a:pathLst>
          </a:custGeom>
          <a:blipFill>
            <a:blip r:embed="rId6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87211" y="3726060"/>
            <a:ext cx="3337302" cy="4565960"/>
          </a:xfrm>
          <a:custGeom>
            <a:avLst/>
            <a:gdLst/>
            <a:ahLst/>
            <a:cxnLst/>
            <a:rect l="l" t="t" r="r" b="b"/>
            <a:pathLst>
              <a:path w="3337302" h="4565960">
                <a:moveTo>
                  <a:pt x="0" y="0"/>
                </a:moveTo>
                <a:lnTo>
                  <a:pt x="3337301" y="0"/>
                </a:lnTo>
                <a:lnTo>
                  <a:pt x="3337301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55230" y="2166130"/>
            <a:ext cx="3572887" cy="114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51824" y="2166130"/>
            <a:ext cx="7587906" cy="114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&amp; Preparation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0385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003</a:t>
            </a:r>
          </a:p>
        </p:txBody>
      </p:sp>
      <p:sp>
        <p:nvSpPr>
          <p:cNvPr id="13" name="Freeform 13"/>
          <p:cNvSpPr/>
          <p:nvPr/>
        </p:nvSpPr>
        <p:spPr>
          <a:xfrm>
            <a:off x="6360301" y="4517821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0056" y="4222747"/>
            <a:ext cx="15883977" cy="169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7"/>
              </a:lnSpc>
              <a:spcBef>
                <a:spcPct val="0"/>
              </a:spcBef>
            </a:pPr>
            <a:r>
              <a:rPr lang="en-US" sz="3334">
                <a:solidFill>
                  <a:srgbClr val="FFDE59"/>
                </a:solidFill>
                <a:latin typeface="TT Norms"/>
                <a:ea typeface="TT Norms"/>
                <a:cs typeface="TT Norms"/>
                <a:sym typeface="TT Norms"/>
              </a:rPr>
              <a:t>Dataset:</a:t>
            </a:r>
            <a:r>
              <a:rPr lang="en-US" sz="3334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 800 students, 8+ variables (Logins, Time Spent, Quizzes, Assignments, Final Score, Completion Status).</a:t>
            </a:r>
          </a:p>
          <a:p>
            <a:pPr algn="l">
              <a:lnSpc>
                <a:spcPts val="3367"/>
              </a:lnSpc>
              <a:spcBef>
                <a:spcPct val="0"/>
              </a:spcBef>
            </a:pPr>
            <a:endParaRPr lang="en-US" sz="3334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  <a:p>
            <a:pPr algn="l">
              <a:lnSpc>
                <a:spcPts val="3367"/>
              </a:lnSpc>
              <a:spcBef>
                <a:spcPct val="0"/>
              </a:spcBef>
            </a:pPr>
            <a:r>
              <a:rPr lang="en-US" sz="3334">
                <a:solidFill>
                  <a:srgbClr val="FFDE59"/>
                </a:solidFill>
                <a:latin typeface="TT Norms"/>
                <a:ea typeface="TT Norms"/>
                <a:cs typeface="TT Norms"/>
                <a:sym typeface="TT Norms"/>
              </a:rPr>
              <a:t>Data Cleaning:</a:t>
            </a:r>
            <a:r>
              <a:rPr lang="en-US" sz="3334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 removed duplicates, fixed column formats.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9147" y="6262076"/>
            <a:ext cx="16413429" cy="1115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2"/>
              </a:lnSpc>
            </a:pPr>
            <a:r>
              <a:rPr lang="en-US" sz="3557">
                <a:solidFill>
                  <a:srgbClr val="FFDE59"/>
                </a:solidFill>
                <a:latin typeface="TT Norms"/>
                <a:ea typeface="TT Norms"/>
                <a:cs typeface="TT Norms"/>
                <a:sym typeface="TT Norms"/>
              </a:rPr>
              <a:t>Data Transformation</a:t>
            </a:r>
            <a:r>
              <a:rPr lang="en-US" sz="3557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: Created Engagement ScoreGrouped Logins, Quizzes, Time Spent, Assignments into ranges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90736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5" y="0"/>
                </a:lnTo>
                <a:lnTo>
                  <a:pt x="637065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324264" y="6981528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0" y="0"/>
                </a:moveTo>
                <a:lnTo>
                  <a:pt x="20461501" y="0"/>
                </a:lnTo>
                <a:lnTo>
                  <a:pt x="20461501" y="7477749"/>
                </a:lnTo>
                <a:lnTo>
                  <a:pt x="0" y="74777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896312" y="2842396"/>
            <a:ext cx="5246370" cy="5659121"/>
            <a:chOff x="0" y="0"/>
            <a:chExt cx="812800" cy="8767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76746"/>
            </a:xfrm>
            <a:custGeom>
              <a:avLst/>
              <a:gdLst/>
              <a:ahLst/>
              <a:cxnLst/>
              <a:rect l="l" t="t" r="r" b="b"/>
              <a:pathLst>
                <a:path w="812800" h="876746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842806"/>
                  </a:lnTo>
                  <a:cubicBezTo>
                    <a:pt x="812800" y="861550"/>
                    <a:pt x="797604" y="876746"/>
                    <a:pt x="778860" y="876746"/>
                  </a:cubicBezTo>
                  <a:lnTo>
                    <a:pt x="33940" y="876746"/>
                  </a:lnTo>
                  <a:cubicBezTo>
                    <a:pt x="15196" y="876746"/>
                    <a:pt x="0" y="861550"/>
                    <a:pt x="0" y="842806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7"/>
              <a:stretch>
                <a:fillRect l="-30799" r="-30799"/>
              </a:stretch>
            </a:blipFill>
            <a:ln w="5715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7" name="Freeform 7"/>
          <p:cNvSpPr/>
          <p:nvPr/>
        </p:nvSpPr>
        <p:spPr>
          <a:xfrm>
            <a:off x="7190385" y="7318542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070771"/>
            <a:ext cx="9388505" cy="8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6"/>
              </a:lnSpc>
            </a:pPr>
            <a:r>
              <a:rPr lang="en-US" sz="6125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 Engagement Dashboard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90385" y="924554"/>
            <a:ext cx="1522880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88163" y="4816480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13495" y="3458435"/>
            <a:ext cx="10130098" cy="518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544" lvl="1" indent="-308272" algn="l">
              <a:lnSpc>
                <a:spcPts val="5939"/>
              </a:lnSpc>
              <a:buFont typeface="Arial"/>
              <a:buChar char="•"/>
            </a:pPr>
            <a:r>
              <a:rPr lang="en-US" sz="285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Most students are in the medium engagement range</a:t>
            </a:r>
          </a:p>
          <a:p>
            <a:pPr marL="616544" lvl="1" indent="-308272" algn="l">
              <a:lnSpc>
                <a:spcPts val="5939"/>
              </a:lnSpc>
              <a:buFont typeface="Arial"/>
              <a:buChar char="•"/>
            </a:pPr>
            <a:r>
              <a:rPr lang="en-US" sz="285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High engagement → more logins, more study hours, higher completion rate</a:t>
            </a:r>
          </a:p>
          <a:p>
            <a:pPr marL="616544" lvl="1" indent="-308272" algn="l">
              <a:lnSpc>
                <a:spcPts val="5939"/>
              </a:lnSpc>
              <a:buFont typeface="Arial"/>
              <a:buChar char="•"/>
            </a:pPr>
            <a:r>
              <a:rPr lang="en-US" sz="285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Low engagement → fewer logins, less study time, higher dropout risk</a:t>
            </a:r>
          </a:p>
          <a:p>
            <a:pPr marL="616544" lvl="1" indent="-308272" algn="l">
              <a:lnSpc>
                <a:spcPts val="5939"/>
              </a:lnSpc>
              <a:buFont typeface="Arial"/>
              <a:buChar char="•"/>
            </a:pPr>
            <a:r>
              <a:rPr lang="en-US" sz="285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Engagement score shows a direct link with performance</a:t>
            </a:r>
          </a:p>
          <a:p>
            <a:pPr marL="616544" lvl="1" indent="-308272" algn="l">
              <a:lnSpc>
                <a:spcPts val="5939"/>
              </a:lnSpc>
              <a:buFont typeface="Arial"/>
              <a:buChar char="•"/>
            </a:pPr>
            <a:r>
              <a:rPr lang="en-US" sz="285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Consistent weekly activity improves learning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6" y="-38100"/>
            <a:ext cx="1829246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90736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5" y="0"/>
                </a:lnTo>
                <a:lnTo>
                  <a:pt x="637065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24264" y="6981528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20461501" y="0"/>
                </a:moveTo>
                <a:lnTo>
                  <a:pt x="0" y="0"/>
                </a:lnTo>
                <a:lnTo>
                  <a:pt x="0" y="7477749"/>
                </a:lnTo>
                <a:lnTo>
                  <a:pt x="20461501" y="7477749"/>
                </a:lnTo>
                <a:lnTo>
                  <a:pt x="20461501" y="0"/>
                </a:lnTo>
                <a:close/>
              </a:path>
            </a:pathLst>
          </a:custGeom>
          <a:blipFill>
            <a:blip r:embed="rId6">
              <a:alphaModFix amt="44999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6364" y="2692267"/>
            <a:ext cx="7255461" cy="6132681"/>
          </a:xfrm>
          <a:custGeom>
            <a:avLst/>
            <a:gdLst/>
            <a:ahLst/>
            <a:cxnLst/>
            <a:rect l="l" t="t" r="r" b="b"/>
            <a:pathLst>
              <a:path w="7255461" h="6132681">
                <a:moveTo>
                  <a:pt x="0" y="0"/>
                </a:moveTo>
                <a:lnTo>
                  <a:pt x="7255460" y="0"/>
                </a:lnTo>
                <a:lnTo>
                  <a:pt x="7255460" y="6132681"/>
                </a:lnTo>
                <a:lnTo>
                  <a:pt x="0" y="6132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96680" y="3692968"/>
            <a:ext cx="1965945" cy="1533437"/>
          </a:xfrm>
          <a:custGeom>
            <a:avLst/>
            <a:gdLst/>
            <a:ahLst/>
            <a:cxnLst/>
            <a:rect l="l" t="t" r="r" b="b"/>
            <a:pathLst>
              <a:path w="1965945" h="1533437">
                <a:moveTo>
                  <a:pt x="0" y="0"/>
                </a:moveTo>
                <a:lnTo>
                  <a:pt x="1965945" y="0"/>
                </a:lnTo>
                <a:lnTo>
                  <a:pt x="1965945" y="1533437"/>
                </a:lnTo>
                <a:lnTo>
                  <a:pt x="0" y="15334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90385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35932" y="924554"/>
            <a:ext cx="1522880" cy="25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dirty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</a:t>
            </a:r>
            <a:r>
              <a:rPr lang="en-US" sz="1866" dirty="0" smtClean="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006</a:t>
            </a:r>
            <a:endParaRPr lang="en-US" sz="1866" dirty="0">
              <a:solidFill>
                <a:srgbClr val="FFFFFF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769358" y="2063124"/>
            <a:ext cx="7928014" cy="2231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Performance Dashboard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08121" y="4856229"/>
            <a:ext cx="9850487" cy="2615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3704" lvl="1" indent="-341852" algn="l">
              <a:lnSpc>
                <a:spcPts val="5256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Positive correlation: Time Spent ↑ → Final Score ↑</a:t>
            </a:r>
          </a:p>
          <a:p>
            <a:pPr marL="683704" lvl="1" indent="-341852" algn="l">
              <a:lnSpc>
                <a:spcPts val="5256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Students with &gt;5 quizzes scored ~20% higher</a:t>
            </a:r>
          </a:p>
          <a:p>
            <a:pPr marL="683704" lvl="1" indent="-341852" algn="l">
              <a:lnSpc>
                <a:spcPts val="5256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Assignments major factor in completion</a:t>
            </a:r>
          </a:p>
          <a:p>
            <a:pPr marL="683704" lvl="1" indent="-341852" algn="l">
              <a:lnSpc>
                <a:spcPts val="5256"/>
              </a:lnSpc>
              <a:buFont typeface="Arial"/>
              <a:buChar char="•"/>
            </a:pPr>
            <a:r>
              <a:rPr lang="en-US" sz="31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Forum participation linked to stronger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"/>
            <a:ext cx="1829246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8269" y="846268"/>
            <a:ext cx="516732" cy="381898"/>
          </a:xfrm>
          <a:custGeom>
            <a:avLst/>
            <a:gdLst/>
            <a:ahLst/>
            <a:cxnLst/>
            <a:rect l="l" t="t" r="r" b="b"/>
            <a:pathLst>
              <a:path w="516732" h="381898">
                <a:moveTo>
                  <a:pt x="0" y="0"/>
                </a:moveTo>
                <a:lnTo>
                  <a:pt x="516733" y="0"/>
                </a:lnTo>
                <a:lnTo>
                  <a:pt x="516733" y="381898"/>
                </a:lnTo>
                <a:lnTo>
                  <a:pt x="0" y="38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90736" y="846268"/>
            <a:ext cx="637065" cy="364865"/>
          </a:xfrm>
          <a:custGeom>
            <a:avLst/>
            <a:gdLst/>
            <a:ahLst/>
            <a:cxnLst/>
            <a:rect l="l" t="t" r="r" b="b"/>
            <a:pathLst>
              <a:path w="637065" h="364865">
                <a:moveTo>
                  <a:pt x="0" y="0"/>
                </a:moveTo>
                <a:lnTo>
                  <a:pt x="637065" y="0"/>
                </a:lnTo>
                <a:lnTo>
                  <a:pt x="637065" y="364864"/>
                </a:lnTo>
                <a:lnTo>
                  <a:pt x="0" y="364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6661" y="2252674"/>
            <a:ext cx="4231665" cy="114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Dropout </a:t>
            </a:r>
          </a:p>
        </p:txBody>
      </p:sp>
      <p:sp>
        <p:nvSpPr>
          <p:cNvPr id="5" name="Freeform 5"/>
          <p:cNvSpPr/>
          <p:nvPr/>
        </p:nvSpPr>
        <p:spPr>
          <a:xfrm>
            <a:off x="-1192424" y="7008743"/>
            <a:ext cx="20461501" cy="7477748"/>
          </a:xfrm>
          <a:custGeom>
            <a:avLst/>
            <a:gdLst/>
            <a:ahLst/>
            <a:cxnLst/>
            <a:rect l="l" t="t" r="r" b="b"/>
            <a:pathLst>
              <a:path w="20461501" h="7477748">
                <a:moveTo>
                  <a:pt x="0" y="0"/>
                </a:moveTo>
                <a:lnTo>
                  <a:pt x="20461500" y="0"/>
                </a:lnTo>
                <a:lnTo>
                  <a:pt x="20461500" y="7477748"/>
                </a:lnTo>
                <a:lnTo>
                  <a:pt x="0" y="7477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4999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53867" y="3918792"/>
            <a:ext cx="3752793" cy="4048039"/>
            <a:chOff x="0" y="0"/>
            <a:chExt cx="812800" cy="87674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76746"/>
            </a:xfrm>
            <a:custGeom>
              <a:avLst/>
              <a:gdLst/>
              <a:ahLst/>
              <a:cxnLst/>
              <a:rect l="l" t="t" r="r" b="b"/>
              <a:pathLst>
                <a:path w="812800" h="876746">
                  <a:moveTo>
                    <a:pt x="47448" y="0"/>
                  </a:moveTo>
                  <a:lnTo>
                    <a:pt x="765352" y="0"/>
                  </a:lnTo>
                  <a:cubicBezTo>
                    <a:pt x="791557" y="0"/>
                    <a:pt x="812800" y="21243"/>
                    <a:pt x="812800" y="47448"/>
                  </a:cubicBezTo>
                  <a:lnTo>
                    <a:pt x="812800" y="829298"/>
                  </a:lnTo>
                  <a:cubicBezTo>
                    <a:pt x="812800" y="855503"/>
                    <a:pt x="791557" y="876746"/>
                    <a:pt x="765352" y="876746"/>
                  </a:cubicBezTo>
                  <a:lnTo>
                    <a:pt x="47448" y="876746"/>
                  </a:lnTo>
                  <a:cubicBezTo>
                    <a:pt x="34864" y="876746"/>
                    <a:pt x="22796" y="871747"/>
                    <a:pt x="13897" y="862849"/>
                  </a:cubicBezTo>
                  <a:cubicBezTo>
                    <a:pt x="4999" y="853950"/>
                    <a:pt x="0" y="841882"/>
                    <a:pt x="0" y="829298"/>
                  </a:cubicBezTo>
                  <a:lnTo>
                    <a:pt x="0" y="47448"/>
                  </a:lnTo>
                  <a:cubicBezTo>
                    <a:pt x="0" y="21243"/>
                    <a:pt x="21243" y="0"/>
                    <a:pt x="47448" y="0"/>
                  </a:cubicBezTo>
                  <a:close/>
                </a:path>
              </a:pathLst>
            </a:custGeom>
            <a:blipFill>
              <a:blip r:embed="rId7"/>
              <a:stretch>
                <a:fillRect l="-30951" r="-30951"/>
              </a:stretch>
            </a:blipFill>
            <a:ln w="5715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Freeform 8"/>
          <p:cNvSpPr/>
          <p:nvPr/>
        </p:nvSpPr>
        <p:spPr>
          <a:xfrm>
            <a:off x="13241885" y="7311086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268506" y="2252674"/>
            <a:ext cx="6326342" cy="1142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0"/>
              </a:lnSpc>
            </a:pPr>
            <a:r>
              <a:rPr lang="en-US" sz="8524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Dashboard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71492" y="933383"/>
            <a:ext cx="1820973" cy="22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1"/>
              </a:lnSpc>
            </a:pPr>
            <a:r>
              <a:rPr lang="en-US" sz="1635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Thynk Unlimited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55230" y="924554"/>
            <a:ext cx="1046628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90385" y="924554"/>
            <a:ext cx="1522880" cy="24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 b="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95387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Contact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935932" y="924554"/>
            <a:ext cx="1522880" cy="24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5"/>
              </a:lnSpc>
            </a:pPr>
            <a:r>
              <a:rPr lang="en-US" sz="18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Page 006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560010" y="2516737"/>
            <a:ext cx="4705927" cy="2626763"/>
          </a:xfrm>
          <a:custGeom>
            <a:avLst/>
            <a:gdLst/>
            <a:ahLst/>
            <a:cxnLst/>
            <a:rect l="l" t="t" r="r" b="b"/>
            <a:pathLst>
              <a:path w="4705927" h="2626763">
                <a:moveTo>
                  <a:pt x="0" y="0"/>
                </a:moveTo>
                <a:lnTo>
                  <a:pt x="4705927" y="0"/>
                </a:lnTo>
                <a:lnTo>
                  <a:pt x="4705927" y="2626763"/>
                </a:lnTo>
                <a:lnTo>
                  <a:pt x="0" y="2626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168652" y="4181774"/>
            <a:ext cx="12616607" cy="301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293" lvl="1" indent="-352647" algn="l">
              <a:lnSpc>
                <a:spcPts val="6141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Dropout rate ~18%</a:t>
            </a:r>
          </a:p>
          <a:p>
            <a:pPr marL="705293" lvl="1" indent="-352647" algn="l">
              <a:lnSpc>
                <a:spcPts val="6141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Dropouts = low logins, low study time, few assignments</a:t>
            </a:r>
          </a:p>
          <a:p>
            <a:pPr marL="705293" lvl="1" indent="-352647" algn="l">
              <a:lnSpc>
                <a:spcPts val="6141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Funnel shows major drop from Logins → Quizzes → Assignments</a:t>
            </a:r>
          </a:p>
          <a:p>
            <a:pPr marL="705293" lvl="1" indent="-352647" algn="l">
              <a:lnSpc>
                <a:spcPts val="6141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Early alerts can reduce dropout significantly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6" y="0"/>
            <a:ext cx="18292465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338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TT Norms</vt:lpstr>
      <vt:lpstr>Arial</vt:lpstr>
      <vt:lpstr>TT Norms Bold</vt:lpstr>
      <vt:lpstr>Luciole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Blue Modern Stock Market Presentation</dc:title>
  <dc:creator>User</dc:creator>
  <cp:lastModifiedBy>User</cp:lastModifiedBy>
  <cp:revision>9</cp:revision>
  <dcterms:created xsi:type="dcterms:W3CDTF">2006-08-16T00:00:00Z</dcterms:created>
  <dcterms:modified xsi:type="dcterms:W3CDTF">2025-09-19T07:29:58Z</dcterms:modified>
  <dc:identifier>DAGzVzA9ZeA</dc:identifier>
</cp:coreProperties>
</file>