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86" d="100"/>
          <a:sy n="86" d="100"/>
        </p:scale>
        <p:origin x="234" y="9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90A2703-EE0A-4E84-9C57-ACAD12BA5B6B}" type="datetimeFigureOut">
              <a:rPr lang="en-US" smtClean="0"/>
              <a:t>4/3/2024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69CDF17-DDEC-4F1D-914B-2E70F9C132F3}" type="slidenum">
              <a:rPr lang="en-US" smtClean="0"/>
              <a:t>‹#›</a:t>
            </a:fld>
            <a:endParaRPr lang="en-US"/>
          </a:p>
        </p:txBody>
      </p:sp>
    </p:spTree>
    <p:extLst>
      <p:ext uri="{BB962C8B-B14F-4D97-AF65-F5344CB8AC3E}">
        <p14:creationId xmlns:p14="http://schemas.microsoft.com/office/powerpoint/2010/main" val="421680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CDF17-DDEC-4F1D-914B-2E70F9C132F3}" type="slidenum">
              <a:rPr lang="en-US" smtClean="0"/>
              <a:t>4</a:t>
            </a:fld>
            <a:endParaRPr lang="en-US"/>
          </a:p>
        </p:txBody>
      </p:sp>
    </p:spTree>
    <p:extLst>
      <p:ext uri="{BB962C8B-B14F-4D97-AF65-F5344CB8AC3E}">
        <p14:creationId xmlns:p14="http://schemas.microsoft.com/office/powerpoint/2010/main" val="113367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CDF17-DDEC-4F1D-914B-2E70F9C132F3}" type="slidenum">
              <a:rPr lang="en-US" smtClean="0"/>
              <a:t>10</a:t>
            </a:fld>
            <a:endParaRPr lang="en-US"/>
          </a:p>
        </p:txBody>
      </p:sp>
    </p:spTree>
    <p:extLst>
      <p:ext uri="{BB962C8B-B14F-4D97-AF65-F5344CB8AC3E}">
        <p14:creationId xmlns:p14="http://schemas.microsoft.com/office/powerpoint/2010/main" val="414093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8" Type="http://schemas.openxmlformats.org/officeDocument/2006/relationships/image" Target="../media/image15.png" /><Relationship Id="rId3" Type="http://schemas.openxmlformats.org/officeDocument/2006/relationships/image" Target="../media/image10.png" /><Relationship Id="rId7" Type="http://schemas.openxmlformats.org/officeDocument/2006/relationships/image" Target="../media/image14.png"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image" Target="../media/image13.png" /><Relationship Id="rId5" Type="http://schemas.openxmlformats.org/officeDocument/2006/relationships/image" Target="../media/image12.png" /><Relationship Id="rId4" Type="http://schemas.openxmlformats.org/officeDocument/2006/relationships/image" Target="../media/image11.png" /><Relationship Id="rId9" Type="http://schemas.openxmlformats.org/officeDocument/2006/relationships/image" Target="../media/image16.PNG"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62550" y="486850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495799" y="533400"/>
            <a:ext cx="7008747" cy="3709990"/>
          </a:xfrm>
          <a:prstGeom prst="rect">
            <a:avLst/>
          </a:prstGeom>
        </p:spPr>
        <p:txBody>
          <a:bodyPr vert="horz" wrap="square" lIns="0" tIns="16510" rIns="0" bIns="0"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PETCHISHRI S</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821721104037</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a:t>
            </a:r>
            <a:r>
              <a:rPr lang="en-US" sz="2400" dirty="0">
                <a:latin typeface="Times New Roman" panose="02020603050405020304" pitchFamily="18" charset="0"/>
                <a:cs typeface="Times New Roman" panose="02020603050405020304" pitchFamily="18" charset="0"/>
              </a:rPr>
              <a:t> Computer Science of Engineering – </a:t>
            </a:r>
            <a:r>
              <a:rPr lang="en-US" sz="2400" dirty="0" err="1">
                <a:latin typeface="Times New Roman" panose="02020603050405020304" pitchFamily="18" charset="0"/>
                <a:cs typeface="Times New Roman" panose="02020603050405020304" pitchFamily="18" charset="0"/>
              </a:rPr>
              <a:t>IIIyear</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Sir Issac Newton College Of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Engineering And Technology</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85444"/>
            <a:ext cx="10903267"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mj-lt"/>
              </a:rPr>
              <a:t>R</a:t>
            </a:r>
            <a:r>
              <a:rPr sz="3200" spc="-40" dirty="0">
                <a:latin typeface="+mj-lt"/>
              </a:rPr>
              <a:t>E</a:t>
            </a:r>
            <a:r>
              <a:rPr sz="3200" spc="15" dirty="0">
                <a:latin typeface="+mj-lt"/>
              </a:rPr>
              <a:t>S</a:t>
            </a:r>
            <a:r>
              <a:rPr sz="3200" spc="-30" dirty="0">
                <a:latin typeface="+mj-lt"/>
              </a:rPr>
              <a:t>U</a:t>
            </a:r>
            <a:r>
              <a:rPr sz="3200" spc="-405" dirty="0">
                <a:latin typeface="+mj-lt"/>
              </a:rPr>
              <a:t>L</a:t>
            </a:r>
            <a:r>
              <a:rPr sz="3200"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descr="A graph of a number of blue rectangular bars&#10;&#10;Description automatically generated with medium confidence">
            <a:extLst>
              <a:ext uri="{FF2B5EF4-FFF2-40B4-BE49-F238E27FC236}">
                <a16:creationId xmlns:a16="http://schemas.microsoft.com/office/drawing/2014/main" id="{A7E1E71B-3CA3-75F9-A32C-486CEE880C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487" y="1295400"/>
            <a:ext cx="2046152" cy="1995212"/>
          </a:xfrm>
          <a:prstGeom prst="rect">
            <a:avLst/>
          </a:prstGeom>
        </p:spPr>
      </p:pic>
      <p:pic>
        <p:nvPicPr>
          <p:cNvPr id="17" name="Picture 16" descr="A diagram of income distribution&#10;&#10;Description automatically generated">
            <a:extLst>
              <a:ext uri="{FF2B5EF4-FFF2-40B4-BE49-F238E27FC236}">
                <a16:creationId xmlns:a16="http://schemas.microsoft.com/office/drawing/2014/main" id="{30602158-6356-32C3-810C-25315AC60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3570" y="1162795"/>
            <a:ext cx="2743200" cy="2445793"/>
          </a:xfrm>
          <a:prstGeom prst="rect">
            <a:avLst/>
          </a:prstGeom>
        </p:spPr>
      </p:pic>
      <p:pic>
        <p:nvPicPr>
          <p:cNvPr id="19" name="Picture 18" descr="A graph with blue and white bars&#10;&#10;Description automatically generated">
            <a:extLst>
              <a:ext uri="{FF2B5EF4-FFF2-40B4-BE49-F238E27FC236}">
                <a16:creationId xmlns:a16="http://schemas.microsoft.com/office/drawing/2014/main" id="{F2235BD9-5B14-A23C-E661-89C4AF1A2E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6610" y="1162795"/>
            <a:ext cx="3393590" cy="2266205"/>
          </a:xfrm>
          <a:prstGeom prst="rect">
            <a:avLst/>
          </a:prstGeom>
        </p:spPr>
      </p:pic>
      <p:pic>
        <p:nvPicPr>
          <p:cNvPr id="25" name="Picture 24" descr="A graph with blue and orange dots&#10;&#10;Description automatically generated">
            <a:extLst>
              <a:ext uri="{FF2B5EF4-FFF2-40B4-BE49-F238E27FC236}">
                <a16:creationId xmlns:a16="http://schemas.microsoft.com/office/drawing/2014/main" id="{D968CA6F-E5A8-E14C-81BF-330D67F167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554" y="3949057"/>
            <a:ext cx="3173830" cy="2445793"/>
          </a:xfrm>
          <a:prstGeom prst="rect">
            <a:avLst/>
          </a:prstGeom>
        </p:spPr>
      </p:pic>
      <p:pic>
        <p:nvPicPr>
          <p:cNvPr id="27" name="Picture 26" descr="A graph of age distribution&#10;&#10;Description automatically generated">
            <a:extLst>
              <a:ext uri="{FF2B5EF4-FFF2-40B4-BE49-F238E27FC236}">
                <a16:creationId xmlns:a16="http://schemas.microsoft.com/office/drawing/2014/main" id="{89B9FCF5-55BB-900F-8C94-F570FB2AB6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8013" y="3907143"/>
            <a:ext cx="3105224" cy="2445794"/>
          </a:xfrm>
          <a:prstGeom prst="rect">
            <a:avLst/>
          </a:prstGeom>
        </p:spPr>
      </p:pic>
      <p:pic>
        <p:nvPicPr>
          <p:cNvPr id="29" name="Picture 28" descr="A screenshot of a computer&#10;&#10;Description automatically generated">
            <a:extLst>
              <a:ext uri="{FF2B5EF4-FFF2-40B4-BE49-F238E27FC236}">
                <a16:creationId xmlns:a16="http://schemas.microsoft.com/office/drawing/2014/main" id="{E0D0E381-166F-DAC2-2C77-46B013FC51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87479" y="3947193"/>
            <a:ext cx="2743200" cy="21297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5240" y="419904"/>
            <a:ext cx="12569040" cy="71238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3962400" y="457199"/>
            <a:ext cx="8175949" cy="6634225"/>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10425" y="328145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5719762" y="51151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419600" y="20172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409925" y="55723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7433" y="878110"/>
            <a:ext cx="8585634"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mj-lt"/>
              </a:rPr>
              <a:t>PROJECT TITLE </a:t>
            </a:r>
            <a:endParaRPr sz="4000" dirty="0">
              <a:latin typeface="+mj-lt"/>
            </a:endParaRPr>
          </a:p>
        </p:txBody>
      </p:sp>
      <p:sp>
        <p:nvSpPr>
          <p:cNvPr id="18" name="Text Placeholder 17"/>
          <p:cNvSpPr>
            <a:spLocks noGrp="1"/>
          </p:cNvSpPr>
          <p:nvPr>
            <p:ph type="body" idx="1"/>
          </p:nvPr>
        </p:nvSpPr>
        <p:spPr>
          <a:xfrm>
            <a:off x="1219200" y="3066157"/>
            <a:ext cx="10972800" cy="1231106"/>
          </a:xfrm>
        </p:spPr>
        <p:txBody>
          <a:bodyPr/>
          <a:lstStyle/>
          <a:p>
            <a:r>
              <a:rPr lang="en-US" sz="4000" b="1" dirty="0">
                <a:latin typeface="Times New Roman" panose="02020603050405020304" pitchFamily="18" charset="0"/>
                <a:cs typeface="Times New Roman" panose="02020603050405020304" pitchFamily="18" charset="0"/>
              </a:rPr>
              <a:t>Audience Research</a:t>
            </a:r>
          </a:p>
          <a:p>
            <a:r>
              <a:rPr lang="en-US" sz="4000" b="1" dirty="0">
                <a:latin typeface="Times New Roman" panose="02020603050405020304" pitchFamily="18" charset="0"/>
                <a:cs typeface="Times New Roman" panose="02020603050405020304" pitchFamily="18" charset="0"/>
              </a:rPr>
              <a:t>                   (using CNN)</a:t>
            </a:r>
            <a:endParaRPr lang="en-IN" sz="400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9" name="object 19"/>
          <p:cNvPicPr/>
          <p:nvPr/>
        </p:nvPicPr>
        <p:blipFill>
          <a:blip r:embed="rId2" cstate="print"/>
          <a:stretch>
            <a:fillRect/>
          </a:stretch>
        </p:blipFill>
        <p:spPr>
          <a:xfrm>
            <a:off x="-3811" y="6447666"/>
            <a:ext cx="2143125" cy="200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8623" y="-555381"/>
            <a:ext cx="1272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00266"/>
            <a:ext cx="10988992"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mj-lt"/>
              </a:rPr>
              <a:t>A</a:t>
            </a:r>
            <a:r>
              <a:rPr sz="3600" spc="-5" dirty="0">
                <a:latin typeface="+mj-lt"/>
              </a:rPr>
              <a:t>G</a:t>
            </a:r>
            <a:r>
              <a:rPr sz="3600" spc="-35" dirty="0">
                <a:latin typeface="+mj-lt"/>
              </a:rPr>
              <a:t>E</a:t>
            </a:r>
            <a:r>
              <a:rPr sz="3600" spc="15" dirty="0">
                <a:latin typeface="+mj-lt"/>
              </a:rPr>
              <a:t>N</a:t>
            </a:r>
            <a:r>
              <a:rPr sz="3600" dirty="0">
                <a:latin typeface="+mj-lt"/>
              </a:rPr>
              <a:t>DA</a:t>
            </a:r>
          </a:p>
        </p:txBody>
      </p:sp>
      <p:sp>
        <p:nvSpPr>
          <p:cNvPr id="23" name="Text Placeholder 22"/>
          <p:cNvSpPr>
            <a:spLocks noGrp="1"/>
          </p:cNvSpPr>
          <p:nvPr>
            <p:ph type="body" idx="1"/>
          </p:nvPr>
        </p:nvSpPr>
        <p:spPr>
          <a:xfrm>
            <a:off x="2046123" y="1047222"/>
            <a:ext cx="7823173" cy="3693319"/>
          </a:xfrm>
        </p:spPr>
        <p:txBody>
          <a:bodyPr/>
          <a:lstStyle/>
          <a:p>
            <a:r>
              <a:rPr lang="en-US" sz="2000" dirty="0">
                <a:latin typeface="Times New Roman" panose="02020603050405020304" pitchFamily="18" charset="0"/>
                <a:cs typeface="Times New Roman" panose="02020603050405020304" pitchFamily="18" charset="0"/>
              </a:rPr>
              <a:t>The agenda of Audience research using Convolutional Neural</a:t>
            </a:r>
          </a:p>
          <a:p>
            <a:r>
              <a:rPr lang="en-US" sz="2000" dirty="0">
                <a:latin typeface="Times New Roman" panose="02020603050405020304" pitchFamily="18" charset="0"/>
                <a:cs typeface="Times New Roman" panose="02020603050405020304" pitchFamily="18" charset="0"/>
              </a:rPr>
              <a:t>Networks (CNNs) involves the use of deep learning techniques to research</a:t>
            </a:r>
          </a:p>
          <a:p>
            <a:r>
              <a:rPr lang="en-US" sz="2000" dirty="0" err="1">
                <a:latin typeface="Times New Roman" panose="02020603050405020304" pitchFamily="18" charset="0"/>
                <a:cs typeface="Times New Roman" panose="02020603050405020304" pitchFamily="18" charset="0"/>
              </a:rPr>
              <a:t>Audience.This</a:t>
            </a:r>
            <a:r>
              <a:rPr lang="en-US" sz="2000" dirty="0">
                <a:latin typeface="Times New Roman" panose="02020603050405020304" pitchFamily="18" charset="0"/>
                <a:cs typeface="Times New Roman" panose="02020603050405020304" pitchFamily="18" charset="0"/>
              </a:rPr>
              <a:t> project includes several key tasks:</a:t>
            </a:r>
          </a:p>
          <a:p>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Data Collection</a:t>
            </a:r>
          </a:p>
          <a:p>
            <a:pPr marL="342900" indent="-342900"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Sentiment Analysis</a:t>
            </a:r>
          </a:p>
          <a:p>
            <a:pPr marL="342900" indent="-342900"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Text Processing</a:t>
            </a:r>
          </a:p>
          <a:p>
            <a:pPr marL="342900" indent="-342900"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Network Analysis</a:t>
            </a:r>
          </a:p>
          <a:p>
            <a:pPr marL="342900" indent="-342900"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Visualization</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task has several broader objectives and potential applications</a:t>
            </a:r>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581440"/>
            <a:ext cx="10827067"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mj-lt"/>
              </a:rPr>
              <a:t>P</a:t>
            </a:r>
            <a:r>
              <a:rPr sz="3600" spc="15" dirty="0">
                <a:latin typeface="+mj-lt"/>
              </a:rPr>
              <a:t>ROB</a:t>
            </a:r>
            <a:r>
              <a:rPr sz="3600" spc="55" dirty="0">
                <a:latin typeface="+mj-lt"/>
              </a:rPr>
              <a:t>L</a:t>
            </a:r>
            <a:r>
              <a:rPr sz="3600" spc="-20" dirty="0">
                <a:latin typeface="+mj-lt"/>
              </a:rPr>
              <a:t>E</a:t>
            </a:r>
            <a:r>
              <a:rPr lang="en-US" sz="3600" spc="-20" dirty="0">
                <a:latin typeface="+mj-lt"/>
              </a:rPr>
              <a:t>M </a:t>
            </a:r>
            <a:r>
              <a:rPr sz="3600" spc="10" dirty="0">
                <a:latin typeface="+mj-lt"/>
              </a:rPr>
              <a:t>S</a:t>
            </a:r>
            <a:r>
              <a:rPr sz="3600" spc="-370" dirty="0">
                <a:latin typeface="+mj-lt"/>
              </a:rPr>
              <a:t>T</a:t>
            </a:r>
            <a:r>
              <a:rPr sz="3600" spc="-375" dirty="0">
                <a:latin typeface="+mj-lt"/>
              </a:rPr>
              <a:t>A</a:t>
            </a:r>
            <a:r>
              <a:rPr sz="3600" spc="15" dirty="0">
                <a:latin typeface="+mj-lt"/>
              </a:rPr>
              <a:t>T</a:t>
            </a:r>
            <a:r>
              <a:rPr sz="3600" spc="-10" dirty="0">
                <a:latin typeface="+mj-lt"/>
              </a:rPr>
              <a:t>E</a:t>
            </a:r>
            <a:r>
              <a:rPr sz="3600" spc="-20" dirty="0">
                <a:latin typeface="+mj-lt"/>
              </a:rPr>
              <a:t>ME</a:t>
            </a:r>
            <a:r>
              <a:rPr sz="3600" spc="10" dirty="0">
                <a:latin typeface="+mj-lt"/>
              </a:rPr>
              <a:t>NT</a:t>
            </a:r>
            <a:endParaRPr sz="3600" dirty="0">
              <a:latin typeface="+mj-lt"/>
            </a:endParaRPr>
          </a:p>
        </p:txBody>
      </p:sp>
      <p:sp>
        <p:nvSpPr>
          <p:cNvPr id="11" name="Text Placeholder 10"/>
          <p:cNvSpPr>
            <a:spLocks noGrp="1"/>
          </p:cNvSpPr>
          <p:nvPr>
            <p:ph type="body" idx="1"/>
          </p:nvPr>
        </p:nvSpPr>
        <p:spPr>
          <a:xfrm>
            <a:off x="609600" y="1524000"/>
            <a:ext cx="7086600" cy="4924425"/>
          </a:xfrm>
        </p:spPr>
        <p: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challenge is to develop a scalable and efficient system that gathers and processes vast amounts of data from various sources such as social media, website interactions, and viewer feedback.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This research aims to enhance content personalization, improve viewer retention, and ultimately optimize CNN's programming strategies.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challenge includes integrating machine learning algorithms for sentiment analysis and recommendation systems to tailor content to diverse audience segments, fostering deeper viewer engagement. </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mj-lt"/>
              </a:rPr>
              <a:t>PROJECT</a:t>
            </a:r>
            <a:r>
              <a:rPr lang="en-US" sz="3600" spc="5" dirty="0">
                <a:latin typeface="+mj-lt"/>
              </a:rPr>
              <a:t> </a:t>
            </a:r>
            <a:r>
              <a:rPr sz="3600" spc="-20" dirty="0">
                <a:latin typeface="+mj-lt"/>
              </a:rPr>
              <a:t>OVERVIEW</a:t>
            </a:r>
            <a:endParaRPr sz="3600" dirty="0">
              <a:latin typeface="+mj-lt"/>
            </a:endParaRPr>
          </a:p>
        </p:txBody>
      </p:sp>
      <p:sp>
        <p:nvSpPr>
          <p:cNvPr id="11" name="Text Placeholder 10"/>
          <p:cNvSpPr>
            <a:spLocks noGrp="1"/>
          </p:cNvSpPr>
          <p:nvPr>
            <p:ph type="body" idx="1"/>
          </p:nvPr>
        </p:nvSpPr>
        <p:spPr>
          <a:xfrm>
            <a:off x="1167708" y="1695450"/>
            <a:ext cx="7162800" cy="2462213"/>
          </a:xfrm>
        </p:spPr>
        <p:txBody>
          <a:bodyPr/>
          <a:lstStyle/>
          <a:p>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The project aims to conduct audience research for CNN using Python, focusing on data collection, analysis, and visualization to understand viewer preferences and engagement patterns.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Through web scraping, sentiment analysis, and machine learning techniques, the project seeks to provide insights into audience demographics, content preferences, and engagement metrics for optimizing content strategy and enhancing viewer satisfaction.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9" name="Text Placeholder 8"/>
          <p:cNvSpPr>
            <a:spLocks noGrp="1"/>
          </p:cNvSpPr>
          <p:nvPr>
            <p:ph type="body" idx="1"/>
          </p:nvPr>
        </p:nvSpPr>
        <p:spPr>
          <a:xfrm>
            <a:off x="1113920" y="1444771"/>
            <a:ext cx="7467600" cy="4308872"/>
          </a:xfrm>
        </p:spPr>
        <p:txBody>
          <a:bodyPr/>
          <a:lstStyle/>
          <a:p>
            <a:r>
              <a:rPr lang="en-IN" sz="2000" dirty="0">
                <a:solidFill>
                  <a:schemeClr val="tx1"/>
                </a:solidFill>
                <a:latin typeface="Arial" panose="020B0604020202020204" pitchFamily="34" charset="0"/>
              </a:rPr>
              <a:t>            </a:t>
            </a:r>
            <a:r>
              <a:rPr lang="en-IN" sz="2000" dirty="0">
                <a:latin typeface="Times New Roman" panose="02020603050405020304" pitchFamily="18" charset="0"/>
                <a:cs typeface="Times New Roman" panose="02020603050405020304" pitchFamily="18" charset="0"/>
              </a:rPr>
              <a:t>End users for audience research in CNN using Python could include media analysts, marketing professionals, data scientists, journalists, content creators, and advertising strategists.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They leverage Python scripts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viewer demographics, engagement metrics, and content preferences to inform content creation, advertising campaigns, and audience targeting strategies.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This research aids in understanding viewer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optimizing content delivery, and maximizing audience reach and engagement for CNN’s digital platforms.</a:t>
            </a: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2"/>
          <p:cNvSpPr>
            <a:spLocks noChangeArrowheads="1"/>
          </p:cNvSpPr>
          <p:nvPr/>
        </p:nvSpPr>
        <p:spPr bwMode="auto">
          <a:xfrm>
            <a:off x="0" y="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304800" y="3048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670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40" dirty="0">
                <a:latin typeface="+mj-lt"/>
              </a:rPr>
              <a:t>Y</a:t>
            </a:r>
            <a:r>
              <a:rPr sz="3200" spc="10" dirty="0">
                <a:latin typeface="+mj-lt"/>
              </a:rPr>
              <a:t>O</a:t>
            </a:r>
            <a:r>
              <a:rPr sz="3200" spc="25" dirty="0">
                <a:latin typeface="+mj-lt"/>
              </a:rPr>
              <a:t>U</a:t>
            </a:r>
            <a:r>
              <a:rPr sz="3200" dirty="0">
                <a:latin typeface="+mj-lt"/>
              </a:rPr>
              <a:t>R</a:t>
            </a:r>
            <a:r>
              <a:rPr sz="3200" spc="5" dirty="0">
                <a:latin typeface="+mj-lt"/>
              </a:rPr>
              <a:t> </a:t>
            </a:r>
            <a:r>
              <a:rPr sz="3200" spc="25" dirty="0">
                <a:latin typeface="+mj-lt"/>
              </a:rPr>
              <a:t>S</a:t>
            </a:r>
            <a:r>
              <a:rPr sz="3200" spc="10" dirty="0">
                <a:latin typeface="+mj-lt"/>
              </a:rPr>
              <a:t>O</a:t>
            </a:r>
            <a:r>
              <a:rPr sz="3200" spc="25" dirty="0">
                <a:latin typeface="+mj-lt"/>
              </a:rPr>
              <a:t>LU</a:t>
            </a:r>
            <a:r>
              <a:rPr sz="3200" spc="-35" dirty="0">
                <a:latin typeface="+mj-lt"/>
              </a:rPr>
              <a:t>T</a:t>
            </a:r>
            <a:r>
              <a:rPr sz="3200" spc="-30" dirty="0">
                <a:latin typeface="+mj-lt"/>
              </a:rPr>
              <a:t>I</a:t>
            </a:r>
            <a:r>
              <a:rPr sz="3200" spc="10" dirty="0">
                <a:latin typeface="+mj-lt"/>
              </a:rPr>
              <a:t>O</a:t>
            </a:r>
            <a:r>
              <a:rPr sz="3200" dirty="0">
                <a:latin typeface="+mj-lt"/>
              </a:rPr>
              <a:t>N</a:t>
            </a:r>
            <a:r>
              <a:rPr sz="3200" spc="-345" dirty="0">
                <a:latin typeface="+mj-lt"/>
              </a:rPr>
              <a:t> </a:t>
            </a:r>
            <a:r>
              <a:rPr sz="3200" spc="-35" dirty="0">
                <a:latin typeface="+mj-lt"/>
              </a:rPr>
              <a:t>A</a:t>
            </a:r>
            <a:r>
              <a:rPr sz="3200" spc="-5" dirty="0">
                <a:latin typeface="+mj-lt"/>
              </a:rPr>
              <a:t>N</a:t>
            </a:r>
            <a:r>
              <a:rPr sz="3200" dirty="0">
                <a:latin typeface="+mj-lt"/>
              </a:rPr>
              <a:t>D</a:t>
            </a:r>
            <a:r>
              <a:rPr sz="3200" spc="35" dirty="0">
                <a:latin typeface="+mj-lt"/>
              </a:rPr>
              <a:t> </a:t>
            </a:r>
            <a:r>
              <a:rPr sz="3200" spc="-30" dirty="0">
                <a:latin typeface="+mj-lt"/>
              </a:rPr>
              <a:t>I</a:t>
            </a:r>
            <a:r>
              <a:rPr sz="3200" spc="-35" dirty="0">
                <a:latin typeface="+mj-lt"/>
              </a:rPr>
              <a:t>T</a:t>
            </a:r>
            <a:r>
              <a:rPr sz="3200" dirty="0">
                <a:latin typeface="+mj-lt"/>
              </a:rPr>
              <a:t>S</a:t>
            </a:r>
            <a:r>
              <a:rPr sz="3200" spc="60" dirty="0">
                <a:latin typeface="+mj-lt"/>
              </a:rPr>
              <a:t> </a:t>
            </a:r>
            <a:r>
              <a:rPr sz="3200" spc="-295" dirty="0">
                <a:latin typeface="+mj-lt"/>
              </a:rPr>
              <a:t>V</a:t>
            </a:r>
            <a:r>
              <a:rPr sz="3200" spc="-35" dirty="0">
                <a:latin typeface="+mj-lt"/>
              </a:rPr>
              <a:t>A</a:t>
            </a:r>
            <a:r>
              <a:rPr sz="3200" spc="25" dirty="0">
                <a:latin typeface="+mj-lt"/>
              </a:rPr>
              <a:t>LU</a:t>
            </a:r>
            <a:r>
              <a:rPr sz="3200" dirty="0">
                <a:latin typeface="+mj-lt"/>
              </a:rPr>
              <a:t>E</a:t>
            </a:r>
            <a:r>
              <a:rPr sz="3200" spc="-65" dirty="0">
                <a:latin typeface="+mj-lt"/>
              </a:rPr>
              <a:t> </a:t>
            </a:r>
            <a:r>
              <a:rPr sz="3200" spc="-15" dirty="0">
                <a:latin typeface="+mj-lt"/>
              </a:rPr>
              <a:t>P</a:t>
            </a:r>
            <a:r>
              <a:rPr sz="3200" spc="-30" dirty="0">
                <a:latin typeface="+mj-lt"/>
              </a:rPr>
              <a:t>R</a:t>
            </a:r>
            <a:r>
              <a:rPr sz="3200" spc="10" dirty="0">
                <a:latin typeface="+mj-lt"/>
              </a:rPr>
              <a:t>O</a:t>
            </a:r>
            <a:r>
              <a:rPr sz="3200" spc="-15" dirty="0">
                <a:latin typeface="+mj-lt"/>
              </a:rPr>
              <a:t>P</a:t>
            </a:r>
            <a:r>
              <a:rPr sz="3200" spc="10" dirty="0">
                <a:latin typeface="+mj-lt"/>
              </a:rPr>
              <a:t>O</a:t>
            </a:r>
            <a:r>
              <a:rPr sz="3200" spc="25" dirty="0">
                <a:latin typeface="+mj-lt"/>
              </a:rPr>
              <a:t>S</a:t>
            </a:r>
            <a:r>
              <a:rPr sz="3200" spc="-30" dirty="0">
                <a:latin typeface="+mj-lt"/>
              </a:rPr>
              <a:t>I</a:t>
            </a:r>
            <a:r>
              <a:rPr sz="3200" spc="-35" dirty="0">
                <a:latin typeface="+mj-lt"/>
              </a:rPr>
              <a:t>T</a:t>
            </a:r>
            <a:r>
              <a:rPr sz="3200" spc="-30" dirty="0">
                <a:latin typeface="+mj-lt"/>
              </a:rPr>
              <a:t>I</a:t>
            </a:r>
            <a:r>
              <a:rPr sz="3200" spc="10" dirty="0">
                <a:latin typeface="+mj-lt"/>
              </a:rPr>
              <a:t>O</a:t>
            </a:r>
            <a:r>
              <a:rPr sz="3200" dirty="0">
                <a:latin typeface="+mj-lt"/>
              </a:rPr>
              <a:t>N</a:t>
            </a:r>
          </a:p>
        </p:txBody>
      </p:sp>
      <p:sp>
        <p:nvSpPr>
          <p:cNvPr id="10" name="Text Placeholder 9"/>
          <p:cNvSpPr>
            <a:spLocks noGrp="1"/>
          </p:cNvSpPr>
          <p:nvPr>
            <p:ph type="body" idx="1"/>
          </p:nvPr>
        </p:nvSpPr>
        <p:spPr>
          <a:xfrm>
            <a:off x="2819400" y="1219200"/>
            <a:ext cx="6715124" cy="3693319"/>
          </a:xfrm>
        </p:spPr>
        <p:txBody>
          <a:bodyPr/>
          <a:lstStyle/>
          <a:p>
            <a:r>
              <a:rPr lang="en-US" dirty="0"/>
              <a:t>    </a:t>
            </a:r>
            <a:r>
              <a:rPr lang="en-IN" sz="2000" b="1" dirty="0">
                <a:latin typeface="Times New Roman" panose="02020603050405020304" pitchFamily="18" charset="0"/>
                <a:cs typeface="Times New Roman" panose="02020603050405020304" pitchFamily="18" charset="0"/>
              </a:rPr>
              <a:t>Solution:</a:t>
            </a:r>
            <a:r>
              <a:rPr lang="en-IN" sz="2000" dirty="0">
                <a:latin typeface="Times New Roman" panose="02020603050405020304" pitchFamily="18" charset="0"/>
                <a:cs typeface="Times New Roman" panose="02020603050405020304" pitchFamily="18" charset="0"/>
              </a:rPr>
              <a:t> Utilize Python’s libraries like </a:t>
            </a:r>
            <a:r>
              <a:rPr lang="en-IN" sz="2000" dirty="0" err="1">
                <a:latin typeface="Times New Roman" panose="02020603050405020304" pitchFamily="18" charset="0"/>
                <a:cs typeface="Times New Roman" panose="02020603050405020304" pitchFamily="18" charset="0"/>
              </a:rPr>
              <a:t>BeautifulSoup</a:t>
            </a:r>
            <a:r>
              <a:rPr lang="en-IN" sz="2000" dirty="0">
                <a:latin typeface="Times New Roman" panose="02020603050405020304" pitchFamily="18" charset="0"/>
                <a:cs typeface="Times New Roman" panose="02020603050405020304" pitchFamily="18" charset="0"/>
              </a:rPr>
              <a:t> and Requests to scrape CNN’s website for articles. Then, apply Natural Language Processing techniques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audience engagement, sentiment, and topics. Finally, visualize the findings using libraries like </a:t>
            </a:r>
            <a:r>
              <a:rPr lang="en-IN" sz="2000" dirty="0" err="1">
                <a:latin typeface="Times New Roman" panose="02020603050405020304" pitchFamily="18" charset="0"/>
                <a:cs typeface="Times New Roman" panose="02020603050405020304" pitchFamily="18" charset="0"/>
              </a:rPr>
              <a:t>Matplotlib</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Plotly</a:t>
            </a:r>
            <a:r>
              <a:rPr lang="en-IN" sz="2000" dirty="0">
                <a:latin typeface="Times New Roman" panose="02020603050405020304" pitchFamily="18" charset="0"/>
                <a:cs typeface="Times New Roman" panose="02020603050405020304" pitchFamily="18" charset="0"/>
              </a:rPr>
              <a:t> for easy interpretation.
</a:t>
            </a:r>
            <a:r>
              <a:rPr lang="en-IN" sz="2000" b="1" dirty="0">
                <a:latin typeface="Times New Roman" panose="02020603050405020304" pitchFamily="18" charset="0"/>
                <a:cs typeface="Times New Roman" panose="02020603050405020304" pitchFamily="18" charset="0"/>
              </a:rPr>
              <a:t>Value Proposition: </a:t>
            </a:r>
            <a:r>
              <a:rPr lang="en-IN" sz="2000" dirty="0">
                <a:latin typeface="Times New Roman" panose="02020603050405020304" pitchFamily="18" charset="0"/>
                <a:cs typeface="Times New Roman" panose="02020603050405020304" pitchFamily="18" charset="0"/>
              </a:rPr>
              <a:t>Our Python solution offers a cost-effective and efficient way to gather insights into CNN’s audience preferences, sentiment, and trending topics. By automating the data collection and analysis process, it enables timely decision-making and targeted content creation strategies for CNN’s audience.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Rectangle 2"/>
          <p:cNvSpPr>
            <a:spLocks noChangeArrowheads="1"/>
          </p:cNvSpPr>
          <p:nvPr/>
        </p:nvSpPr>
        <p:spPr bwMode="auto">
          <a:xfrm>
            <a:off x="0" y="0"/>
            <a:ext cx="6122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p:nvPr/>
        </p:nvSpPr>
        <p:spPr>
          <a:xfrm>
            <a:off x="2538729" y="58847"/>
            <a:ext cx="6995795"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06692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15" dirty="0">
                <a:latin typeface="+mj-lt"/>
              </a:rPr>
              <a:t>THE</a:t>
            </a:r>
            <a:r>
              <a:rPr sz="3200" spc="20" dirty="0">
                <a:latin typeface="+mj-lt"/>
              </a:rPr>
              <a:t> </a:t>
            </a:r>
            <a:r>
              <a:rPr sz="3200" spc="10" dirty="0">
                <a:latin typeface="+mj-lt"/>
              </a:rPr>
              <a:t>WOW</a:t>
            </a:r>
            <a:r>
              <a:rPr sz="3200" spc="85" dirty="0">
                <a:latin typeface="+mj-lt"/>
              </a:rPr>
              <a:t> </a:t>
            </a:r>
            <a:r>
              <a:rPr sz="3200" spc="10" dirty="0">
                <a:latin typeface="+mj-lt"/>
              </a:rPr>
              <a:t>IN</a:t>
            </a:r>
            <a:r>
              <a:rPr sz="3200" spc="-5" dirty="0">
                <a:latin typeface="+mj-lt"/>
              </a:rPr>
              <a:t> </a:t>
            </a:r>
            <a:r>
              <a:rPr sz="3200" spc="15" dirty="0">
                <a:latin typeface="+mj-lt"/>
              </a:rPr>
              <a:t>YOUR</a:t>
            </a:r>
            <a:r>
              <a:rPr sz="3200" spc="-10" dirty="0">
                <a:latin typeface="+mj-lt"/>
              </a:rPr>
              <a:t> </a:t>
            </a:r>
            <a:r>
              <a:rPr sz="3200" spc="20" dirty="0">
                <a:latin typeface="+mj-lt"/>
              </a:rPr>
              <a:t>SOLUTION</a:t>
            </a:r>
            <a:endParaRPr sz="3200" dirty="0">
              <a:latin typeface="+mj-lt"/>
            </a:endParaRPr>
          </a:p>
        </p:txBody>
      </p:sp>
      <p:sp>
        <p:nvSpPr>
          <p:cNvPr id="9" name="Text Placeholder 8"/>
          <p:cNvSpPr>
            <a:spLocks noGrp="1"/>
          </p:cNvSpPr>
          <p:nvPr>
            <p:ph type="body" idx="1"/>
          </p:nvPr>
        </p:nvSpPr>
        <p:spPr>
          <a:xfrm>
            <a:off x="2008749" y="1839779"/>
            <a:ext cx="7344801" cy="2769989"/>
          </a:xfrm>
        </p:spPr>
        <p:txBody>
          <a:bodyPr/>
          <a:lstStyle/>
          <a:p>
            <a:r>
              <a:rPr lang="en-IN" sz="2000" dirty="0">
                <a:latin typeface="Times New Roman" panose="02020603050405020304" pitchFamily="18" charset="0"/>
                <a:cs typeface="Times New Roman" panose="02020603050405020304" pitchFamily="18" charset="0"/>
              </a:rPr>
              <a:t>                  Wow! Uncover audience insights with CNN audience research using Python’s powerful libraries like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viewer preferences, demographics, and engagement patterns to tailor content for maximum impact.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Visualize data with stunning graphics using </a:t>
            </a:r>
            <a:r>
              <a:rPr lang="en-IN" sz="2000" dirty="0" err="1">
                <a:latin typeface="Times New Roman" panose="02020603050405020304" pitchFamily="18" charset="0"/>
                <a:cs typeface="Times New Roman" panose="02020603050405020304" pitchFamily="18" charset="0"/>
              </a:rPr>
              <a:t>Matplotlib</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Seaborn</a:t>
            </a:r>
            <a:r>
              <a:rPr lang="en-IN" sz="2000" dirty="0">
                <a:latin typeface="Times New Roman" panose="02020603050405020304" pitchFamily="18" charset="0"/>
                <a:cs typeface="Times New Roman" panose="02020603050405020304" pitchFamily="18" charset="0"/>
              </a:rPr>
              <a:t>. Implement cutting-edge deep learning algorithms to predict viewer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and optimize content strategy. </a:t>
            </a:r>
          </a:p>
          <a:p>
            <a:endParaRPr lang="en-IN"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219200" y="1695450"/>
            <a:ext cx="8132885" cy="3449662"/>
          </a:xfrm>
          <a:prstGeom prst="rect">
            <a:avLst/>
          </a:prstGeom>
        </p:spPr>
        <p:txBody>
          <a:bodyPr vert="horz" wrap="square" lIns="0" tIns="12700" rIns="0" bIns="0" rtlCol="0">
            <a:spAutoFit/>
          </a:bodyPr>
          <a:lstStyle/>
          <a:p>
            <a:pPr marL="12700">
              <a:lnSpc>
                <a:spcPct val="100000"/>
              </a:lnSpc>
              <a:spcBef>
                <a:spcPts val="100"/>
              </a:spcBef>
            </a:pPr>
            <a:r>
              <a:rPr lang="en-US" dirty="0">
                <a:latin typeface="Trebuchet MS"/>
              </a:rPr>
              <a:t>     </a:t>
            </a:r>
            <a:r>
              <a:rPr lang="en-US" sz="2000" dirty="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 Audience Research</a:t>
            </a:r>
            <a:r>
              <a:rPr lang="en-US" sz="2000" dirty="0">
                <a:latin typeface="Times New Roman" panose="02020603050405020304" pitchFamily="18" charset="0"/>
                <a:cs typeface="Times New Roman" panose="02020603050405020304" pitchFamily="18" charset="0"/>
              </a:rPr>
              <a:t>, effective modeling is the cornerstone of success, and our approach is engineered to excel in this crucial aspect. </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Our modeling strategy involves a blend of innovative techniques such as convolutional neural networks (CNNs), recurrent neural networks (RNNs), and attention mechanisms, carefully orchestrated to extract and leverage meaningful features from images with unparalleled accuracy and efficiency.</a:t>
            </a:r>
          </a:p>
          <a:p>
            <a:pPr marL="12700">
              <a:lnSpc>
                <a:spcPct val="100000"/>
              </a:lnSpc>
              <a:spcBef>
                <a:spcPts val="100"/>
              </a:spcBef>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In essence, our modeling paradigm represents a beacon of innovation, driving transformative advancements and unlocking new frontiers in the field of computer vision.</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mj-lt"/>
                <a:cs typeface="Trebuchet MS"/>
              </a:rPr>
              <a:t>M</a:t>
            </a:r>
            <a:r>
              <a:rPr sz="3200" b="1" dirty="0">
                <a:latin typeface="+mj-lt"/>
                <a:cs typeface="Trebuchet MS"/>
              </a:rPr>
              <a:t>O</a:t>
            </a:r>
            <a:r>
              <a:rPr sz="3200" b="1" spc="-15" dirty="0">
                <a:latin typeface="+mj-lt"/>
                <a:cs typeface="Trebuchet MS"/>
              </a:rPr>
              <a:t>D</a:t>
            </a:r>
            <a:r>
              <a:rPr sz="3200" b="1" spc="-35" dirty="0">
                <a:latin typeface="+mj-lt"/>
                <a:cs typeface="Trebuchet MS"/>
              </a:rPr>
              <a:t>E</a:t>
            </a:r>
            <a:r>
              <a:rPr sz="3200" b="1" spc="-30" dirty="0">
                <a:latin typeface="+mj-lt"/>
                <a:cs typeface="Trebuchet MS"/>
              </a:rPr>
              <a:t>LL</a:t>
            </a:r>
            <a:r>
              <a:rPr sz="3200" b="1" spc="-5" dirty="0">
                <a:latin typeface="+mj-lt"/>
                <a:cs typeface="Trebuchet MS"/>
              </a:rPr>
              <a:t>I</a:t>
            </a:r>
            <a:r>
              <a:rPr sz="3200" b="1" spc="30" dirty="0">
                <a:latin typeface="+mj-lt"/>
                <a:cs typeface="Trebuchet MS"/>
              </a:rPr>
              <a:t>N</a:t>
            </a:r>
            <a:r>
              <a:rPr sz="3200" b="1" spc="5" dirty="0">
                <a:latin typeface="+mj-lt"/>
                <a:cs typeface="Trebuchet MS"/>
              </a:rPr>
              <a:t>G</a:t>
            </a:r>
            <a:endParaRPr sz="3200" dirty="0">
              <a:latin typeface="+mj-lt"/>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654</Words>
  <Application>Microsoft Office PowerPoint</Application>
  <PresentationFormat>Widescreen</PresentationFormat>
  <Paragraphs>97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PETCHISHRI S  821721104037   B.E Computer Science of Engineering – IIIyear   Sir Issac Newton College Of  Engineering And Technology</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PC</dc:creator>
  <cp:lastModifiedBy>maha lakshmi</cp:lastModifiedBy>
  <cp:revision>26</cp:revision>
  <dcterms:created xsi:type="dcterms:W3CDTF">2024-03-28T09:24:30Z</dcterms:created>
  <dcterms:modified xsi:type="dcterms:W3CDTF">2024-04-03T16:18:22Z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