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4" r:id="rId7"/>
    <p:sldId id="265" r:id="rId8"/>
    <p:sldId id="267" r:id="rId9"/>
    <p:sldId id="269" r:id="rId10"/>
    <p:sldId id="270" r:id="rId11"/>
    <p:sldId id="271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79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5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1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9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0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7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42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72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08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1FBE-262B-457D-8572-3C8E870681E4}" type="datetimeFigureOut">
              <a:rPr lang="en-AU" smtClean="0"/>
              <a:t>23/10/2014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8C2-AF7A-42FF-9C93-BC42A23250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60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SMiLE</a:t>
            </a:r>
            <a:r>
              <a:rPr lang="en-AU" dirty="0" smtClean="0"/>
              <a:t> Software Functional Specifications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2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Injection and Recording</a:t>
            </a:r>
          </a:p>
          <a:p>
            <a:r>
              <a:rPr lang="en-AU" dirty="0" smtClean="0"/>
              <a:t>Spin Up and Recording</a:t>
            </a:r>
          </a:p>
          <a:p>
            <a:r>
              <a:rPr lang="en-AU" dirty="0" smtClean="0"/>
              <a:t>Post-Processing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sz="2000" dirty="0" smtClean="0"/>
              <a:t>Note: Also included here is Charging, Drainage and Return, Bubble Detection.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258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3783" y="157881"/>
            <a:ext cx="1183666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Injection and Recording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658313" y="1206463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6564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3252380" y="1772816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sp>
        <p:nvSpPr>
          <p:cNvPr id="27" name="Rectangle 26"/>
          <p:cNvSpPr/>
          <p:nvPr/>
        </p:nvSpPr>
        <p:spPr>
          <a:xfrm>
            <a:off x="2089738" y="1952836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68328" y="177281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4022491" y="476672"/>
            <a:ext cx="31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 flipH="1">
            <a:off x="4020153" y="980728"/>
            <a:ext cx="2338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4020153" y="1566503"/>
            <a:ext cx="2338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1"/>
            <a:endCxn id="27" idx="3"/>
          </p:cNvCxnSpPr>
          <p:nvPr/>
        </p:nvCxnSpPr>
        <p:spPr>
          <a:xfrm flipH="1">
            <a:off x="2926250" y="2132856"/>
            <a:ext cx="326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1"/>
          </p:cNvCxnSpPr>
          <p:nvPr/>
        </p:nvCxnSpPr>
        <p:spPr>
          <a:xfrm flipH="1">
            <a:off x="1729698" y="2132856"/>
            <a:ext cx="3600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9103" y="249289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>
            <a:off x="3433782" y="3284984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Inlet Valve Closed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3433782" y="3825044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Outlet Valve Open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>
            <a:off x="3433783" y="4402394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EL Panels On</a:t>
            </a:r>
            <a:endParaRPr lang="en-AU" sz="1200" dirty="0"/>
          </a:p>
        </p:txBody>
      </p:sp>
      <p:cxnSp>
        <p:nvCxnSpPr>
          <p:cNvPr id="32" name="Straight Arrow Connector 31"/>
          <p:cNvCxnSpPr>
            <a:stCxn id="43" idx="2"/>
            <a:endCxn id="49" idx="0"/>
          </p:cNvCxnSpPr>
          <p:nvPr/>
        </p:nvCxnSpPr>
        <p:spPr>
          <a:xfrm>
            <a:off x="4025616" y="364502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9" idx="2"/>
            <a:endCxn id="55" idx="0"/>
          </p:cNvCxnSpPr>
          <p:nvPr/>
        </p:nvCxnSpPr>
        <p:spPr>
          <a:xfrm>
            <a:off x="4025616" y="4185084"/>
            <a:ext cx="1" cy="21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28318" y="5014526"/>
            <a:ext cx="1189132" cy="50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Raspberry Pi Cameras Recording</a:t>
            </a:r>
            <a:endParaRPr lang="en-A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0735" y="1067963"/>
            <a:ext cx="193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Recommend charging to full</a:t>
            </a:r>
            <a:br>
              <a:rPr lang="en-AU" sz="1200" dirty="0" smtClean="0"/>
            </a:br>
            <a:r>
              <a:rPr lang="en-AU" sz="1200" dirty="0" smtClean="0"/>
              <a:t>for injection and recording </a:t>
            </a:r>
            <a:br>
              <a:rPr lang="en-AU" sz="1200" dirty="0" smtClean="0"/>
            </a:br>
            <a:r>
              <a:rPr lang="en-AU" sz="1200" dirty="0" smtClean="0"/>
              <a:t>(start of test)</a:t>
            </a:r>
            <a:endParaRPr lang="en-AU" sz="1200" dirty="0"/>
          </a:p>
        </p:txBody>
      </p:sp>
      <p:sp>
        <p:nvSpPr>
          <p:cNvPr id="37" name="Rectangle 36"/>
          <p:cNvSpPr/>
          <p:nvPr/>
        </p:nvSpPr>
        <p:spPr>
          <a:xfrm>
            <a:off x="3428319" y="2759520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Test number</a:t>
            </a:r>
            <a:endParaRPr lang="en-AU" sz="1200" dirty="0"/>
          </a:p>
        </p:txBody>
      </p:sp>
      <p:cxnSp>
        <p:nvCxnSpPr>
          <p:cNvPr id="15" name="Straight Arrow Connector 14"/>
          <p:cNvCxnSpPr>
            <a:stCxn id="22" idx="2"/>
            <a:endCxn id="37" idx="0"/>
          </p:cNvCxnSpPr>
          <p:nvPr/>
        </p:nvCxnSpPr>
        <p:spPr>
          <a:xfrm flipH="1">
            <a:off x="4020153" y="2492896"/>
            <a:ext cx="2338" cy="26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7" idx="2"/>
            <a:endCxn id="43" idx="0"/>
          </p:cNvCxnSpPr>
          <p:nvPr/>
        </p:nvCxnSpPr>
        <p:spPr>
          <a:xfrm>
            <a:off x="4020153" y="3119560"/>
            <a:ext cx="5463" cy="165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5" idx="2"/>
            <a:endCxn id="29" idx="0"/>
          </p:cNvCxnSpPr>
          <p:nvPr/>
        </p:nvCxnSpPr>
        <p:spPr>
          <a:xfrm flipH="1">
            <a:off x="4022884" y="4762434"/>
            <a:ext cx="2733" cy="25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80621" y="620688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Stepper Motor Extending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254957" y="104644"/>
            <a:ext cx="1907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Steps per second (and total</a:t>
            </a:r>
            <a:br>
              <a:rPr lang="en-AU" sz="1200" dirty="0" smtClean="0"/>
            </a:br>
            <a:r>
              <a:rPr lang="en-AU" sz="1200" dirty="0" smtClean="0"/>
              <a:t>time spent extending) driven by test number. For very long tests, may need to have separated logic for potential charge period in the middle of the test.</a:t>
            </a:r>
            <a:endParaRPr lang="en-AU" sz="1200" dirty="0"/>
          </a:p>
        </p:txBody>
      </p:sp>
      <p:cxnSp>
        <p:nvCxnSpPr>
          <p:cNvPr id="59" name="Elbow Connector 58"/>
          <p:cNvCxnSpPr>
            <a:stCxn id="29" idx="2"/>
            <a:endCxn id="45" idx="0"/>
          </p:cNvCxnSpPr>
          <p:nvPr/>
        </p:nvCxnSpPr>
        <p:spPr>
          <a:xfrm rot="5400000" flipH="1" flipV="1">
            <a:off x="2849397" y="1794174"/>
            <a:ext cx="4896544" cy="2549571"/>
          </a:xfrm>
          <a:prstGeom prst="bentConnector5">
            <a:avLst>
              <a:gd name="adj1" fmla="val -4669"/>
              <a:gd name="adj2" fmla="val 50054"/>
              <a:gd name="adj3" fmla="val 1046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80620" y="1309619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Temperature sensor on</a:t>
            </a:r>
            <a:endParaRPr lang="en-AU" sz="1200" dirty="0"/>
          </a:p>
        </p:txBody>
      </p:sp>
      <p:cxnSp>
        <p:nvCxnSpPr>
          <p:cNvPr id="62" name="Straight Arrow Connector 61"/>
          <p:cNvCxnSpPr>
            <a:stCxn id="45" idx="2"/>
            <a:endCxn id="61" idx="0"/>
          </p:cNvCxnSpPr>
          <p:nvPr/>
        </p:nvCxnSpPr>
        <p:spPr>
          <a:xfrm flipH="1">
            <a:off x="6572454" y="980728"/>
            <a:ext cx="1" cy="32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980621" y="1946095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Spin up and Recording</a:t>
            </a:r>
            <a:endParaRPr lang="en-AU" sz="1200" dirty="0"/>
          </a:p>
        </p:txBody>
      </p:sp>
      <p:cxnSp>
        <p:nvCxnSpPr>
          <p:cNvPr id="66" name="Straight Arrow Connector 65"/>
          <p:cNvCxnSpPr>
            <a:stCxn id="61" idx="2"/>
            <a:endCxn id="64" idx="0"/>
          </p:cNvCxnSpPr>
          <p:nvPr/>
        </p:nvCxnSpPr>
        <p:spPr>
          <a:xfrm>
            <a:off x="6572454" y="1669659"/>
            <a:ext cx="1" cy="276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 flipH="1">
            <a:off x="6572453" y="2306135"/>
            <a:ext cx="2" cy="5468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3783" y="157881"/>
            <a:ext cx="1183666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Spin Up and Recording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658313" y="1206463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6564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3252380" y="1772816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sp>
        <p:nvSpPr>
          <p:cNvPr id="27" name="Rectangle 26"/>
          <p:cNvSpPr/>
          <p:nvPr/>
        </p:nvSpPr>
        <p:spPr>
          <a:xfrm>
            <a:off x="2089738" y="1952836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68328" y="177281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4022491" y="476672"/>
            <a:ext cx="31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 flipH="1">
            <a:off x="4020153" y="980728"/>
            <a:ext cx="2338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4020153" y="1566503"/>
            <a:ext cx="2338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1"/>
            <a:endCxn id="27" idx="3"/>
          </p:cNvCxnSpPr>
          <p:nvPr/>
        </p:nvCxnSpPr>
        <p:spPr>
          <a:xfrm flipH="1">
            <a:off x="2926250" y="2132856"/>
            <a:ext cx="326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1"/>
          </p:cNvCxnSpPr>
          <p:nvPr/>
        </p:nvCxnSpPr>
        <p:spPr>
          <a:xfrm flipH="1">
            <a:off x="1729698" y="2132856"/>
            <a:ext cx="3600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9103" y="249289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>
            <a:off x="3429510" y="2794702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Inlet Valve Closed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3429510" y="3334762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Outlet Valve Closed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>
            <a:off x="3429511" y="3912112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EL Panels On</a:t>
            </a:r>
            <a:endParaRPr lang="en-AU" sz="1200" dirty="0"/>
          </a:p>
        </p:txBody>
      </p:sp>
      <p:cxnSp>
        <p:nvCxnSpPr>
          <p:cNvPr id="32" name="Straight Arrow Connector 31"/>
          <p:cNvCxnSpPr>
            <a:stCxn id="43" idx="2"/>
            <a:endCxn id="49" idx="0"/>
          </p:cNvCxnSpPr>
          <p:nvPr/>
        </p:nvCxnSpPr>
        <p:spPr>
          <a:xfrm>
            <a:off x="4021344" y="315474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9" idx="2"/>
            <a:endCxn id="55" idx="0"/>
          </p:cNvCxnSpPr>
          <p:nvPr/>
        </p:nvCxnSpPr>
        <p:spPr>
          <a:xfrm>
            <a:off x="4021344" y="3694802"/>
            <a:ext cx="1" cy="21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24046" y="4524244"/>
            <a:ext cx="1189132" cy="50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Raspberry Pi Cameras Recording</a:t>
            </a:r>
            <a:endParaRPr lang="en-AU" sz="1200" dirty="0"/>
          </a:p>
        </p:txBody>
      </p:sp>
      <p:cxnSp>
        <p:nvCxnSpPr>
          <p:cNvPr id="15" name="Straight Arrow Connector 14"/>
          <p:cNvCxnSpPr>
            <a:stCxn id="22" idx="2"/>
            <a:endCxn id="43" idx="0"/>
          </p:cNvCxnSpPr>
          <p:nvPr/>
        </p:nvCxnSpPr>
        <p:spPr>
          <a:xfrm flipH="1">
            <a:off x="4021344" y="2492896"/>
            <a:ext cx="1147" cy="301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5" idx="2"/>
            <a:endCxn id="29" idx="0"/>
          </p:cNvCxnSpPr>
          <p:nvPr/>
        </p:nvCxnSpPr>
        <p:spPr>
          <a:xfrm flipH="1">
            <a:off x="4018612" y="4272152"/>
            <a:ext cx="2733" cy="25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9" idx="2"/>
            <a:endCxn id="42" idx="0"/>
          </p:cNvCxnSpPr>
          <p:nvPr/>
        </p:nvCxnSpPr>
        <p:spPr>
          <a:xfrm rot="5400000" flipH="1" flipV="1">
            <a:off x="2935217" y="1827967"/>
            <a:ext cx="4282378" cy="2115588"/>
          </a:xfrm>
          <a:prstGeom prst="bentConnector5">
            <a:avLst>
              <a:gd name="adj1" fmla="val -5338"/>
              <a:gd name="adj2" fmla="val 50065"/>
              <a:gd name="adj3" fmla="val 105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542366" y="2589875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Drainage and Return</a:t>
            </a:r>
            <a:endParaRPr lang="en-AU" sz="1200" dirty="0"/>
          </a:p>
        </p:txBody>
      </p:sp>
      <p:cxnSp>
        <p:nvCxnSpPr>
          <p:cNvPr id="66" name="Straight Arrow Connector 65"/>
          <p:cNvCxnSpPr>
            <a:stCxn id="48" idx="2"/>
            <a:endCxn id="64" idx="0"/>
          </p:cNvCxnSpPr>
          <p:nvPr/>
        </p:nvCxnSpPr>
        <p:spPr>
          <a:xfrm>
            <a:off x="6134199" y="2348880"/>
            <a:ext cx="1" cy="24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 flipH="1">
            <a:off x="6134198" y="2949915"/>
            <a:ext cx="2" cy="5468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542366" y="744572"/>
            <a:ext cx="1183667" cy="50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Centrifuge Motor Speed</a:t>
            </a:r>
            <a:endParaRPr lang="en-AU" sz="1200" dirty="0"/>
          </a:p>
        </p:txBody>
      </p:sp>
      <p:sp>
        <p:nvSpPr>
          <p:cNvPr id="48" name="Flowchart: Decision 47"/>
          <p:cNvSpPr/>
          <p:nvPr/>
        </p:nvSpPr>
        <p:spPr>
          <a:xfrm>
            <a:off x="5364088" y="1628800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Speed &gt; Z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>
            <a:off x="7166886" y="1740564"/>
            <a:ext cx="1183667" cy="50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Ramp up centrifuge motor</a:t>
            </a:r>
            <a:endParaRPr lang="en-A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758721" y="12296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53" name="Straight Arrow Connector 52"/>
          <p:cNvCxnSpPr>
            <a:stCxn id="42" idx="2"/>
            <a:endCxn id="48" idx="0"/>
          </p:cNvCxnSpPr>
          <p:nvPr/>
        </p:nvCxnSpPr>
        <p:spPr>
          <a:xfrm flipH="1">
            <a:off x="6134199" y="1246883"/>
            <a:ext cx="1" cy="38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50" idx="1"/>
          </p:cNvCxnSpPr>
          <p:nvPr/>
        </p:nvCxnSpPr>
        <p:spPr>
          <a:xfrm>
            <a:off x="6904310" y="1988840"/>
            <a:ext cx="262576" cy="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0" idx="0"/>
            <a:endCxn id="42" idx="3"/>
          </p:cNvCxnSpPr>
          <p:nvPr/>
        </p:nvCxnSpPr>
        <p:spPr>
          <a:xfrm rot="16200000" flipV="1">
            <a:off x="6869959" y="851802"/>
            <a:ext cx="744836" cy="10326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26726" y="23128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6020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1340" y="157881"/>
            <a:ext cx="1183667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Post Processing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575871" y="1206463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524122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3169938" y="1772816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sp>
        <p:nvSpPr>
          <p:cNvPr id="27" name="Rectangle 26"/>
          <p:cNvSpPr/>
          <p:nvPr/>
        </p:nvSpPr>
        <p:spPr>
          <a:xfrm>
            <a:off x="5358006" y="1952836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50031" y="18143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3940049" y="476672"/>
            <a:ext cx="31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 flipH="1">
            <a:off x="3937711" y="980728"/>
            <a:ext cx="2338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3937711" y="1566503"/>
            <a:ext cx="2338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7" idx="1"/>
          </p:cNvCxnSpPr>
          <p:nvPr/>
        </p:nvCxnSpPr>
        <p:spPr>
          <a:xfrm>
            <a:off x="4710160" y="2132856"/>
            <a:ext cx="647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3"/>
          </p:cNvCxnSpPr>
          <p:nvPr/>
        </p:nvCxnSpPr>
        <p:spPr>
          <a:xfrm>
            <a:off x="6194518" y="2132856"/>
            <a:ext cx="6097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43" idx="0"/>
          </p:cNvCxnSpPr>
          <p:nvPr/>
        </p:nvCxnSpPr>
        <p:spPr>
          <a:xfrm>
            <a:off x="3940049" y="2492896"/>
            <a:ext cx="312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16661" y="249289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>
            <a:off x="3351340" y="285293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Inlet Valve Closed 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3351340" y="357301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Outlet Valve Closed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>
            <a:off x="3351340" y="429309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Post Process! Woo!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710160" y="4242283"/>
            <a:ext cx="399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Obviously needs to be fleshed out. Post processing operation</a:t>
            </a:r>
          </a:p>
          <a:p>
            <a:r>
              <a:rPr lang="en-AU" sz="1200" dirty="0" smtClean="0"/>
              <a:t>will depend on test number.</a:t>
            </a:r>
            <a:endParaRPr lang="en-AU" sz="1200" dirty="0"/>
          </a:p>
        </p:txBody>
      </p:sp>
      <p:cxnSp>
        <p:nvCxnSpPr>
          <p:cNvPr id="32" name="Straight Arrow Connector 31"/>
          <p:cNvCxnSpPr>
            <a:stCxn id="43" idx="2"/>
            <a:endCxn id="49" idx="0"/>
          </p:cNvCxnSpPr>
          <p:nvPr/>
        </p:nvCxnSpPr>
        <p:spPr>
          <a:xfrm>
            <a:off x="3943174" y="32129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9" idx="2"/>
            <a:endCxn id="55" idx="0"/>
          </p:cNvCxnSpPr>
          <p:nvPr/>
        </p:nvCxnSpPr>
        <p:spPr>
          <a:xfrm>
            <a:off x="3943174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51340" y="4941168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Test Initialisation</a:t>
            </a:r>
            <a:endParaRPr lang="en-AU" sz="1200" b="1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>
            <a:off x="3943174" y="5301208"/>
            <a:ext cx="0" cy="3960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5" idx="2"/>
            <a:endCxn id="25" idx="0"/>
          </p:cNvCxnSpPr>
          <p:nvPr/>
        </p:nvCxnSpPr>
        <p:spPr>
          <a:xfrm>
            <a:off x="3943174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Error Detection and Recovery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Needs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8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 </a:t>
            </a:r>
            <a:r>
              <a:rPr lang="en-AU" smtClean="0"/>
              <a:t>Pass 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9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 up and Initiation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Start up</a:t>
            </a:r>
          </a:p>
          <a:p>
            <a:r>
              <a:rPr lang="en-AU" dirty="0" smtClean="0"/>
              <a:t>System Check</a:t>
            </a:r>
          </a:p>
          <a:p>
            <a:r>
              <a:rPr lang="en-AU" dirty="0" smtClean="0"/>
              <a:t>Flush System</a:t>
            </a:r>
          </a:p>
          <a:p>
            <a:r>
              <a:rPr lang="en-AU" dirty="0" smtClean="0"/>
              <a:t>Drainage and Return</a:t>
            </a:r>
          </a:p>
          <a:p>
            <a:pPr lvl="1"/>
            <a:r>
              <a:rPr lang="en-AU" dirty="0" smtClean="0"/>
              <a:t>Bubble Detected</a:t>
            </a:r>
          </a:p>
          <a:p>
            <a:r>
              <a:rPr lang="en-AU" dirty="0" smtClean="0"/>
              <a:t>Test Initialisation</a:t>
            </a:r>
          </a:p>
          <a:p>
            <a:r>
              <a:rPr lang="en-AU" dirty="0" smtClean="0"/>
              <a:t>Charging</a:t>
            </a:r>
          </a:p>
          <a:p>
            <a:endParaRPr lang="en-AU" dirty="0" smtClean="0"/>
          </a:p>
          <a:p>
            <a:r>
              <a:rPr lang="en-AU" sz="2000" dirty="0" smtClean="0"/>
              <a:t>Note: Outlet Valve is the valve from the reservoir to the nozzle, and inlet valve is the valve from the viewing chamber back to the reservoir (bubble sensor line)</a:t>
            </a:r>
          </a:p>
          <a:p>
            <a:r>
              <a:rPr lang="en-AU" sz="2000" dirty="0" smtClean="0"/>
              <a:t>Keep in mind valves might need to be specifically closed/opened in each mode</a:t>
            </a:r>
          </a:p>
          <a:p>
            <a:r>
              <a:rPr lang="en-AU" sz="2000" dirty="0" smtClean="0"/>
              <a:t>Do we know what position the valves are in (especially after a shutdown)? Is there some way we can check</a:t>
            </a:r>
            <a:r>
              <a:rPr lang="en-AU" sz="2000" dirty="0" smtClean="0"/>
              <a:t>?</a:t>
            </a:r>
          </a:p>
          <a:p>
            <a:r>
              <a:rPr lang="en-AU" sz="2000" dirty="0" smtClean="0"/>
              <a:t>Note: Need to initialise global variables (flags, counters </a:t>
            </a:r>
            <a:r>
              <a:rPr lang="en-AU" sz="2000" dirty="0" err="1" smtClean="0"/>
              <a:t>etc</a:t>
            </a:r>
            <a:r>
              <a:rPr lang="en-AU" sz="2000" dirty="0" smtClean="0"/>
              <a:t>) to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606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123" y="157881"/>
            <a:ext cx="831852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Start up</a:t>
            </a:r>
            <a:endParaRPr lang="en-AU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524123" y="1124744"/>
            <a:ext cx="8318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Perform Cap Test</a:t>
            </a:r>
            <a:endParaRPr lang="en-AU" sz="1200" dirty="0"/>
          </a:p>
        </p:txBody>
      </p:sp>
      <p:sp>
        <p:nvSpPr>
          <p:cNvPr id="7" name="Flowchart: Decision 6"/>
          <p:cNvSpPr/>
          <p:nvPr/>
        </p:nvSpPr>
        <p:spPr>
          <a:xfrm>
            <a:off x="3165263" y="1744849"/>
            <a:ext cx="1540222" cy="6040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Caps Working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5076056" y="1564829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>??</a:t>
            </a:r>
            <a:endParaRPr lang="en-AU" sz="1200" dirty="0"/>
          </a:p>
        </p:txBody>
      </p:sp>
      <p:cxnSp>
        <p:nvCxnSpPr>
          <p:cNvPr id="10" name="Elbow Connector 9"/>
          <p:cNvCxnSpPr>
            <a:stCxn id="7" idx="3"/>
            <a:endCxn id="8" idx="2"/>
          </p:cNvCxnSpPr>
          <p:nvPr/>
        </p:nvCxnSpPr>
        <p:spPr>
          <a:xfrm flipV="1">
            <a:off x="4705485" y="1924869"/>
            <a:ext cx="766615" cy="1219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5" idx="3"/>
          </p:cNvCxnSpPr>
          <p:nvPr/>
        </p:nvCxnSpPr>
        <p:spPr>
          <a:xfrm rot="16200000" flipV="1">
            <a:off x="4784006" y="876734"/>
            <a:ext cx="260065" cy="1116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5302" y="174484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64560" y="160634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Unsure what to do here</a:t>
            </a:r>
            <a:endParaRPr lang="en-A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65380" y="97326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Need to define this test</a:t>
            </a:r>
            <a:endParaRPr lang="en-AU" sz="1200" dirty="0"/>
          </a:p>
        </p:txBody>
      </p:sp>
      <p:sp>
        <p:nvSpPr>
          <p:cNvPr id="16" name="Rectangle 15"/>
          <p:cNvSpPr/>
          <p:nvPr/>
        </p:nvSpPr>
        <p:spPr>
          <a:xfrm>
            <a:off x="3575871" y="2574615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524122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3169938" y="3140968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sp>
        <p:nvSpPr>
          <p:cNvPr id="27" name="Rectangle 26"/>
          <p:cNvSpPr/>
          <p:nvPr/>
        </p:nvSpPr>
        <p:spPr>
          <a:xfrm>
            <a:off x="5358006" y="3320988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50031" y="318248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42904" y="156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Will always have 2W initial power to do this</a:t>
            </a:r>
            <a:endParaRPr lang="en-AU" sz="1200" dirty="0"/>
          </a:p>
        </p:txBody>
      </p:sp>
      <p:sp>
        <p:nvSpPr>
          <p:cNvPr id="30" name="Rectangle 29"/>
          <p:cNvSpPr/>
          <p:nvPr/>
        </p:nvSpPr>
        <p:spPr>
          <a:xfrm>
            <a:off x="3519455" y="4212008"/>
            <a:ext cx="836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System Check</a:t>
            </a:r>
            <a:endParaRPr lang="en-AU" sz="1200" b="1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>
            <a:off x="3940049" y="4766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5" idx="0"/>
          </p:cNvCxnSpPr>
          <p:nvPr/>
        </p:nvCxnSpPr>
        <p:spPr>
          <a:xfrm>
            <a:off x="3940049" y="98072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7" idx="0"/>
          </p:cNvCxnSpPr>
          <p:nvPr/>
        </p:nvCxnSpPr>
        <p:spPr>
          <a:xfrm flipH="1">
            <a:off x="3935374" y="1484784"/>
            <a:ext cx="4675" cy="26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81706" y="4293096"/>
            <a:ext cx="19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System Check will end with Flush System</a:t>
            </a:r>
            <a:endParaRPr lang="en-AU" sz="1200" dirty="0"/>
          </a:p>
        </p:txBody>
      </p:sp>
      <p:cxnSp>
        <p:nvCxnSpPr>
          <p:cNvPr id="44" name="Straight Arrow Connector 43"/>
          <p:cNvCxnSpPr>
            <a:stCxn id="7" idx="2"/>
            <a:endCxn id="16" idx="0"/>
          </p:cNvCxnSpPr>
          <p:nvPr/>
        </p:nvCxnSpPr>
        <p:spPr>
          <a:xfrm>
            <a:off x="3935374" y="2348880"/>
            <a:ext cx="2337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3937711" y="2934655"/>
            <a:ext cx="2338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  <a:endCxn id="30" idx="0"/>
          </p:cNvCxnSpPr>
          <p:nvPr/>
        </p:nvCxnSpPr>
        <p:spPr>
          <a:xfrm flipH="1">
            <a:off x="3937711" y="3861048"/>
            <a:ext cx="2338" cy="35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7" idx="1"/>
          </p:cNvCxnSpPr>
          <p:nvPr/>
        </p:nvCxnSpPr>
        <p:spPr>
          <a:xfrm>
            <a:off x="4710160" y="3501008"/>
            <a:ext cx="647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75871" y="227559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619667" y="389802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cxnSp>
        <p:nvCxnSpPr>
          <p:cNvPr id="56" name="Straight Arrow Connector 55"/>
          <p:cNvCxnSpPr>
            <a:stCxn id="27" idx="3"/>
          </p:cNvCxnSpPr>
          <p:nvPr/>
        </p:nvCxnSpPr>
        <p:spPr>
          <a:xfrm>
            <a:off x="6194518" y="3501008"/>
            <a:ext cx="6097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</p:cNvCxnSpPr>
          <p:nvPr/>
        </p:nvCxnSpPr>
        <p:spPr>
          <a:xfrm>
            <a:off x="3937711" y="4716064"/>
            <a:ext cx="2338" cy="513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99792" y="44624"/>
            <a:ext cx="5400600" cy="3853404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7272300" y="399955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accent6"/>
                </a:solidFill>
              </a:rPr>
              <a:t>Microcontroller</a:t>
            </a:r>
            <a:endParaRPr lang="en-AU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123" y="157881"/>
            <a:ext cx="831852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System Check</a:t>
            </a:r>
            <a:endParaRPr lang="en-A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42904" y="156984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This will check the system and ensure nothing is broken and everything is ready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34" idx="0"/>
          </p:cNvCxnSpPr>
          <p:nvPr/>
        </p:nvCxnSpPr>
        <p:spPr>
          <a:xfrm flipH="1">
            <a:off x="3929874" y="476672"/>
            <a:ext cx="10175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27984" y="2020198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NEED TO FLESH THIS ONE OUT</a:t>
            </a:r>
          </a:p>
          <a:p>
            <a:r>
              <a:rPr lang="en-AU" dirty="0" smtClean="0"/>
              <a:t>What is being checked? What loops?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3403601" y="4077072"/>
            <a:ext cx="105254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Flush</a:t>
            </a:r>
            <a:r>
              <a:rPr lang="en-AU" sz="1200" dirty="0" smtClean="0"/>
              <a:t> </a:t>
            </a:r>
            <a:r>
              <a:rPr lang="en-AU" sz="1200" b="1" dirty="0" smtClean="0"/>
              <a:t>System </a:t>
            </a:r>
            <a:endParaRPr lang="en-AU" sz="1200" b="1" dirty="0"/>
          </a:p>
        </p:txBody>
      </p:sp>
      <p:cxnSp>
        <p:nvCxnSpPr>
          <p:cNvPr id="11" name="Straight Arrow Connector 10"/>
          <p:cNvCxnSpPr>
            <a:stCxn id="34" idx="2"/>
          </p:cNvCxnSpPr>
          <p:nvPr/>
        </p:nvCxnSpPr>
        <p:spPr>
          <a:xfrm flipH="1">
            <a:off x="3929873" y="4581128"/>
            <a:ext cx="1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455" y="157881"/>
            <a:ext cx="847437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Flush System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575871" y="1206463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524122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3169938" y="1772816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sp>
        <p:nvSpPr>
          <p:cNvPr id="27" name="Rectangle 26"/>
          <p:cNvSpPr/>
          <p:nvPr/>
        </p:nvSpPr>
        <p:spPr>
          <a:xfrm>
            <a:off x="5358006" y="1952836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50031" y="18143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3940049" y="476672"/>
            <a:ext cx="31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 flipH="1">
            <a:off x="3937711" y="980728"/>
            <a:ext cx="2338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3937711" y="1566503"/>
            <a:ext cx="2338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7" idx="1"/>
          </p:cNvCxnSpPr>
          <p:nvPr/>
        </p:nvCxnSpPr>
        <p:spPr>
          <a:xfrm>
            <a:off x="4710160" y="2132856"/>
            <a:ext cx="647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3"/>
          </p:cNvCxnSpPr>
          <p:nvPr/>
        </p:nvCxnSpPr>
        <p:spPr>
          <a:xfrm>
            <a:off x="6194518" y="2132856"/>
            <a:ext cx="6097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43" idx="0"/>
          </p:cNvCxnSpPr>
          <p:nvPr/>
        </p:nvCxnSpPr>
        <p:spPr>
          <a:xfrm>
            <a:off x="3940049" y="2492896"/>
            <a:ext cx="312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16661" y="249289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>
            <a:off x="3351340" y="285293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Inlet Valve Set to Open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3351340" y="357301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Stepper Motor Fully Extended</a:t>
            </a:r>
            <a:endParaRPr lang="en-A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834675" y="3522203"/>
            <a:ext cx="361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Assuming we can do this from an unknown starting position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>
            <a:off x="3351340" y="429309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Drainage and Return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834675" y="2823490"/>
            <a:ext cx="340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Push water through the system in reverse.</a:t>
            </a:r>
            <a:br>
              <a:rPr lang="en-AU" sz="1200" dirty="0" smtClean="0"/>
            </a:br>
            <a:r>
              <a:rPr lang="en-AU" sz="1200" dirty="0" smtClean="0"/>
              <a:t>Removes any potential air-bubbles from return line.</a:t>
            </a:r>
            <a:endParaRPr lang="en-AU" sz="1200" dirty="0"/>
          </a:p>
        </p:txBody>
      </p:sp>
      <p:cxnSp>
        <p:nvCxnSpPr>
          <p:cNvPr id="32" name="Straight Arrow Connector 31"/>
          <p:cNvCxnSpPr>
            <a:stCxn id="43" idx="2"/>
            <a:endCxn id="49" idx="0"/>
          </p:cNvCxnSpPr>
          <p:nvPr/>
        </p:nvCxnSpPr>
        <p:spPr>
          <a:xfrm>
            <a:off x="3943174" y="32129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9" idx="2"/>
            <a:endCxn id="55" idx="0"/>
          </p:cNvCxnSpPr>
          <p:nvPr/>
        </p:nvCxnSpPr>
        <p:spPr>
          <a:xfrm>
            <a:off x="3943174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</p:cNvCxnSpPr>
          <p:nvPr/>
        </p:nvCxnSpPr>
        <p:spPr>
          <a:xfrm>
            <a:off x="3943174" y="4653136"/>
            <a:ext cx="0" cy="3960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3206" y="284053"/>
            <a:ext cx="1183667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Drainage and Return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2827737" y="1332635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2775988" y="746860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2421804" y="1898988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sp>
        <p:nvSpPr>
          <p:cNvPr id="27" name="Rectangle 26"/>
          <p:cNvSpPr/>
          <p:nvPr/>
        </p:nvSpPr>
        <p:spPr>
          <a:xfrm>
            <a:off x="1176859" y="2079008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50539" y="189898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3191915" y="602844"/>
            <a:ext cx="31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 flipH="1">
            <a:off x="3189577" y="1106900"/>
            <a:ext cx="2338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3189577" y="1692675"/>
            <a:ext cx="2338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1"/>
            <a:endCxn id="27" idx="3"/>
          </p:cNvCxnSpPr>
          <p:nvPr/>
        </p:nvCxnSpPr>
        <p:spPr>
          <a:xfrm flipH="1">
            <a:off x="2013371" y="2259028"/>
            <a:ext cx="408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8527" y="261906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>
            <a:off x="2597743" y="5079113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Inlet Valve Set to Open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2596818" y="5646439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Bubble Sensor On</a:t>
            </a:r>
            <a:endParaRPr lang="en-A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952998" y="148415"/>
            <a:ext cx="195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At specified steps per second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>
            <a:off x="5082262" y="746860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Stepper Motor Retracting</a:t>
            </a:r>
            <a:endParaRPr lang="en-AU" sz="1200" dirty="0"/>
          </a:p>
        </p:txBody>
      </p:sp>
      <p:cxnSp>
        <p:nvCxnSpPr>
          <p:cNvPr id="32" name="Straight Arrow Connector 31"/>
          <p:cNvCxnSpPr>
            <a:stCxn id="43" idx="2"/>
            <a:endCxn id="49" idx="0"/>
          </p:cNvCxnSpPr>
          <p:nvPr/>
        </p:nvCxnSpPr>
        <p:spPr>
          <a:xfrm flipH="1">
            <a:off x="3188652" y="5439153"/>
            <a:ext cx="925" cy="207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8912" y="2914133"/>
            <a:ext cx="1183667" cy="50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Centrifuge Motor Speed</a:t>
            </a:r>
            <a:endParaRPr lang="en-AU" sz="1200" dirty="0"/>
          </a:p>
        </p:txBody>
      </p:sp>
      <p:cxnSp>
        <p:nvCxnSpPr>
          <p:cNvPr id="9" name="Straight Arrow Connector 8"/>
          <p:cNvCxnSpPr>
            <a:stCxn id="22" idx="2"/>
            <a:endCxn id="30" idx="0"/>
          </p:cNvCxnSpPr>
          <p:nvPr/>
        </p:nvCxnSpPr>
        <p:spPr>
          <a:xfrm flipH="1">
            <a:off x="3190746" y="2619068"/>
            <a:ext cx="1169" cy="295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2420634" y="3627180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Speed &gt; Z</a:t>
            </a:r>
            <a:endParaRPr lang="en-AU" sz="1200" dirty="0"/>
          </a:p>
        </p:txBody>
      </p:sp>
      <p:sp>
        <p:nvSpPr>
          <p:cNvPr id="38" name="Rectangle 37"/>
          <p:cNvSpPr/>
          <p:nvPr/>
        </p:nvSpPr>
        <p:spPr>
          <a:xfrm>
            <a:off x="1043265" y="3736064"/>
            <a:ext cx="1183667" cy="50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Ramp up centrifuge motor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76692" y="359756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56736" y="426280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cxnSp>
        <p:nvCxnSpPr>
          <p:cNvPr id="12" name="Straight Arrow Connector 11"/>
          <p:cNvCxnSpPr>
            <a:stCxn id="30" idx="2"/>
            <a:endCxn id="35" idx="0"/>
          </p:cNvCxnSpPr>
          <p:nvPr/>
        </p:nvCxnSpPr>
        <p:spPr>
          <a:xfrm flipH="1">
            <a:off x="3190745" y="3416444"/>
            <a:ext cx="1" cy="210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5" idx="1"/>
            <a:endCxn id="38" idx="3"/>
          </p:cNvCxnSpPr>
          <p:nvPr/>
        </p:nvCxnSpPr>
        <p:spPr>
          <a:xfrm flipH="1">
            <a:off x="2226932" y="3987220"/>
            <a:ext cx="193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0"/>
            <a:endCxn id="30" idx="1"/>
          </p:cNvCxnSpPr>
          <p:nvPr/>
        </p:nvCxnSpPr>
        <p:spPr>
          <a:xfrm rot="5400000" flipH="1" flipV="1">
            <a:off x="1831618" y="2968771"/>
            <a:ext cx="570775" cy="963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0753" y="269776"/>
            <a:ext cx="156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Note: There might be a ‘skip’ in centrifuge motor? Depends what we specifically turn off between modes</a:t>
            </a:r>
            <a:endParaRPr lang="en-AU" sz="1200" dirty="0"/>
          </a:p>
        </p:txBody>
      </p:sp>
      <p:cxnSp>
        <p:nvCxnSpPr>
          <p:cNvPr id="67" name="Straight Arrow Connector 66"/>
          <p:cNvCxnSpPr>
            <a:stCxn id="27" idx="1"/>
          </p:cNvCxnSpPr>
          <p:nvPr/>
        </p:nvCxnSpPr>
        <p:spPr>
          <a:xfrm flipH="1">
            <a:off x="611560" y="2259028"/>
            <a:ext cx="56529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4903986" y="2573097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Bubble Detected</a:t>
            </a:r>
            <a:endParaRPr lang="en-AU" sz="1200" dirty="0"/>
          </a:p>
        </p:txBody>
      </p:sp>
      <p:sp>
        <p:nvSpPr>
          <p:cNvPr id="74" name="Rectangle 73"/>
          <p:cNvSpPr/>
          <p:nvPr/>
        </p:nvSpPr>
        <p:spPr>
          <a:xfrm>
            <a:off x="5082263" y="3581452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Bubble Detected</a:t>
            </a:r>
            <a:endParaRPr lang="en-AU" sz="1200" b="1" dirty="0"/>
          </a:p>
        </p:txBody>
      </p:sp>
      <p:cxnSp>
        <p:nvCxnSpPr>
          <p:cNvPr id="76" name="Straight Arrow Connector 75"/>
          <p:cNvCxnSpPr>
            <a:stCxn id="71" idx="2"/>
            <a:endCxn id="74" idx="0"/>
          </p:cNvCxnSpPr>
          <p:nvPr/>
        </p:nvCxnSpPr>
        <p:spPr>
          <a:xfrm>
            <a:off x="5674097" y="3293177"/>
            <a:ext cx="0" cy="28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92018" y="324414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79" name="Flowchart: Decision 78"/>
          <p:cNvSpPr/>
          <p:nvPr/>
        </p:nvSpPr>
        <p:spPr>
          <a:xfrm>
            <a:off x="6852455" y="2573097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Stepper Motor Fully Retracted? </a:t>
            </a:r>
            <a:endParaRPr lang="en-AU" sz="900" dirty="0"/>
          </a:p>
        </p:txBody>
      </p:sp>
      <p:cxnSp>
        <p:nvCxnSpPr>
          <p:cNvPr id="81" name="Elbow Connector 80"/>
          <p:cNvCxnSpPr>
            <a:stCxn id="49" idx="2"/>
            <a:endCxn id="55" idx="0"/>
          </p:cNvCxnSpPr>
          <p:nvPr/>
        </p:nvCxnSpPr>
        <p:spPr>
          <a:xfrm rot="5400000" flipH="1" flipV="1">
            <a:off x="1801564" y="2133948"/>
            <a:ext cx="5259619" cy="2485444"/>
          </a:xfrm>
          <a:prstGeom prst="bentConnector5">
            <a:avLst>
              <a:gd name="adj1" fmla="val -4346"/>
              <a:gd name="adj2" fmla="val 50000"/>
              <a:gd name="adj3" fmla="val 1043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9" idx="0"/>
            <a:endCxn id="55" idx="3"/>
          </p:cNvCxnSpPr>
          <p:nvPr/>
        </p:nvCxnSpPr>
        <p:spPr>
          <a:xfrm rot="16200000" flipV="1">
            <a:off x="6121140" y="1071670"/>
            <a:ext cx="1646217" cy="13566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1" idx="3"/>
            <a:endCxn id="79" idx="1"/>
          </p:cNvCxnSpPr>
          <p:nvPr/>
        </p:nvCxnSpPr>
        <p:spPr>
          <a:xfrm>
            <a:off x="6444208" y="2933137"/>
            <a:ext cx="4082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026480" y="5229200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Test Initialisation</a:t>
            </a:r>
            <a:endParaRPr lang="en-AU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161898" y="420650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468083" y="301617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658225" y="108126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102" name="Rectangle 101"/>
          <p:cNvSpPr/>
          <p:nvPr/>
        </p:nvSpPr>
        <p:spPr>
          <a:xfrm>
            <a:off x="2603206" y="4489064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Outlet Valve Set to closed</a:t>
            </a:r>
            <a:endParaRPr lang="en-AU" sz="1200" dirty="0"/>
          </a:p>
        </p:txBody>
      </p:sp>
      <p:cxnSp>
        <p:nvCxnSpPr>
          <p:cNvPr id="104" name="Straight Arrow Connector 103"/>
          <p:cNvCxnSpPr>
            <a:stCxn id="35" idx="2"/>
            <a:endCxn id="102" idx="0"/>
          </p:cNvCxnSpPr>
          <p:nvPr/>
        </p:nvCxnSpPr>
        <p:spPr>
          <a:xfrm>
            <a:off x="3190745" y="4347260"/>
            <a:ext cx="4295" cy="141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2"/>
            <a:endCxn id="43" idx="0"/>
          </p:cNvCxnSpPr>
          <p:nvPr/>
        </p:nvCxnSpPr>
        <p:spPr>
          <a:xfrm flipH="1">
            <a:off x="3189577" y="4849104"/>
            <a:ext cx="5463" cy="23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4" idx="2"/>
          </p:cNvCxnSpPr>
          <p:nvPr/>
        </p:nvCxnSpPr>
        <p:spPr>
          <a:xfrm flipH="1">
            <a:off x="5674095" y="3941492"/>
            <a:ext cx="2" cy="4956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1" idx="2"/>
          </p:cNvCxnSpPr>
          <p:nvPr/>
        </p:nvCxnSpPr>
        <p:spPr>
          <a:xfrm flipH="1">
            <a:off x="7618313" y="5589240"/>
            <a:ext cx="1" cy="529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4903984" y="1538948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N &lt; 3?</a:t>
            </a:r>
            <a:endParaRPr lang="en-AU" sz="1200" dirty="0"/>
          </a:p>
        </p:txBody>
      </p:sp>
      <p:cxnSp>
        <p:nvCxnSpPr>
          <p:cNvPr id="3" name="Straight Arrow Connector 2"/>
          <p:cNvCxnSpPr>
            <a:stCxn id="55" idx="2"/>
            <a:endCxn id="48" idx="0"/>
          </p:cNvCxnSpPr>
          <p:nvPr/>
        </p:nvCxnSpPr>
        <p:spPr>
          <a:xfrm flipH="1">
            <a:off x="5674095" y="1106900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8" idx="2"/>
            <a:endCxn id="71" idx="0"/>
          </p:cNvCxnSpPr>
          <p:nvPr/>
        </p:nvCxnSpPr>
        <p:spPr>
          <a:xfrm>
            <a:off x="5674095" y="2259028"/>
            <a:ext cx="2" cy="31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97687" y="225902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705622" y="1261949"/>
            <a:ext cx="171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 is arbitrary</a:t>
            </a:r>
            <a:endParaRPr lang="en-AU" sz="1200" dirty="0"/>
          </a:p>
        </p:txBody>
      </p:sp>
      <p:cxnSp>
        <p:nvCxnSpPr>
          <p:cNvPr id="11" name="Elbow Connector 10"/>
          <p:cNvCxnSpPr>
            <a:stCxn id="48" idx="3"/>
            <a:endCxn id="79" idx="1"/>
          </p:cNvCxnSpPr>
          <p:nvPr/>
        </p:nvCxnSpPr>
        <p:spPr>
          <a:xfrm>
            <a:off x="6444206" y="1898988"/>
            <a:ext cx="408249" cy="10341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63764" y="152871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64" name="Flowchart: Decision 63"/>
          <p:cNvSpPr/>
          <p:nvPr/>
        </p:nvSpPr>
        <p:spPr>
          <a:xfrm>
            <a:off x="6852456" y="3552960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N &gt;= 3?</a:t>
            </a:r>
            <a:endParaRPr lang="en-AU" sz="1200" dirty="0"/>
          </a:p>
        </p:txBody>
      </p:sp>
      <p:cxnSp>
        <p:nvCxnSpPr>
          <p:cNvPr id="20" name="Straight Arrow Connector 19"/>
          <p:cNvCxnSpPr>
            <a:stCxn id="79" idx="2"/>
            <a:endCxn id="64" idx="0"/>
          </p:cNvCxnSpPr>
          <p:nvPr/>
        </p:nvCxnSpPr>
        <p:spPr>
          <a:xfrm>
            <a:off x="7622566" y="3293177"/>
            <a:ext cx="1" cy="259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026479" y="4600094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Bubble in pipe flag = 1</a:t>
            </a:r>
            <a:endParaRPr lang="en-AU" sz="1200" b="1" dirty="0"/>
          </a:p>
        </p:txBody>
      </p:sp>
      <p:cxnSp>
        <p:nvCxnSpPr>
          <p:cNvPr id="23" name="Straight Arrow Connector 22"/>
          <p:cNvCxnSpPr>
            <a:stCxn id="64" idx="2"/>
            <a:endCxn id="68" idx="0"/>
          </p:cNvCxnSpPr>
          <p:nvPr/>
        </p:nvCxnSpPr>
        <p:spPr>
          <a:xfrm flipH="1">
            <a:off x="7618313" y="4273040"/>
            <a:ext cx="4254" cy="327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4" idx="3"/>
            <a:endCxn id="91" idx="3"/>
          </p:cNvCxnSpPr>
          <p:nvPr/>
        </p:nvCxnSpPr>
        <p:spPr>
          <a:xfrm flipH="1">
            <a:off x="8210147" y="3913000"/>
            <a:ext cx="182531" cy="1496220"/>
          </a:xfrm>
          <a:prstGeom prst="bentConnector3">
            <a:avLst>
              <a:gd name="adj1" fmla="val -1252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8" idx="2"/>
            <a:endCxn id="91" idx="0"/>
          </p:cNvCxnSpPr>
          <p:nvPr/>
        </p:nvCxnSpPr>
        <p:spPr>
          <a:xfrm>
            <a:off x="7618313" y="4960134"/>
            <a:ext cx="1" cy="269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08242" y="324391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445680" y="355296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894706" y="4944469"/>
            <a:ext cx="1507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This flag can be used</a:t>
            </a:r>
            <a:br>
              <a:rPr lang="en-AU" sz="1050" dirty="0" smtClean="0"/>
            </a:br>
            <a:r>
              <a:rPr lang="en-AU" sz="1050" dirty="0" smtClean="0"/>
              <a:t>for meta data?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5646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7818" y="153267"/>
            <a:ext cx="847437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Bubble Detected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2204233" y="1687090"/>
            <a:ext cx="7236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2152485" y="616074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1795962" y="2236254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 &gt; Y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2568412" y="472058"/>
            <a:ext cx="312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>
            <a:off x="2566073" y="2047130"/>
            <a:ext cx="0" cy="18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0" idx="1"/>
          </p:cNvCxnSpPr>
          <p:nvPr/>
        </p:nvCxnSpPr>
        <p:spPr>
          <a:xfrm flipH="1">
            <a:off x="179512" y="2596294"/>
            <a:ext cx="39225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57" idx="0"/>
          </p:cNvCxnSpPr>
          <p:nvPr/>
        </p:nvCxnSpPr>
        <p:spPr>
          <a:xfrm>
            <a:off x="2566073" y="2956334"/>
            <a:ext cx="5464" cy="324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9561" y="299785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1979704" y="5022800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Outlet Valve Closed</a:t>
            </a:r>
            <a:endParaRPr lang="en-AU" sz="1200" dirty="0"/>
          </a:p>
        </p:txBody>
      </p:sp>
      <p:cxnSp>
        <p:nvCxnSpPr>
          <p:cNvPr id="32" name="Straight Arrow Connector 31"/>
          <p:cNvCxnSpPr>
            <a:stCxn id="68" idx="2"/>
            <a:endCxn id="49" idx="0"/>
          </p:cNvCxnSpPr>
          <p:nvPr/>
        </p:nvCxnSpPr>
        <p:spPr>
          <a:xfrm>
            <a:off x="2571538" y="4643637"/>
            <a:ext cx="0" cy="37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976578" y="1120130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Stop Stepper Motor</a:t>
            </a:r>
            <a:endParaRPr lang="en-AU" sz="1200" dirty="0"/>
          </a:p>
        </p:txBody>
      </p:sp>
      <p:cxnSp>
        <p:nvCxnSpPr>
          <p:cNvPr id="5" name="Straight Arrow Connector 4"/>
          <p:cNvCxnSpPr>
            <a:stCxn id="24" idx="2"/>
            <a:endCxn id="16" idx="0"/>
          </p:cNvCxnSpPr>
          <p:nvPr/>
        </p:nvCxnSpPr>
        <p:spPr>
          <a:xfrm flipH="1">
            <a:off x="2566073" y="1480170"/>
            <a:ext cx="2339" cy="20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2"/>
            <a:endCxn id="24" idx="0"/>
          </p:cNvCxnSpPr>
          <p:nvPr/>
        </p:nvCxnSpPr>
        <p:spPr>
          <a:xfrm>
            <a:off x="2568412" y="97611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81460" y="18250"/>
            <a:ext cx="28360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/>
              <a:t>What if air bubble caught before stepper motor has </a:t>
            </a:r>
            <a:br>
              <a:rPr lang="en-AU" sz="900" dirty="0" smtClean="0"/>
            </a:br>
            <a:r>
              <a:rPr lang="en-AU" sz="900" dirty="0" smtClean="0"/>
              <a:t>retracted tube length to bubble sensor?... I guess we </a:t>
            </a:r>
            <a:br>
              <a:rPr lang="en-AU" sz="900" dirty="0" smtClean="0"/>
            </a:br>
            <a:r>
              <a:rPr lang="en-AU" sz="900" dirty="0" smtClean="0"/>
              <a:t>just trip the sensor N times, and then go into override?</a:t>
            </a:r>
          </a:p>
          <a:p>
            <a:r>
              <a:rPr lang="en-AU" sz="900" dirty="0" smtClean="0"/>
              <a:t>Else can set up another logic loop that bypasses counter </a:t>
            </a:r>
            <a:br>
              <a:rPr lang="en-AU" sz="900" dirty="0" smtClean="0"/>
            </a:br>
            <a:r>
              <a:rPr lang="en-AU" sz="900" dirty="0" smtClean="0"/>
              <a:t>and just flags the bubble was not removed</a:t>
            </a:r>
            <a:endParaRPr lang="en-AU" sz="900" dirty="0"/>
          </a:p>
        </p:txBody>
      </p:sp>
      <p:sp>
        <p:nvSpPr>
          <p:cNvPr id="51" name="Rectangle 50"/>
          <p:cNvSpPr/>
          <p:nvPr/>
        </p:nvSpPr>
        <p:spPr>
          <a:xfrm>
            <a:off x="1979703" y="5615113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Inlet Valve Open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79512" y="5498976"/>
            <a:ext cx="157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Unsure if valve </a:t>
            </a:r>
            <a:br>
              <a:rPr lang="en-AU" sz="1200" dirty="0" smtClean="0"/>
            </a:br>
            <a:r>
              <a:rPr lang="en-AU" sz="1200" dirty="0" smtClean="0"/>
              <a:t>operation is necessary</a:t>
            </a:r>
            <a:br>
              <a:rPr lang="en-AU" sz="1200" dirty="0" smtClean="0"/>
            </a:br>
            <a:r>
              <a:rPr lang="en-AU" sz="1200" dirty="0" smtClean="0"/>
              <a:t>Should be in these</a:t>
            </a:r>
            <a:br>
              <a:rPr lang="en-AU" sz="1200" dirty="0" smtClean="0"/>
            </a:br>
            <a:r>
              <a:rPr lang="en-AU" sz="1200" dirty="0" smtClean="0"/>
              <a:t>positions from</a:t>
            </a:r>
            <a:br>
              <a:rPr lang="en-AU" sz="1200" dirty="0" smtClean="0"/>
            </a:br>
            <a:r>
              <a:rPr lang="en-AU" sz="1200" dirty="0" smtClean="0"/>
              <a:t>Drainage and Return</a:t>
            </a:r>
            <a:br>
              <a:rPr lang="en-AU" sz="1200" dirty="0" smtClean="0"/>
            </a:br>
            <a:r>
              <a:rPr lang="en-AU" sz="1200" dirty="0" smtClean="0"/>
              <a:t>mode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>
            <a:off x="4716016" y="616074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Stepper Motor Extending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92523" y="14767"/>
            <a:ext cx="183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Specified steps per second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31751" y="4154928"/>
            <a:ext cx="1523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Counter so that </a:t>
            </a:r>
            <a:br>
              <a:rPr lang="en-AU" sz="1200" dirty="0" smtClean="0"/>
            </a:br>
            <a:r>
              <a:rPr lang="en-AU" sz="1200" dirty="0" smtClean="0"/>
              <a:t>not stuck in an infinite loop</a:t>
            </a:r>
            <a:br>
              <a:rPr lang="en-AU" sz="1200" dirty="0" smtClean="0"/>
            </a:br>
            <a:r>
              <a:rPr lang="en-AU" sz="1200" dirty="0" smtClean="0"/>
              <a:t>if we can’t get rid of bubbles</a:t>
            </a:r>
            <a:endParaRPr lang="en-AU" sz="1200" dirty="0"/>
          </a:p>
        </p:txBody>
      </p:sp>
      <p:cxnSp>
        <p:nvCxnSpPr>
          <p:cNvPr id="37" name="Straight Arrow Connector 36"/>
          <p:cNvCxnSpPr>
            <a:stCxn id="49" idx="2"/>
            <a:endCxn id="51" idx="0"/>
          </p:cNvCxnSpPr>
          <p:nvPr/>
        </p:nvCxnSpPr>
        <p:spPr>
          <a:xfrm flipH="1">
            <a:off x="2571537" y="5382840"/>
            <a:ext cx="1" cy="232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1768" y="2416274"/>
            <a:ext cx="8365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1910" y="223625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62" name="Straight Arrow Connector 61"/>
          <p:cNvCxnSpPr>
            <a:stCxn id="22" idx="1"/>
            <a:endCxn id="60" idx="3"/>
          </p:cNvCxnSpPr>
          <p:nvPr/>
        </p:nvCxnSpPr>
        <p:spPr>
          <a:xfrm flipH="1">
            <a:off x="1408280" y="2596294"/>
            <a:ext cx="387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1" idx="2"/>
            <a:endCxn id="54" idx="0"/>
          </p:cNvCxnSpPr>
          <p:nvPr/>
        </p:nvCxnSpPr>
        <p:spPr>
          <a:xfrm rot="5400000" flipH="1" flipV="1">
            <a:off x="1260153" y="1927457"/>
            <a:ext cx="5359079" cy="2736313"/>
          </a:xfrm>
          <a:prstGeom prst="bentConnector5">
            <a:avLst>
              <a:gd name="adj1" fmla="val -4266"/>
              <a:gd name="adj2" fmla="val 50000"/>
              <a:gd name="adj3" fmla="val 104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4537738" y="1270798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Is Stepper Motor Fully Extended?</a:t>
            </a:r>
            <a:endParaRPr lang="en-AU" sz="900" dirty="0"/>
          </a:p>
        </p:txBody>
      </p:sp>
      <p:sp>
        <p:nvSpPr>
          <p:cNvPr id="70" name="Flowchart: Decision 69"/>
          <p:cNvSpPr/>
          <p:nvPr/>
        </p:nvSpPr>
        <p:spPr>
          <a:xfrm>
            <a:off x="6530069" y="1128469"/>
            <a:ext cx="1540222" cy="10107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Has Stepper Motor Extended Specified Length*?</a:t>
            </a:r>
            <a:endParaRPr lang="en-AU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665172" y="4751741"/>
            <a:ext cx="15072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*Specified length is such that volume of water pushed back is slightly more than volume of water between bubble sensor and viewing chamber</a:t>
            </a:r>
            <a:endParaRPr lang="en-AU" sz="1050" dirty="0"/>
          </a:p>
        </p:txBody>
      </p:sp>
      <p:cxnSp>
        <p:nvCxnSpPr>
          <p:cNvPr id="74" name="Straight Arrow Connector 73"/>
          <p:cNvCxnSpPr>
            <a:stCxn id="54" idx="2"/>
            <a:endCxn id="69" idx="0"/>
          </p:cNvCxnSpPr>
          <p:nvPr/>
        </p:nvCxnSpPr>
        <p:spPr>
          <a:xfrm flipH="1">
            <a:off x="5307849" y="976114"/>
            <a:ext cx="1" cy="294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30847" y="127079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572395" y="84645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85" name="Elbow Connector 84"/>
          <p:cNvCxnSpPr>
            <a:stCxn id="70" idx="0"/>
            <a:endCxn id="54" idx="3"/>
          </p:cNvCxnSpPr>
          <p:nvPr/>
        </p:nvCxnSpPr>
        <p:spPr>
          <a:xfrm rot="16200000" flipV="1">
            <a:off x="6433745" y="262033"/>
            <a:ext cx="332375" cy="14004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9" idx="3"/>
            <a:endCxn id="70" idx="1"/>
          </p:cNvCxnSpPr>
          <p:nvPr/>
        </p:nvCxnSpPr>
        <p:spPr>
          <a:xfrm>
            <a:off x="6077960" y="1630838"/>
            <a:ext cx="452109" cy="2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16016" y="201693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71623" y="203338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2" name="Rectangle 41"/>
          <p:cNvSpPr/>
          <p:nvPr/>
        </p:nvSpPr>
        <p:spPr>
          <a:xfrm>
            <a:off x="4723232" y="2513253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Counter N to </a:t>
            </a:r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>
            <a:off x="5789625" y="4504557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Drainage and Return</a:t>
            </a:r>
            <a:endParaRPr lang="en-AU" sz="1200" dirty="0"/>
          </a:p>
        </p:txBody>
      </p:sp>
      <p:cxnSp>
        <p:nvCxnSpPr>
          <p:cNvPr id="3" name="Straight Arrow Connector 2"/>
          <p:cNvCxnSpPr>
            <a:stCxn id="69" idx="2"/>
            <a:endCxn id="42" idx="0"/>
          </p:cNvCxnSpPr>
          <p:nvPr/>
        </p:nvCxnSpPr>
        <p:spPr>
          <a:xfrm>
            <a:off x="5307849" y="1990878"/>
            <a:ext cx="7217" cy="522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08346" y="2525110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N = N + 1</a:t>
            </a:r>
            <a:endParaRPr lang="en-AU" sz="1200" dirty="0"/>
          </a:p>
        </p:txBody>
      </p:sp>
      <p:cxnSp>
        <p:nvCxnSpPr>
          <p:cNvPr id="8" name="Straight Arrow Connector 7"/>
          <p:cNvCxnSpPr>
            <a:stCxn id="70" idx="2"/>
            <a:endCxn id="48" idx="0"/>
          </p:cNvCxnSpPr>
          <p:nvPr/>
        </p:nvCxnSpPr>
        <p:spPr>
          <a:xfrm>
            <a:off x="7300180" y="2139171"/>
            <a:ext cx="0" cy="385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2" idx="2"/>
            <a:endCxn id="44" idx="0"/>
          </p:cNvCxnSpPr>
          <p:nvPr/>
        </p:nvCxnSpPr>
        <p:spPr>
          <a:xfrm rot="16200000" flipH="1">
            <a:off x="5032630" y="3155728"/>
            <a:ext cx="1631264" cy="1066393"/>
          </a:xfrm>
          <a:prstGeom prst="bentConnector3">
            <a:avLst>
              <a:gd name="adj1" fmla="val 76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708347" y="3122996"/>
            <a:ext cx="1183667" cy="51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Bubble Detected Flag = 1</a:t>
            </a:r>
            <a:endParaRPr lang="en-AU" sz="1200" dirty="0"/>
          </a:p>
        </p:txBody>
      </p:sp>
      <p:sp>
        <p:nvSpPr>
          <p:cNvPr id="57" name="Flowchart: Decision 56"/>
          <p:cNvSpPr/>
          <p:nvPr/>
        </p:nvSpPr>
        <p:spPr>
          <a:xfrm>
            <a:off x="1801426" y="3280613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Bubble Detected Flag = 0?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892014" y="3072864"/>
            <a:ext cx="1507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This flag can be used</a:t>
            </a:r>
            <a:br>
              <a:rPr lang="en-AU" sz="1050" dirty="0" smtClean="0"/>
            </a:br>
            <a:r>
              <a:rPr lang="en-AU" sz="1050" dirty="0" smtClean="0"/>
              <a:t>for meta data?</a:t>
            </a:r>
            <a:endParaRPr lang="en-AU" sz="1050" dirty="0"/>
          </a:p>
        </p:txBody>
      </p:sp>
      <p:cxnSp>
        <p:nvCxnSpPr>
          <p:cNvPr id="20" name="Straight Arrow Connector 19"/>
          <p:cNvCxnSpPr>
            <a:stCxn id="48" idx="2"/>
            <a:endCxn id="55" idx="0"/>
          </p:cNvCxnSpPr>
          <p:nvPr/>
        </p:nvCxnSpPr>
        <p:spPr>
          <a:xfrm>
            <a:off x="7300180" y="2885150"/>
            <a:ext cx="1" cy="237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5" idx="2"/>
            <a:endCxn id="44" idx="0"/>
          </p:cNvCxnSpPr>
          <p:nvPr/>
        </p:nvCxnSpPr>
        <p:spPr>
          <a:xfrm rot="5400000">
            <a:off x="6408746" y="3613122"/>
            <a:ext cx="864148" cy="918722"/>
          </a:xfrm>
          <a:prstGeom prst="bentConnector3">
            <a:avLst>
              <a:gd name="adj1" fmla="val 557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79704" y="4283597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Counter N = 0</a:t>
            </a:r>
            <a:endParaRPr lang="en-AU" sz="1200" dirty="0"/>
          </a:p>
        </p:txBody>
      </p:sp>
      <p:cxnSp>
        <p:nvCxnSpPr>
          <p:cNvPr id="34" name="Straight Arrow Connector 33"/>
          <p:cNvCxnSpPr>
            <a:stCxn id="57" idx="2"/>
            <a:endCxn id="68" idx="0"/>
          </p:cNvCxnSpPr>
          <p:nvPr/>
        </p:nvCxnSpPr>
        <p:spPr>
          <a:xfrm>
            <a:off x="2571537" y="4000693"/>
            <a:ext cx="1" cy="282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7" idx="3"/>
            <a:endCxn id="49" idx="3"/>
          </p:cNvCxnSpPr>
          <p:nvPr/>
        </p:nvCxnSpPr>
        <p:spPr>
          <a:xfrm flipH="1">
            <a:off x="3163371" y="3640653"/>
            <a:ext cx="178277" cy="1562167"/>
          </a:xfrm>
          <a:prstGeom prst="bentConnector3">
            <a:avLst>
              <a:gd name="adj1" fmla="val -1282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52526" y="393398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322714" y="334622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6433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5398" y="181626"/>
            <a:ext cx="1015552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Test Initialisation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51340" y="1206463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Previous Test Number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524122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3169938" y="1772816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Was Test Interrupted?</a:t>
            </a:r>
            <a:endParaRPr lang="en-AU" sz="800" dirty="0"/>
          </a:p>
        </p:txBody>
      </p:sp>
      <p:sp>
        <p:nvSpPr>
          <p:cNvPr id="27" name="Rectangle 26"/>
          <p:cNvSpPr/>
          <p:nvPr/>
        </p:nvSpPr>
        <p:spPr>
          <a:xfrm>
            <a:off x="5358006" y="1952836"/>
            <a:ext cx="101419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Test to Previous Test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50031" y="18143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3940049" y="500417"/>
            <a:ext cx="3125" cy="120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>
            <a:off x="3940049" y="980728"/>
            <a:ext cx="3125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2"/>
            <a:endCxn id="22" idx="0"/>
          </p:cNvCxnSpPr>
          <p:nvPr/>
        </p:nvCxnSpPr>
        <p:spPr>
          <a:xfrm flipH="1">
            <a:off x="3940049" y="1566503"/>
            <a:ext cx="3125" cy="2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7" idx="1"/>
          </p:cNvCxnSpPr>
          <p:nvPr/>
        </p:nvCxnSpPr>
        <p:spPr>
          <a:xfrm>
            <a:off x="4710160" y="2132856"/>
            <a:ext cx="6478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5865103" y="3212976"/>
            <a:ext cx="0" cy="5400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43" idx="0"/>
          </p:cNvCxnSpPr>
          <p:nvPr/>
        </p:nvCxnSpPr>
        <p:spPr>
          <a:xfrm>
            <a:off x="3940049" y="2492896"/>
            <a:ext cx="312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16661" y="249289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>
            <a:off x="3351340" y="2852936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test to next test</a:t>
            </a:r>
            <a:endParaRPr lang="en-AU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95536" y="1902023"/>
            <a:ext cx="2651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Only mode that has a ‘test interrupted’ </a:t>
            </a:r>
          </a:p>
          <a:p>
            <a:r>
              <a:rPr lang="en-AU" sz="1200" dirty="0" smtClean="0"/>
              <a:t>Flag should be Injection and Recording</a:t>
            </a:r>
            <a:endParaRPr lang="en-AU" sz="1200" dirty="0"/>
          </a:p>
        </p:txBody>
      </p:sp>
      <p:sp>
        <p:nvSpPr>
          <p:cNvPr id="34" name="Rectangle 33"/>
          <p:cNvSpPr/>
          <p:nvPr/>
        </p:nvSpPr>
        <p:spPr>
          <a:xfrm>
            <a:off x="5231992" y="2852936"/>
            <a:ext cx="12662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Injection and Recording</a:t>
            </a:r>
            <a:endParaRPr lang="en-AU" sz="1200" b="1" dirty="0"/>
          </a:p>
        </p:txBody>
      </p:sp>
      <p:cxnSp>
        <p:nvCxnSpPr>
          <p:cNvPr id="20" name="Straight Arrow Connector 19"/>
          <p:cNvCxnSpPr>
            <a:stCxn id="43" idx="3"/>
            <a:endCxn id="34" idx="1"/>
          </p:cNvCxnSpPr>
          <p:nvPr/>
        </p:nvCxnSpPr>
        <p:spPr>
          <a:xfrm>
            <a:off x="4535007" y="3032956"/>
            <a:ext cx="696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7" idx="2"/>
            <a:endCxn id="34" idx="0"/>
          </p:cNvCxnSpPr>
          <p:nvPr/>
        </p:nvCxnSpPr>
        <p:spPr>
          <a:xfrm>
            <a:off x="5865103" y="2312876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8627" y="1049036"/>
            <a:ext cx="221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Each Test number will have an</a:t>
            </a:r>
          </a:p>
          <a:p>
            <a:r>
              <a:rPr lang="en-AU" sz="1200" dirty="0"/>
              <a:t>a</a:t>
            </a:r>
            <a:r>
              <a:rPr lang="en-AU" sz="1200" dirty="0" smtClean="0"/>
              <a:t>ssociated stepper motor speed</a:t>
            </a:r>
          </a:p>
          <a:p>
            <a:r>
              <a:rPr lang="en-AU" sz="1200" dirty="0" smtClean="0"/>
              <a:t>and post processing instructions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133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5398" y="181626"/>
            <a:ext cx="1015552" cy="31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/>
              <a:t>Charging</a:t>
            </a:r>
            <a:endParaRPr lang="en-AU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51340" y="1206463"/>
            <a:ext cx="118366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Previous Mode Number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3524122" y="620688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Set Mode to X</a:t>
            </a:r>
            <a:endParaRPr lang="en-AU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414455" y="1916832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Was Previous Mode X</a:t>
            </a:r>
            <a:endParaRPr lang="en-AU" sz="800" dirty="0"/>
          </a:p>
        </p:txBody>
      </p:sp>
      <p:cxnSp>
        <p:nvCxnSpPr>
          <p:cNvPr id="33" name="Straight Arrow Connector 32"/>
          <p:cNvCxnSpPr>
            <a:stCxn id="4" idx="2"/>
            <a:endCxn id="17" idx="0"/>
          </p:cNvCxnSpPr>
          <p:nvPr/>
        </p:nvCxnSpPr>
        <p:spPr>
          <a:xfrm flipH="1">
            <a:off x="3940049" y="500417"/>
            <a:ext cx="3125" cy="120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6" idx="0"/>
          </p:cNvCxnSpPr>
          <p:nvPr/>
        </p:nvCxnSpPr>
        <p:spPr>
          <a:xfrm>
            <a:off x="3940049" y="980728"/>
            <a:ext cx="3125" cy="22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2581229" y="1923339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Was Previous Mode Y</a:t>
            </a:r>
            <a:endParaRPr lang="en-AU" sz="800" dirty="0"/>
          </a:p>
        </p:txBody>
      </p:sp>
      <p:sp>
        <p:nvSpPr>
          <p:cNvPr id="25" name="Flowchart: Decision 24"/>
          <p:cNvSpPr/>
          <p:nvPr/>
        </p:nvSpPr>
        <p:spPr>
          <a:xfrm>
            <a:off x="4860032" y="1916832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/>
              <a:t>Was Previous Mode Z</a:t>
            </a:r>
            <a:endParaRPr lang="en-AU" sz="800" dirty="0"/>
          </a:p>
        </p:txBody>
      </p:sp>
      <p:cxnSp>
        <p:nvCxnSpPr>
          <p:cNvPr id="6" name="Straight Arrow Connector 5"/>
          <p:cNvCxnSpPr>
            <a:stCxn id="22" idx="3"/>
            <a:endCxn id="23" idx="1"/>
          </p:cNvCxnSpPr>
          <p:nvPr/>
        </p:nvCxnSpPr>
        <p:spPr>
          <a:xfrm>
            <a:off x="1954677" y="2276872"/>
            <a:ext cx="626552" cy="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3" idx="3"/>
            <a:endCxn id="25" idx="1"/>
          </p:cNvCxnSpPr>
          <p:nvPr/>
        </p:nvCxnSpPr>
        <p:spPr>
          <a:xfrm flipV="1">
            <a:off x="4121451" y="2276872"/>
            <a:ext cx="738581" cy="6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6" idx="2"/>
            <a:endCxn id="22" idx="0"/>
          </p:cNvCxnSpPr>
          <p:nvPr/>
        </p:nvCxnSpPr>
        <p:spPr>
          <a:xfrm rot="5400000">
            <a:off x="2388706" y="362363"/>
            <a:ext cx="350329" cy="27586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4088" y="636787"/>
            <a:ext cx="323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Two options here – either charge to full between</a:t>
            </a:r>
            <a:br>
              <a:rPr lang="en-AU" sz="1200" dirty="0" smtClean="0"/>
            </a:br>
            <a:r>
              <a:rPr lang="en-AU" sz="1200" dirty="0" smtClean="0"/>
              <a:t>each mode, or charge to a specific threshold for</a:t>
            </a:r>
            <a:br>
              <a:rPr lang="en-AU" sz="1200" dirty="0" smtClean="0"/>
            </a:br>
            <a:r>
              <a:rPr lang="en-AU" sz="1200" dirty="0" smtClean="0"/>
              <a:t>each given mode.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142647" y="192333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5907" y="193099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532408" y="191683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>
            <a:off x="407345" y="2996952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53" name="Flowchart: Decision 52"/>
          <p:cNvSpPr/>
          <p:nvPr/>
        </p:nvSpPr>
        <p:spPr>
          <a:xfrm>
            <a:off x="53161" y="3717032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Is Charge &gt;= A</a:t>
            </a:r>
            <a:endParaRPr lang="en-AU" sz="900" dirty="0"/>
          </a:p>
        </p:txBody>
      </p:sp>
      <p:sp>
        <p:nvSpPr>
          <p:cNvPr id="61" name="Rectangle 60"/>
          <p:cNvSpPr/>
          <p:nvPr/>
        </p:nvSpPr>
        <p:spPr>
          <a:xfrm>
            <a:off x="1764847" y="2996952"/>
            <a:ext cx="6469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</a:t>
            </a:r>
            <a:endParaRPr lang="en-AU" sz="1200" dirty="0"/>
          </a:p>
        </p:txBody>
      </p:sp>
      <p:cxnSp>
        <p:nvCxnSpPr>
          <p:cNvPr id="63" name="Elbow Connector 62"/>
          <p:cNvCxnSpPr>
            <a:stCxn id="53" idx="3"/>
            <a:endCxn id="61" idx="2"/>
          </p:cNvCxnSpPr>
          <p:nvPr/>
        </p:nvCxnSpPr>
        <p:spPr>
          <a:xfrm flipV="1">
            <a:off x="1593383" y="3356992"/>
            <a:ext cx="494921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1"/>
            <a:endCxn id="50" idx="3"/>
          </p:cNvCxnSpPr>
          <p:nvPr/>
        </p:nvCxnSpPr>
        <p:spPr>
          <a:xfrm flipH="1">
            <a:off x="1239198" y="3176972"/>
            <a:ext cx="525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2"/>
            <a:endCxn id="53" idx="0"/>
          </p:cNvCxnSpPr>
          <p:nvPr/>
        </p:nvCxnSpPr>
        <p:spPr>
          <a:xfrm>
            <a:off x="823272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2" idx="2"/>
            <a:endCxn id="50" idx="0"/>
          </p:cNvCxnSpPr>
          <p:nvPr/>
        </p:nvCxnSpPr>
        <p:spPr>
          <a:xfrm rot="5400000">
            <a:off x="823899" y="2636285"/>
            <a:ext cx="360040" cy="3612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7345" y="4797152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Mode X</a:t>
            </a:r>
            <a:endParaRPr lang="en-AU" sz="1200" b="1" dirty="0"/>
          </a:p>
        </p:txBody>
      </p:sp>
      <p:cxnSp>
        <p:nvCxnSpPr>
          <p:cNvPr id="72" name="Straight Arrow Connector 71"/>
          <p:cNvCxnSpPr>
            <a:stCxn id="53" idx="2"/>
            <a:endCxn id="70" idx="0"/>
          </p:cNvCxnSpPr>
          <p:nvPr/>
        </p:nvCxnSpPr>
        <p:spPr>
          <a:xfrm>
            <a:off x="823272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09801" y="371703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60313" y="264717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88825" y="443711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07" name="Rectangle 106"/>
          <p:cNvSpPr/>
          <p:nvPr/>
        </p:nvSpPr>
        <p:spPr>
          <a:xfrm>
            <a:off x="2581229" y="3009873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08" name="Flowchart: Decision 107"/>
          <p:cNvSpPr/>
          <p:nvPr/>
        </p:nvSpPr>
        <p:spPr>
          <a:xfrm>
            <a:off x="2227045" y="3729953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Is Charge &gt;= B</a:t>
            </a:r>
            <a:endParaRPr lang="en-AU" sz="900" dirty="0"/>
          </a:p>
        </p:txBody>
      </p:sp>
      <p:sp>
        <p:nvSpPr>
          <p:cNvPr id="109" name="Rectangle 108"/>
          <p:cNvSpPr/>
          <p:nvPr/>
        </p:nvSpPr>
        <p:spPr>
          <a:xfrm>
            <a:off x="3938731" y="3009873"/>
            <a:ext cx="6469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</a:t>
            </a:r>
            <a:endParaRPr lang="en-AU" sz="1200" dirty="0"/>
          </a:p>
        </p:txBody>
      </p:sp>
      <p:cxnSp>
        <p:nvCxnSpPr>
          <p:cNvPr id="110" name="Elbow Connector 109"/>
          <p:cNvCxnSpPr>
            <a:stCxn id="108" idx="3"/>
            <a:endCxn id="109" idx="2"/>
          </p:cNvCxnSpPr>
          <p:nvPr/>
        </p:nvCxnSpPr>
        <p:spPr>
          <a:xfrm flipV="1">
            <a:off x="3767267" y="3369913"/>
            <a:ext cx="494921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1"/>
            <a:endCxn id="107" idx="3"/>
          </p:cNvCxnSpPr>
          <p:nvPr/>
        </p:nvCxnSpPr>
        <p:spPr>
          <a:xfrm flipH="1">
            <a:off x="3413082" y="3189893"/>
            <a:ext cx="525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2"/>
            <a:endCxn id="108" idx="0"/>
          </p:cNvCxnSpPr>
          <p:nvPr/>
        </p:nvCxnSpPr>
        <p:spPr>
          <a:xfrm>
            <a:off x="2997156" y="336991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07" idx="0"/>
          </p:cNvCxnSpPr>
          <p:nvPr/>
        </p:nvCxnSpPr>
        <p:spPr>
          <a:xfrm rot="5400000">
            <a:off x="2997783" y="2649206"/>
            <a:ext cx="360040" cy="3612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581229" y="4810073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Mode Y</a:t>
            </a:r>
            <a:endParaRPr lang="en-AU" sz="1200" b="1" dirty="0"/>
          </a:p>
        </p:txBody>
      </p:sp>
      <p:cxnSp>
        <p:nvCxnSpPr>
          <p:cNvPr id="115" name="Straight Arrow Connector 114"/>
          <p:cNvCxnSpPr>
            <a:stCxn id="108" idx="2"/>
            <a:endCxn id="114" idx="0"/>
          </p:cNvCxnSpPr>
          <p:nvPr/>
        </p:nvCxnSpPr>
        <p:spPr>
          <a:xfrm>
            <a:off x="2997156" y="445003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83685" y="372995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34197" y="26601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62709" y="445003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4851450" y="3005702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20" name="Flowchart: Decision 119"/>
          <p:cNvSpPr/>
          <p:nvPr/>
        </p:nvSpPr>
        <p:spPr>
          <a:xfrm>
            <a:off x="4497266" y="3725782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Is Charge &gt;= C</a:t>
            </a:r>
            <a:endParaRPr lang="en-AU" sz="900" dirty="0"/>
          </a:p>
        </p:txBody>
      </p:sp>
      <p:sp>
        <p:nvSpPr>
          <p:cNvPr id="121" name="Rectangle 120"/>
          <p:cNvSpPr/>
          <p:nvPr/>
        </p:nvSpPr>
        <p:spPr>
          <a:xfrm>
            <a:off x="6208952" y="3005702"/>
            <a:ext cx="6469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</a:t>
            </a:r>
            <a:endParaRPr lang="en-AU" sz="1200" dirty="0"/>
          </a:p>
        </p:txBody>
      </p:sp>
      <p:cxnSp>
        <p:nvCxnSpPr>
          <p:cNvPr id="122" name="Elbow Connector 121"/>
          <p:cNvCxnSpPr>
            <a:stCxn id="120" idx="3"/>
            <a:endCxn id="121" idx="2"/>
          </p:cNvCxnSpPr>
          <p:nvPr/>
        </p:nvCxnSpPr>
        <p:spPr>
          <a:xfrm flipV="1">
            <a:off x="6037488" y="3365742"/>
            <a:ext cx="494921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1" idx="1"/>
            <a:endCxn id="119" idx="3"/>
          </p:cNvCxnSpPr>
          <p:nvPr/>
        </p:nvCxnSpPr>
        <p:spPr>
          <a:xfrm flipH="1">
            <a:off x="5683303" y="3185722"/>
            <a:ext cx="525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2"/>
            <a:endCxn id="120" idx="0"/>
          </p:cNvCxnSpPr>
          <p:nvPr/>
        </p:nvCxnSpPr>
        <p:spPr>
          <a:xfrm>
            <a:off x="5267377" y="336574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endCxn id="119" idx="0"/>
          </p:cNvCxnSpPr>
          <p:nvPr/>
        </p:nvCxnSpPr>
        <p:spPr>
          <a:xfrm rot="5400000">
            <a:off x="5268004" y="2645035"/>
            <a:ext cx="360040" cy="3612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851450" y="4805902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Mode Z</a:t>
            </a:r>
            <a:endParaRPr lang="en-AU" sz="1200" b="1" dirty="0"/>
          </a:p>
        </p:txBody>
      </p:sp>
      <p:cxnSp>
        <p:nvCxnSpPr>
          <p:cNvPr id="127" name="Straight Arrow Connector 126"/>
          <p:cNvCxnSpPr>
            <a:stCxn id="120" idx="2"/>
            <a:endCxn id="126" idx="0"/>
          </p:cNvCxnSpPr>
          <p:nvPr/>
        </p:nvCxnSpPr>
        <p:spPr>
          <a:xfrm>
            <a:off x="5267377" y="444586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153906" y="372578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4418" y="265592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932930" y="444586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424" y="3006602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Charge</a:t>
            </a:r>
            <a:endParaRPr lang="en-AU" sz="1200" dirty="0"/>
          </a:p>
        </p:txBody>
      </p:sp>
      <p:sp>
        <p:nvSpPr>
          <p:cNvPr id="148" name="Flowchart: Decision 147"/>
          <p:cNvSpPr/>
          <p:nvPr/>
        </p:nvSpPr>
        <p:spPr>
          <a:xfrm>
            <a:off x="6732240" y="3726682"/>
            <a:ext cx="154022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Is Charge &gt;= C</a:t>
            </a:r>
            <a:endParaRPr lang="en-AU" sz="900" dirty="0"/>
          </a:p>
        </p:txBody>
      </p:sp>
      <p:sp>
        <p:nvSpPr>
          <p:cNvPr id="149" name="Rectangle 148"/>
          <p:cNvSpPr/>
          <p:nvPr/>
        </p:nvSpPr>
        <p:spPr>
          <a:xfrm>
            <a:off x="8443926" y="3006602"/>
            <a:ext cx="64691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Charge</a:t>
            </a:r>
            <a:endParaRPr lang="en-AU" sz="1200" dirty="0"/>
          </a:p>
        </p:txBody>
      </p:sp>
      <p:cxnSp>
        <p:nvCxnSpPr>
          <p:cNvPr id="150" name="Elbow Connector 149"/>
          <p:cNvCxnSpPr>
            <a:stCxn id="148" idx="3"/>
            <a:endCxn id="149" idx="2"/>
          </p:cNvCxnSpPr>
          <p:nvPr/>
        </p:nvCxnSpPr>
        <p:spPr>
          <a:xfrm flipV="1">
            <a:off x="8272462" y="3366642"/>
            <a:ext cx="494921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9" idx="1"/>
            <a:endCxn id="147" idx="3"/>
          </p:cNvCxnSpPr>
          <p:nvPr/>
        </p:nvCxnSpPr>
        <p:spPr>
          <a:xfrm flipH="1">
            <a:off x="7918277" y="3186622"/>
            <a:ext cx="525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7" idx="2"/>
            <a:endCxn id="148" idx="0"/>
          </p:cNvCxnSpPr>
          <p:nvPr/>
        </p:nvCxnSpPr>
        <p:spPr>
          <a:xfrm>
            <a:off x="7502351" y="336664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endCxn id="147" idx="0"/>
          </p:cNvCxnSpPr>
          <p:nvPr/>
        </p:nvCxnSpPr>
        <p:spPr>
          <a:xfrm>
            <a:off x="6284175" y="2283379"/>
            <a:ext cx="1218176" cy="7232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086424" y="4806802"/>
            <a:ext cx="83185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Go to </a:t>
            </a:r>
            <a:r>
              <a:rPr lang="en-AU" sz="1200" b="1" dirty="0" smtClean="0"/>
              <a:t>Mode W</a:t>
            </a:r>
            <a:endParaRPr lang="en-AU" sz="1200" b="1" dirty="0"/>
          </a:p>
        </p:txBody>
      </p:sp>
      <p:cxnSp>
        <p:nvCxnSpPr>
          <p:cNvPr id="155" name="Straight Arrow Connector 154"/>
          <p:cNvCxnSpPr>
            <a:stCxn id="148" idx="2"/>
            <a:endCxn id="154" idx="0"/>
          </p:cNvCxnSpPr>
          <p:nvPr/>
        </p:nvCxnSpPr>
        <p:spPr>
          <a:xfrm>
            <a:off x="7502351" y="444676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388880" y="372668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139392" y="265682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7904" y="444676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097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818</Words>
  <Application>Microsoft Office PowerPoint</Application>
  <PresentationFormat>On-screen Show (4:3)</PresentationFormat>
  <Paragraphs>228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SMiLE Software Functional Specifications </vt:lpstr>
      <vt:lpstr>Start up and Initiation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Operation</vt:lpstr>
      <vt:lpstr>PowerPoint Presentation</vt:lpstr>
      <vt:lpstr>PowerPoint Presentation</vt:lpstr>
      <vt:lpstr>PowerPoint Presentation</vt:lpstr>
      <vt:lpstr>Error Detection and Recovery</vt:lpstr>
      <vt:lpstr>IO Pass Through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Software Functional Specifications</dc:title>
  <dc:creator>Joshua Brandt</dc:creator>
  <cp:lastModifiedBy>Joshua Brandt</cp:lastModifiedBy>
  <cp:revision>29</cp:revision>
  <dcterms:created xsi:type="dcterms:W3CDTF">2014-10-22T04:08:00Z</dcterms:created>
  <dcterms:modified xsi:type="dcterms:W3CDTF">2014-10-23T04:40:40Z</dcterms:modified>
</cp:coreProperties>
</file>