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0C7A-C38C-4790-8CD8-366EBFFDF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1C48C-14AC-4120-92A2-D17DC01F4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0FAEF-7838-4926-8E45-E66FE110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A5C-0759-4488-B2C4-E58DF70B5AAF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E1E3-DF24-4EE9-9927-7DEEEFBE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3C1B3-1F4D-4122-B44E-0D56CF56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29E6-BB22-47C5-ACA8-57951D950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17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97AE-569A-422F-B12A-94F1420B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BEC8E-88C6-4BAC-93DD-B256DA8A0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2032-5011-4F7A-B051-8D9AF4AF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A5C-0759-4488-B2C4-E58DF70B5AAF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794CB-D1C3-4E37-B0B0-02A002CD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0B98-A1D9-4622-8AC1-7AE11B24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29E6-BB22-47C5-ACA8-57951D950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1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39A59-4230-4EFF-A802-84E7CD1A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19C1E-566A-4917-B1A4-0AA8ADAB9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048E5-5A89-4BE6-82D1-D308BADC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A5C-0759-4488-B2C4-E58DF70B5AAF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EDE93-5EF1-498C-A9C6-4B2A32D5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71FED-0A0B-4C99-9B26-8320FB22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29E6-BB22-47C5-ACA8-57951D950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20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06C4-E76E-49C2-8C6C-53BD820E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FB06-5897-44AB-98AF-49E80EF3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17B8-BCF5-4C29-AF7D-C2D62ECA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A5C-0759-4488-B2C4-E58DF70B5AAF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EAEB0-604D-45B3-A00B-AD6124C0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7845-C3E1-49DE-9C0A-C5D4094A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29E6-BB22-47C5-ACA8-57951D950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62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4E1D-8998-4225-9896-AEED100A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61426-32D2-4E9A-B746-BA2D1B939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005B-F324-4C2D-8B86-FCD97A8C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A5C-0759-4488-B2C4-E58DF70B5AAF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EFD64-B806-4885-858D-4B1859C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F987-F31E-472C-88CC-49B40EC5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29E6-BB22-47C5-ACA8-57951D950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59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1B52-01A9-41D2-A0F7-49E36653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E091-3E12-4777-811D-E8A4E52CE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6AC9F-25BB-4363-B37B-D59EC3C9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3A133-C5B9-49D6-A189-2CDB4011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A5C-0759-4488-B2C4-E58DF70B5AAF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093AF-BF43-440F-8642-35BC4473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0931D-7094-48FE-9B99-5CBCA771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29E6-BB22-47C5-ACA8-57951D950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89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F437-D5F3-4438-9E3C-0DF253BB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CC10-77C2-470C-BBA6-68C8C86EE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56F98-A388-41C5-ABBE-85728E0A1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29012-B205-4C8A-9027-A9D41EB3D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C0EF0-8EAA-4C92-861E-D3E7014D0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A4B46-AFCE-4610-AAAD-EDE9E7DC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A5C-0759-4488-B2C4-E58DF70B5AAF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2FC0E-FD1A-42D8-831D-C0D8D8BD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1F9D8-0972-4127-AF79-711B79D6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29E6-BB22-47C5-ACA8-57951D950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23C1-5462-4459-B9F9-86556D03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FF25C-0738-4E9F-A464-5AF708B8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A5C-0759-4488-B2C4-E58DF70B5AAF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8B19E-B16A-49EB-8E21-DD7766C4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48BF0-DAEA-43D3-A33B-DE99A0D6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29E6-BB22-47C5-ACA8-57951D950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0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1698B-4F57-4347-973C-86FCBC61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A5C-0759-4488-B2C4-E58DF70B5AAF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2A1B3-D330-42D0-89F3-9671D3E4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BE06A-C338-471F-B40E-5FBB72B0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29E6-BB22-47C5-ACA8-57951D950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66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2B78-455A-4178-9D25-418268D3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84E7-67D0-44BC-9AD5-09527376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283E-172F-46ED-AC6A-1FC4AB57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B5928-0C1D-4ACE-9EA4-430F9272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A5C-0759-4488-B2C4-E58DF70B5AAF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51CCC-9EDB-4C51-88EC-943712B1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94482-1E06-4FC1-A50B-DA3F0310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29E6-BB22-47C5-ACA8-57951D950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89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3690-0BB2-4576-BF12-BD855B56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0D8C2-0998-4DAA-9B8F-3588A49D7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01902-8069-4626-8C89-238ACA721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4C5D-BB4D-4B9F-9028-079BA68E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2A5C-0759-4488-B2C4-E58DF70B5AAF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2B551-396E-476A-9E14-47C260EE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D27D5-2E46-4A8A-B43A-7D0391DE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29E6-BB22-47C5-ACA8-57951D950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0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FA167-9D1B-4691-A5F3-4C52709D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700C6-D6DD-479B-B25B-4D00FCC16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7D42E-D58D-4F26-AA54-35F9C9D41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2A5C-0759-4488-B2C4-E58DF70B5AAF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BA89-364F-48FA-A8DA-0949995F5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B60F2-5E76-407F-8933-BB8A26A06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29E6-BB22-47C5-ACA8-57951D950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96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CF7C-B559-4763-BA75-D61FDD7D2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Assay Allocation Algorithm Explainer and Status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108DA-A5BC-4A2F-B3D4-674D456DF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6943"/>
            <a:ext cx="9144000" cy="1655762"/>
          </a:xfrm>
        </p:spPr>
        <p:txBody>
          <a:bodyPr/>
          <a:lstStyle/>
          <a:p>
            <a:r>
              <a:rPr lang="en-GB" dirty="0"/>
              <a:t>Pete Howard</a:t>
            </a:r>
          </a:p>
          <a:p>
            <a:r>
              <a:rPr lang="en-GB" dirty="0"/>
              <a:t>Thursday 19</a:t>
            </a:r>
            <a:r>
              <a:rPr lang="en-GB" baseline="30000" dirty="0"/>
              <a:t>th</a:t>
            </a:r>
            <a:r>
              <a:rPr lang="en-GB" dirty="0"/>
              <a:t> Nov 2017</a:t>
            </a:r>
          </a:p>
        </p:txBody>
      </p:sp>
    </p:spTree>
    <p:extLst>
      <p:ext uri="{BB962C8B-B14F-4D97-AF65-F5344CB8AC3E}">
        <p14:creationId xmlns:p14="http://schemas.microsoft.com/office/powerpoint/2010/main" val="187141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F318-82E0-443D-9A87-3ECF7C0E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how far a given sized pool gets us (1:2)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6A62C-3320-4EBB-8246-3AB67D5CAC60}"/>
              </a:ext>
            </a:extLst>
          </p:cNvPr>
          <p:cNvSpPr txBox="1"/>
          <p:nvPr/>
        </p:nvSpPr>
        <p:spPr>
          <a:xfrm>
            <a:off x="918099" y="1690688"/>
            <a:ext cx="876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We have two possible approaches to characterising how far we can get for a given experiment parameters.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</a:rPr>
              <a:t>Algebraic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</a:rPr>
              <a:t>Computational trial and error to see how far we get with different configurations before it fails.</a:t>
            </a:r>
          </a:p>
          <a:p>
            <a:r>
              <a:rPr lang="en-GB" dirty="0">
                <a:solidFill>
                  <a:prstClr val="black"/>
                </a:solidFill>
              </a:rPr>
              <a:t>The current software does (2). – but: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Is annoying slow for large enough numbers.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If we can crack (1), we get instant (to all intents and purposes) answers to model the entire trade off space.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We have been struggling with (1) because of the limit of our mathematics capability.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</a:rPr>
              <a:t>Cont</a:t>
            </a:r>
            <a:r>
              <a:rPr lang="en-GB" dirty="0">
                <a:solidFill>
                  <a:prstClr val="black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411617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F318-82E0-443D-9A87-3ECF7C0E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how far a given sized pool gets us (2:2)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6A62C-3320-4EBB-8246-3AB67D5CAC60}"/>
              </a:ext>
            </a:extLst>
          </p:cNvPr>
          <p:cNvSpPr txBox="1"/>
          <p:nvPr/>
        </p:nvSpPr>
        <p:spPr>
          <a:xfrm>
            <a:off x="900344" y="1868241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trike="sngStrike" dirty="0">
                <a:solidFill>
                  <a:prstClr val="black"/>
                </a:solidFill>
              </a:rPr>
              <a:t>Arthur has contributed (yesterday) a new suggested heuristic for making the allocations, and a new way to formulate the maths. (A kind of sequential recipe for doing the allocations).</a:t>
            </a:r>
          </a:p>
          <a:p>
            <a:endParaRPr lang="en-GB" strike="sngStrike" dirty="0">
              <a:solidFill>
                <a:prstClr val="black"/>
              </a:solidFill>
            </a:endParaRPr>
          </a:p>
          <a:p>
            <a:r>
              <a:rPr lang="en-GB" strike="sngStrike" dirty="0">
                <a:solidFill>
                  <a:prstClr val="black"/>
                </a:solidFill>
              </a:rPr>
              <a:t>It doesn’t change any of the fundamentals and facts covered in the PPT. It’s like a new perspective on the same problem.</a:t>
            </a:r>
          </a:p>
          <a:p>
            <a:endParaRPr lang="en-GB" strike="sngStrike" dirty="0">
              <a:solidFill>
                <a:prstClr val="black"/>
              </a:solidFill>
            </a:endParaRPr>
          </a:p>
          <a:p>
            <a:r>
              <a:rPr lang="en-GB" strike="sngStrike" dirty="0">
                <a:solidFill>
                  <a:prstClr val="black"/>
                </a:solidFill>
              </a:rPr>
              <a:t>But the combination of the heuristic and the new maths formulation WILL, I think lead us now quite quickly to the algebraic model that will reveal everything.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In the meantime, I have briefed an expert mathematician Chris Tofts, and he’s coming to help us Monday.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CF3C8-C554-4EDB-89CE-121236FD77A2}"/>
              </a:ext>
            </a:extLst>
          </p:cNvPr>
          <p:cNvSpPr txBox="1"/>
          <p:nvPr/>
        </p:nvSpPr>
        <p:spPr>
          <a:xfrm rot="1269259">
            <a:off x="8790388" y="3007685"/>
            <a:ext cx="30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Logic turns out to be flawed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8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F318-82E0-443D-9A87-3ECF7C0E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6A62C-3320-4EBB-8246-3AB67D5CAC60}"/>
              </a:ext>
            </a:extLst>
          </p:cNvPr>
          <p:cNvSpPr txBox="1"/>
          <p:nvPr/>
        </p:nvSpPr>
        <p:spPr>
          <a:xfrm>
            <a:off x="900344" y="1868241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Re-run the DOE with the corrected code – with more / denser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Represent the DOE with a plot(s)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Make it so you can use real assay names and don’t-mix rules and get a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Peer scrutiny of the assumptions and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Scrutiny of how to exploit failure-mode probabilities and external info like DAC test.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6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F318-82E0-443D-9A87-3ECF7C0E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N+3 Concept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137F32-1933-411A-ABFF-A0A2CECC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other words, why do I claim that we must allocate 6 of each assay, if we want to cope with 3 targets being present at once…</a:t>
            </a:r>
          </a:p>
        </p:txBody>
      </p:sp>
    </p:spTree>
    <p:extLst>
      <p:ext uri="{BB962C8B-B14F-4D97-AF65-F5344CB8AC3E}">
        <p14:creationId xmlns:p14="http://schemas.microsoft.com/office/powerpoint/2010/main" val="220040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F318-82E0-443D-9A87-3ECF7C0E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N+3 Concept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104029-88BE-4A9E-8AD3-E1BA84882A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883045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526705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924814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161575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623385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97771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1: A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2: A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3: A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4: A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5: A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6: A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15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EAA263-E4CF-487E-AB9B-E84FAD62B951}"/>
              </a:ext>
            </a:extLst>
          </p:cNvPr>
          <p:cNvSpPr txBox="1"/>
          <p:nvPr/>
        </p:nvSpPr>
        <p:spPr>
          <a:xfrm>
            <a:off x="838200" y="2623812"/>
            <a:ext cx="3875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are trying to detect the presence of target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assay for A is allocated to chambers: {1,2,3,4,5,6}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</a:t>
            </a:r>
            <a:r>
              <a:rPr lang="en-GB" i="1" dirty="0"/>
              <a:t>admit</a:t>
            </a:r>
            <a:r>
              <a:rPr lang="en-GB" dirty="0"/>
              <a:t> that up to 3 targets may be present at the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I.e. N=3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have deployed the assay for A to </a:t>
            </a:r>
            <a:r>
              <a:rPr lang="en-GB" b="1" dirty="0">
                <a:solidFill>
                  <a:srgbClr val="FF0000"/>
                </a:solidFill>
              </a:rPr>
              <a:t>6</a:t>
            </a:r>
            <a:r>
              <a:rPr lang="en-GB" dirty="0"/>
              <a:t> chambers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I.e. </a:t>
            </a:r>
            <a:r>
              <a:rPr lang="en-GB" b="1" dirty="0">
                <a:solidFill>
                  <a:srgbClr val="FF0000"/>
                </a:solidFill>
              </a:rPr>
              <a:t>N+3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0868CE-B42D-4D49-9EEB-9307DD6A35BA}"/>
              </a:ext>
            </a:extLst>
          </p:cNvPr>
          <p:cNvGraphicFramePr>
            <a:graphicFrameLocks noGrp="1"/>
          </p:cNvGraphicFramePr>
          <p:nvPr/>
        </p:nvGraphicFramePr>
        <p:xfrm>
          <a:off x="5015144" y="2499525"/>
          <a:ext cx="6338656" cy="43715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4295">
                  <a:extLst>
                    <a:ext uri="{9D8B030D-6E8A-4147-A177-3AD203B41FA5}">
                      <a16:colId xmlns:a16="http://schemas.microsoft.com/office/drawing/2014/main" val="2333191295"/>
                    </a:ext>
                  </a:extLst>
                </a:gridCol>
                <a:gridCol w="5484361">
                  <a:extLst>
                    <a:ext uri="{9D8B030D-6E8A-4147-A177-3AD203B41FA5}">
                      <a16:colId xmlns:a16="http://schemas.microsoft.com/office/drawing/2014/main" val="142519591"/>
                    </a:ext>
                  </a:extLst>
                </a:gridCol>
              </a:tblGrid>
              <a:tr h="829947">
                <a:tc>
                  <a:txBody>
                    <a:bodyPr/>
                    <a:lstStyle/>
                    <a:p>
                      <a:r>
                        <a:rPr lang="en-GB" dirty="0"/>
                        <a:t>How many fired?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106"/>
                  </a:ext>
                </a:extLst>
              </a:tr>
              <a:tr h="882868">
                <a:tc>
                  <a:txBody>
                    <a:bodyPr/>
                    <a:lstStyle/>
                    <a:p>
                      <a:r>
                        <a:rPr lang="en-GB" dirty="0"/>
                        <a:t>6:6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b="1" dirty="0"/>
                        <a:t>is</a:t>
                      </a:r>
                      <a:r>
                        <a:rPr lang="en-GB" dirty="0"/>
                        <a:t> present. No malfunctions.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583897"/>
                  </a:ext>
                </a:extLst>
              </a:tr>
              <a:tr h="829947">
                <a:tc>
                  <a:txBody>
                    <a:bodyPr/>
                    <a:lstStyle/>
                    <a:p>
                      <a:r>
                        <a:rPr lang="en-GB" dirty="0"/>
                        <a:t>5:6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b="1" dirty="0"/>
                        <a:t>is</a:t>
                      </a:r>
                      <a:r>
                        <a:rPr lang="en-GB" dirty="0"/>
                        <a:t> present. But one of {1,2,3,4,5,6} failed to fire, or was called wrong.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61570"/>
                  </a:ext>
                </a:extLst>
              </a:tr>
              <a:tr h="829947">
                <a:tc>
                  <a:txBody>
                    <a:bodyPr/>
                    <a:lstStyle/>
                    <a:p>
                      <a:r>
                        <a:rPr lang="en-GB" dirty="0"/>
                        <a:t>4:6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is </a:t>
                      </a:r>
                      <a:r>
                        <a:rPr lang="en-GB" b="1" dirty="0"/>
                        <a:t>not</a:t>
                      </a:r>
                      <a:r>
                        <a:rPr lang="en-GB" dirty="0"/>
                        <a:t> present (see 3:6). But one of {1,2,3,4,5,6} fired when it shouldn’t have, or was called wrong.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74797"/>
                  </a:ext>
                </a:extLst>
              </a:tr>
              <a:tr h="829947">
                <a:tc>
                  <a:txBody>
                    <a:bodyPr/>
                    <a:lstStyle/>
                    <a:p>
                      <a:r>
                        <a:rPr lang="en-GB" dirty="0"/>
                        <a:t>3:6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is </a:t>
                      </a:r>
                      <a:r>
                        <a:rPr lang="en-GB" b="1" dirty="0"/>
                        <a:t>not</a:t>
                      </a:r>
                      <a:r>
                        <a:rPr lang="en-GB" dirty="0"/>
                        <a:t> present. No malfunctions. 3 of {1,2,3,4,5,6) fired due to the presence of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GB" dirty="0"/>
                        <a:t> other targets. {B,C,D} for example.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2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3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F318-82E0-443D-9A87-3ECF7C0E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Will N+2 Suffice? (Slide 1 of 2)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104029-88BE-4A9E-8AD3-E1BA84882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258782"/>
              </p:ext>
            </p:extLst>
          </p:nvPr>
        </p:nvGraphicFramePr>
        <p:xfrm>
          <a:off x="838200" y="1825625"/>
          <a:ext cx="876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883045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526705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924814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161575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62338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1: A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2: A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3: A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4: A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5: A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15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EAA263-E4CF-487E-AB9B-E84FAD62B951}"/>
              </a:ext>
            </a:extLst>
          </p:cNvPr>
          <p:cNvSpPr txBox="1"/>
          <p:nvPr/>
        </p:nvSpPr>
        <p:spPr>
          <a:xfrm>
            <a:off x="838200" y="2623812"/>
            <a:ext cx="31034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are trying to detect the presence of target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assay for A is allocated to chambers: {1,2,3,4,5}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</a:t>
            </a:r>
            <a:r>
              <a:rPr lang="en-GB" i="1" dirty="0"/>
              <a:t>admit</a:t>
            </a:r>
            <a:r>
              <a:rPr lang="en-GB" dirty="0"/>
              <a:t> that up to 3 targets may be present at the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I.e. N=3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have deployed the assay for A to </a:t>
            </a:r>
            <a:r>
              <a:rPr lang="en-GB" b="1" dirty="0">
                <a:solidFill>
                  <a:srgbClr val="FF0000"/>
                </a:solidFill>
              </a:rPr>
              <a:t>5 </a:t>
            </a:r>
            <a:r>
              <a:rPr lang="en-GB" dirty="0"/>
              <a:t>chambers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I.e. </a:t>
            </a:r>
            <a:r>
              <a:rPr lang="en-GB" b="1" dirty="0">
                <a:solidFill>
                  <a:srgbClr val="FF0000"/>
                </a:solidFill>
              </a:rPr>
              <a:t>N+2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0868CE-B42D-4D49-9EEB-9307DD6A3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07935"/>
              </p:ext>
            </p:extLst>
          </p:nvPr>
        </p:nvGraphicFramePr>
        <p:xfrm>
          <a:off x="4074850" y="2196465"/>
          <a:ext cx="8117150" cy="463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3993">
                  <a:extLst>
                    <a:ext uri="{9D8B030D-6E8A-4147-A177-3AD203B41FA5}">
                      <a16:colId xmlns:a16="http://schemas.microsoft.com/office/drawing/2014/main" val="2333191295"/>
                    </a:ext>
                  </a:extLst>
                </a:gridCol>
                <a:gridCol w="7023157">
                  <a:extLst>
                    <a:ext uri="{9D8B030D-6E8A-4147-A177-3AD203B41FA5}">
                      <a16:colId xmlns:a16="http://schemas.microsoft.com/office/drawing/2014/main" val="142519591"/>
                    </a:ext>
                  </a:extLst>
                </a:gridCol>
              </a:tblGrid>
              <a:tr h="829947">
                <a:tc>
                  <a:txBody>
                    <a:bodyPr/>
                    <a:lstStyle/>
                    <a:p>
                      <a:r>
                        <a:rPr lang="en-GB" dirty="0"/>
                        <a:t>How many fired?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106"/>
                  </a:ext>
                </a:extLst>
              </a:tr>
              <a:tr h="882868">
                <a:tc>
                  <a:txBody>
                    <a:bodyPr/>
                    <a:lstStyle/>
                    <a:p>
                      <a:r>
                        <a:rPr lang="en-GB" dirty="0"/>
                        <a:t>5:5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GB" b="1" dirty="0"/>
                        <a:t>is</a:t>
                      </a:r>
                      <a:r>
                        <a:rPr lang="en-GB" dirty="0"/>
                        <a:t> present. No malfunctions.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583897"/>
                  </a:ext>
                </a:extLst>
              </a:tr>
              <a:tr h="829947">
                <a:tc>
                  <a:txBody>
                    <a:bodyPr/>
                    <a:lstStyle/>
                    <a:p>
                      <a:r>
                        <a:rPr lang="en-GB" dirty="0"/>
                        <a:t>4:5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Either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GB" dirty="0"/>
                        <a:t>A </a:t>
                      </a:r>
                      <a:r>
                        <a:rPr lang="en-GB" b="1" dirty="0"/>
                        <a:t>is</a:t>
                      </a:r>
                      <a:r>
                        <a:rPr lang="en-GB" dirty="0"/>
                        <a:t> present. But one of {1,2,3,4,5} failed to fire, or was called wrong.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dirty="0"/>
                        <a:t>Or:</a:t>
                      </a:r>
                    </a:p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GB" dirty="0"/>
                        <a:t>A is </a:t>
                      </a:r>
                      <a:r>
                        <a:rPr lang="en-GB" b="1" dirty="0"/>
                        <a:t>not</a:t>
                      </a:r>
                      <a:r>
                        <a:rPr lang="en-GB" dirty="0"/>
                        <a:t> present. {1,2,3} (for example), fired due to the presence of N other targets. E.g. {B,C,D},</a:t>
                      </a:r>
                    </a:p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GB" dirty="0"/>
                        <a:t>But also one of {4,5} fired when it shouldn’t have, or was called wrong.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61570"/>
                  </a:ext>
                </a:extLst>
              </a:tr>
              <a:tr h="829947">
                <a:tc>
                  <a:txBody>
                    <a:bodyPr/>
                    <a:lstStyle/>
                    <a:p>
                      <a:r>
                        <a:rPr lang="en-GB" dirty="0"/>
                        <a:t>3:5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is </a:t>
                      </a:r>
                      <a:r>
                        <a:rPr lang="en-GB" b="1" dirty="0"/>
                        <a:t>not</a:t>
                      </a:r>
                      <a:r>
                        <a:rPr lang="en-GB" dirty="0"/>
                        <a:t> present. No malfunctions. 3 of {1,2,3,4,5) fired due to the presence of N other targets. {B,C,D} for example.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92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98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F318-82E0-443D-9A87-3ECF7C0E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Will N+2 Suffice? (Slide 2 of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AA263-E4CF-487E-AB9B-E84FAD62B951}"/>
              </a:ext>
            </a:extLst>
          </p:cNvPr>
          <p:cNvSpPr txBox="1"/>
          <p:nvPr/>
        </p:nvSpPr>
        <p:spPr>
          <a:xfrm>
            <a:off x="767178" y="4131273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the probability of a failure to fire, very different from the probability of a spurious fire?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probability of the “Or” case includes two probabilities multiplied – which lowers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so could make a call based on the higher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we avoid the first case by exploiting the DAC test?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509FB4-0E18-4F76-9933-4E7BFD33C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69103"/>
              </p:ext>
            </p:extLst>
          </p:nvPr>
        </p:nvGraphicFramePr>
        <p:xfrm>
          <a:off x="2467621" y="1481289"/>
          <a:ext cx="6338656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4295">
                  <a:extLst>
                    <a:ext uri="{9D8B030D-6E8A-4147-A177-3AD203B41FA5}">
                      <a16:colId xmlns:a16="http://schemas.microsoft.com/office/drawing/2014/main" val="2333191295"/>
                    </a:ext>
                  </a:extLst>
                </a:gridCol>
                <a:gridCol w="5484361">
                  <a:extLst>
                    <a:ext uri="{9D8B030D-6E8A-4147-A177-3AD203B41FA5}">
                      <a16:colId xmlns:a16="http://schemas.microsoft.com/office/drawing/2014/main" val="142519591"/>
                    </a:ext>
                  </a:extLst>
                </a:gridCol>
              </a:tblGrid>
              <a:tr h="1418997">
                <a:tc>
                  <a:txBody>
                    <a:bodyPr/>
                    <a:lstStyle/>
                    <a:p>
                      <a:r>
                        <a:rPr lang="en-GB" dirty="0"/>
                        <a:t>4:5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Either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GB" dirty="0"/>
                        <a:t>A is present. But one of {1,2,3,4,5} failed to fire, or was called wrong.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Or: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is </a:t>
                      </a: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present. {1,2,3} (for example), fired due to the presence of N other targets. E.g. {B,C,D},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But also one of {4,5} fired when it shouldn’t have, or was called wrong.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6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86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F318-82E0-443D-9A87-3ECF7C0E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Limits our Capacity? (1:4)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AA263-E4CF-487E-AB9B-E84FAD62B951}"/>
              </a:ext>
            </a:extLst>
          </p:cNvPr>
          <p:cNvSpPr txBox="1"/>
          <p:nvPr/>
        </p:nvSpPr>
        <p:spPr>
          <a:xfrm>
            <a:off x="838200" y="1538994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Example:</a:t>
            </a:r>
          </a:p>
          <a:p>
            <a:r>
              <a:rPr lang="en-GB" dirty="0"/>
              <a:t>I have 4 assays, and 10 chambers.</a:t>
            </a:r>
          </a:p>
          <a:p>
            <a:r>
              <a:rPr lang="en-GB" dirty="0"/>
              <a:t>I want to cope with up to N=3</a:t>
            </a:r>
          </a:p>
          <a:p>
            <a:r>
              <a:rPr lang="en-GB" dirty="0"/>
              <a:t>I.e. I must deploy 6 of each assay.</a:t>
            </a:r>
          </a:p>
          <a:p>
            <a:endParaRPr lang="en-GB" dirty="0"/>
          </a:p>
          <a:p>
            <a:r>
              <a:rPr lang="en-GB" dirty="0"/>
              <a:t>I choose to deploy A first.</a:t>
            </a:r>
          </a:p>
          <a:p>
            <a:pPr lvl="0"/>
            <a:r>
              <a:rPr lang="en-GB" dirty="0"/>
              <a:t>I choose a set of 6 chambers – e.g. </a:t>
            </a:r>
            <a:r>
              <a:rPr lang="en-GB" dirty="0">
                <a:solidFill>
                  <a:prstClr val="black"/>
                </a:solidFill>
              </a:rPr>
              <a:t>{2,4,5,6,7,10}</a:t>
            </a:r>
          </a:p>
          <a:p>
            <a:endParaRPr lang="en-GB" dirty="0"/>
          </a:p>
          <a:p>
            <a:r>
              <a:rPr lang="en-GB" dirty="0"/>
              <a:t>That choice was one of 210 choices available.</a:t>
            </a:r>
          </a:p>
          <a:p>
            <a:r>
              <a:rPr lang="en-GB" dirty="0"/>
              <a:t>See this handy “n choose k” website to see where 210 comes from.</a:t>
            </a:r>
          </a:p>
          <a:p>
            <a:endParaRPr lang="en-GB" dirty="0"/>
          </a:p>
          <a:p>
            <a:r>
              <a:rPr lang="en-GB" i="1" dirty="0"/>
              <a:t> https://www.hackmath.net/en/calculator/n-choose-k</a:t>
            </a:r>
          </a:p>
        </p:txBody>
      </p:sp>
    </p:spTree>
    <p:extLst>
      <p:ext uri="{BB962C8B-B14F-4D97-AF65-F5344CB8AC3E}">
        <p14:creationId xmlns:p14="http://schemas.microsoft.com/office/powerpoint/2010/main" val="331266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F318-82E0-443D-9A87-3ECF7C0E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Limits our Capacity? (2:4)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AA263-E4CF-487E-AB9B-E84FAD62B951}"/>
              </a:ext>
            </a:extLst>
          </p:cNvPr>
          <p:cNvSpPr txBox="1"/>
          <p:nvPr/>
        </p:nvSpPr>
        <p:spPr>
          <a:xfrm>
            <a:off x="838200" y="1538994"/>
            <a:ext cx="876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What happens when I move on to choose 6 chambers for B?</a:t>
            </a:r>
          </a:p>
          <a:p>
            <a:endParaRPr lang="en-GB" b="1" dirty="0"/>
          </a:p>
          <a:p>
            <a:r>
              <a:rPr lang="en-GB" dirty="0"/>
              <a:t>Some of the 209 remaining possible choices must be ruled out because we chose </a:t>
            </a:r>
            <a:r>
              <a:rPr lang="en-GB" dirty="0">
                <a:solidFill>
                  <a:prstClr val="black"/>
                </a:solidFill>
              </a:rPr>
              <a:t>{2,4,5,6,7,10} </a:t>
            </a:r>
            <a:r>
              <a:rPr lang="en-GB" dirty="0"/>
              <a:t>for A.</a:t>
            </a:r>
          </a:p>
          <a:p>
            <a:endParaRPr lang="en-GB" dirty="0"/>
          </a:p>
          <a:p>
            <a:r>
              <a:rPr lang="en-GB" dirty="0"/>
              <a:t>For example this set must be ruled out: </a:t>
            </a:r>
            <a:r>
              <a:rPr lang="en-GB" dirty="0">
                <a:solidFill>
                  <a:prstClr val="black"/>
                </a:solidFill>
              </a:rPr>
              <a:t>{1,2,3,4,8,10}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Note the overlap (intersection) is just {2,4,10}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b="1" dirty="0">
                <a:solidFill>
                  <a:prstClr val="black"/>
                </a:solidFill>
              </a:rPr>
              <a:t>Why must it be ruled out..?</a:t>
            </a:r>
          </a:p>
          <a:p>
            <a:r>
              <a:rPr lang="en-GB" i="1" dirty="0">
                <a:solidFill>
                  <a:prstClr val="black"/>
                </a:solidFill>
              </a:rPr>
              <a:t>Next page.</a:t>
            </a:r>
          </a:p>
          <a:p>
            <a:endParaRPr lang="en-GB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627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F318-82E0-443D-9A87-3ECF7C0E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Limits our Capacity? (3:4)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AA263-E4CF-487E-AB9B-E84FAD62B951}"/>
              </a:ext>
            </a:extLst>
          </p:cNvPr>
          <p:cNvSpPr txBox="1"/>
          <p:nvPr/>
        </p:nvSpPr>
        <p:spPr>
          <a:xfrm>
            <a:off x="838200" y="1538994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Given </a:t>
            </a:r>
            <a:r>
              <a:rPr lang="en-GB" dirty="0">
                <a:solidFill>
                  <a:prstClr val="black"/>
                </a:solidFill>
              </a:rPr>
              <a:t>{2,4,5,6,7,10} for A, w</a:t>
            </a:r>
            <a:r>
              <a:rPr lang="en-GB" dirty="0"/>
              <a:t>hy must </a:t>
            </a:r>
            <a:r>
              <a:rPr lang="en-GB" dirty="0">
                <a:solidFill>
                  <a:prstClr val="black"/>
                </a:solidFill>
              </a:rPr>
              <a:t>{1,2,3,4,8,10} be ruled out for B?</a:t>
            </a:r>
            <a:endParaRPr lang="en-GB" b="1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16D17F9-EED8-4A76-9F81-BB831A935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873298"/>
              </p:ext>
            </p:extLst>
          </p:nvPr>
        </p:nvGraphicFramePr>
        <p:xfrm>
          <a:off x="838200" y="2091484"/>
          <a:ext cx="8763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883045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526705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924814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161575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62338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1: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2: A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3: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4: A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5: A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6: A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7: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8: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9: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10: A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697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06A62C-3320-4EBB-8246-3AB67D5CAC60}"/>
              </a:ext>
            </a:extLst>
          </p:cNvPr>
          <p:cNvSpPr txBox="1"/>
          <p:nvPr/>
        </p:nvSpPr>
        <p:spPr>
          <a:xfrm>
            <a:off x="838200" y="3011375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presence of {B,C,D} would cause a false positive for A – as shown by this example:</a:t>
            </a:r>
          </a:p>
          <a:p>
            <a:r>
              <a:rPr lang="en-GB" dirty="0"/>
              <a:t>B causes {2,4,10} to fire.</a:t>
            </a:r>
          </a:p>
          <a:p>
            <a:r>
              <a:rPr lang="en-GB" dirty="0"/>
              <a:t>C causes 5 to fire.</a:t>
            </a:r>
          </a:p>
          <a:p>
            <a:r>
              <a:rPr lang="en-GB" dirty="0"/>
              <a:t>D causes 6 to fire.</a:t>
            </a:r>
          </a:p>
          <a:p>
            <a:endParaRPr lang="en-GB" dirty="0"/>
          </a:p>
          <a:p>
            <a:r>
              <a:rPr lang="en-GB" dirty="0"/>
              <a:t>This is: 5:6 of A’s chambers, which we previously characterised as a positive call for A.</a:t>
            </a:r>
          </a:p>
        </p:txBody>
      </p:sp>
    </p:spTree>
    <p:extLst>
      <p:ext uri="{BB962C8B-B14F-4D97-AF65-F5344CB8AC3E}">
        <p14:creationId xmlns:p14="http://schemas.microsoft.com/office/powerpoint/2010/main" val="108965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F318-82E0-443D-9A87-3ECF7C0E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Limits our Capacity? (4:4)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6A62C-3320-4EBB-8246-3AB67D5CAC60}"/>
              </a:ext>
            </a:extLst>
          </p:cNvPr>
          <p:cNvSpPr txBox="1"/>
          <p:nvPr/>
        </p:nvSpPr>
        <p:spPr>
          <a:xfrm>
            <a:off x="838200" y="1493293"/>
            <a:ext cx="90160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root cause is that the chamber sets intersect by 3 members: </a:t>
            </a:r>
            <a:r>
              <a:rPr lang="en-GB" dirty="0">
                <a:solidFill>
                  <a:prstClr val="black"/>
                </a:solidFill>
              </a:rPr>
              <a:t>{2,4,10}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Had the overlap been </a:t>
            </a:r>
            <a:r>
              <a:rPr lang="en-GB" b="1" dirty="0">
                <a:solidFill>
                  <a:prstClr val="black"/>
                </a:solidFill>
              </a:rPr>
              <a:t>2</a:t>
            </a:r>
            <a:r>
              <a:rPr lang="en-GB" dirty="0">
                <a:solidFill>
                  <a:prstClr val="black"/>
                </a:solidFill>
              </a:rPr>
              <a:t>, the clash cannot happen.</a:t>
            </a:r>
          </a:p>
          <a:p>
            <a:r>
              <a:rPr lang="en-GB" dirty="0">
                <a:solidFill>
                  <a:prstClr val="black"/>
                </a:solidFill>
              </a:rPr>
              <a:t>The overlap limit is always </a:t>
            </a:r>
            <a:r>
              <a:rPr lang="en-GB" b="1" dirty="0">
                <a:solidFill>
                  <a:prstClr val="black"/>
                </a:solidFill>
              </a:rPr>
              <a:t>2, </a:t>
            </a:r>
            <a:r>
              <a:rPr lang="en-GB" dirty="0">
                <a:solidFill>
                  <a:prstClr val="black"/>
                </a:solidFill>
              </a:rPr>
              <a:t>it is </a:t>
            </a:r>
            <a:r>
              <a:rPr lang="en-GB" b="1" dirty="0">
                <a:solidFill>
                  <a:prstClr val="black"/>
                </a:solidFill>
              </a:rPr>
              <a:t>not</a:t>
            </a:r>
            <a:r>
              <a:rPr lang="en-GB" dirty="0">
                <a:solidFill>
                  <a:prstClr val="black"/>
                </a:solidFill>
              </a:rPr>
              <a:t> connected with </a:t>
            </a:r>
            <a:r>
              <a:rPr lang="en-GB" b="1" dirty="0">
                <a:solidFill>
                  <a:prstClr val="black"/>
                </a:solidFill>
              </a:rPr>
              <a:t>N</a:t>
            </a:r>
            <a:r>
              <a:rPr lang="en-GB" dirty="0">
                <a:solidFill>
                  <a:prstClr val="black"/>
                </a:solidFill>
              </a:rPr>
              <a:t>.</a:t>
            </a:r>
          </a:p>
          <a:p>
            <a:r>
              <a:rPr lang="en-GB" dirty="0">
                <a:solidFill>
                  <a:prstClr val="black"/>
                </a:solidFill>
              </a:rPr>
              <a:t>You can work it through with for example N=4 (instead of 3), remembering this time to allocate 7 copies (N+3).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b="1" dirty="0">
                <a:solidFill>
                  <a:prstClr val="black"/>
                </a:solidFill>
              </a:rPr>
              <a:t>Remedy for the B-after-A case</a:t>
            </a:r>
          </a:p>
          <a:p>
            <a:r>
              <a:rPr lang="en-GB" dirty="0">
                <a:solidFill>
                  <a:prstClr val="black"/>
                </a:solidFill>
              </a:rPr>
              <a:t>After A has been allocated, we must purge from our pool of choices for B, any set in the pool that intersects with that used for A, by more than </a:t>
            </a:r>
            <a:r>
              <a:rPr lang="en-GB" b="1" dirty="0">
                <a:solidFill>
                  <a:prstClr val="black"/>
                </a:solidFill>
              </a:rPr>
              <a:t>2</a:t>
            </a:r>
            <a:r>
              <a:rPr lang="en-GB" dirty="0">
                <a:solidFill>
                  <a:prstClr val="black"/>
                </a:solidFill>
              </a:rPr>
              <a:t>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b="1" dirty="0">
                <a:solidFill>
                  <a:prstClr val="black"/>
                </a:solidFill>
              </a:rPr>
              <a:t>Remedy extrapolated to all assay allocations</a:t>
            </a:r>
          </a:p>
          <a:p>
            <a:r>
              <a:rPr lang="en-GB" dirty="0">
                <a:solidFill>
                  <a:prstClr val="black"/>
                </a:solidFill>
              </a:rPr>
              <a:t>After assay (xxx) has been allocated, we must purge from our pool, any set in the pool that intersects with </a:t>
            </a:r>
            <a:r>
              <a:rPr lang="en-GB" i="1" dirty="0">
                <a:solidFill>
                  <a:prstClr val="black"/>
                </a:solidFill>
              </a:rPr>
              <a:t>that used for any assay allocated prior to xxx, by more than 2.</a:t>
            </a:r>
          </a:p>
        </p:txBody>
      </p:sp>
    </p:spTree>
    <p:extLst>
      <p:ext uri="{BB962C8B-B14F-4D97-AF65-F5344CB8AC3E}">
        <p14:creationId xmlns:p14="http://schemas.microsoft.com/office/powerpoint/2010/main" val="212807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1353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Assay Allocation Algorithm Explainer and Status</vt:lpstr>
      <vt:lpstr>The N+3 Concept</vt:lpstr>
      <vt:lpstr>The N+3 Concept</vt:lpstr>
      <vt:lpstr>Will N+2 Suffice? (Slide 1 of 2)</vt:lpstr>
      <vt:lpstr>Will N+2 Suffice? (Slide 2 of 2)</vt:lpstr>
      <vt:lpstr>What Limits our Capacity? (1:4)</vt:lpstr>
      <vt:lpstr>What Limits our Capacity? (2:4)</vt:lpstr>
      <vt:lpstr>What Limits our Capacity? (3:4)</vt:lpstr>
      <vt:lpstr>What Limits our Capacity? (4:4)</vt:lpstr>
      <vt:lpstr>Modelling how far a given sized pool gets us (1:2)</vt:lpstr>
      <vt:lpstr>Modelling how far a given sized pool gets us (2:2)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Assay Allocation Algorithm Explainer</dc:title>
  <dc:creator>Pete Howard</dc:creator>
  <cp:lastModifiedBy>Pete Howard</cp:lastModifiedBy>
  <cp:revision>29</cp:revision>
  <dcterms:created xsi:type="dcterms:W3CDTF">2017-11-15T10:41:29Z</dcterms:created>
  <dcterms:modified xsi:type="dcterms:W3CDTF">2017-11-19T22:57:21Z</dcterms:modified>
</cp:coreProperties>
</file>