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0C7A-C38C-4790-8CD8-366EBFFDF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71C48C-14AC-4120-92A2-D17DC01F4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90FAEF-7838-4926-8E45-E66FE110B065}"/>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8F55E1E3-DF24-4EE9-9927-7DEEEFBE5F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3C1B3-1F4D-4122-B44E-0D56CF561A90}"/>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236117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97AE-569A-422F-B12A-94F1420BCBE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BBEC8E-88C6-4BAC-93DD-B256DA8A08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A42032-5011-4F7A-B051-8D9AF4AF54B8}"/>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240794CB-D1C3-4E37-B0B0-02A002CD0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ED0B98-A1D9-4622-8AC1-7AE11B24021C}"/>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324251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39A59-4230-4EFF-A802-84E7CD1A75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119C1E-566A-4917-B1A4-0AA8ADAB97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1048E5-5A89-4BE6-82D1-D308BADC1AAC}"/>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6ACEDE93-5EF1-498C-A9C6-4B2A32D57F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D71FED-0A0B-4C99-9B26-8320FB22ECB7}"/>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200920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06C4-E76E-49C2-8C6C-53BD820E35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19FB06-5897-44AB-98AF-49E80EF322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E517B8-BCF5-4C29-AF7D-C2D62ECA03F4}"/>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A58EAEB0-604D-45B3-A00B-AD6124C035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27845-C3E1-49DE-9C0A-C5D4094A1E02}"/>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181162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4E1D-8998-4225-9896-AEED100AE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9861426-32D2-4E9A-B746-BA2D1B939A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99005B-F324-4C2D-8B86-FCD97A8CCDA0}"/>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868EFD64-B806-4885-858D-4B1859CDFE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F2F987-F31E-472C-88CC-49B40EC56E78}"/>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160159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B52-01A9-41D2-A0F7-49E3665311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1AE091-3E12-4777-811D-E8A4E52CE1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E6AC9F-25BB-4363-B37B-D59EC3C920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A3A133-C5B9-49D6-A189-2CDB4011AF3A}"/>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6" name="Footer Placeholder 5">
            <a:extLst>
              <a:ext uri="{FF2B5EF4-FFF2-40B4-BE49-F238E27FC236}">
                <a16:creationId xmlns:a16="http://schemas.microsoft.com/office/drawing/2014/main" id="{4E9093AF-BF43-440F-8642-35BC4473D3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A0931D-7094-48FE-9B99-5CBCA771B30B}"/>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263289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437-D5F3-4438-9E3C-0DF253BBB3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7FCC10-77C2-470C-BBA6-68C8C86EE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056F98-A388-41C5-ABBE-85728E0A11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229012-B205-4C8A-9027-A9D41EB3D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5C0EF0-8EAA-4C92-861E-D3E7014D04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5A4B46-AFCE-4610-AAAD-EDE9E7DCA6C9}"/>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8" name="Footer Placeholder 7">
            <a:extLst>
              <a:ext uri="{FF2B5EF4-FFF2-40B4-BE49-F238E27FC236}">
                <a16:creationId xmlns:a16="http://schemas.microsoft.com/office/drawing/2014/main" id="{EE82FC0E-FD1A-42D8-831D-C0D8D8BD4B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91F9D8-0972-4127-AF79-711B79D668EC}"/>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1644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23C1-5462-4459-B9F9-86556D0313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57FF25C-0738-4E9F-A464-5AF708B8921E}"/>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4" name="Footer Placeholder 3">
            <a:extLst>
              <a:ext uri="{FF2B5EF4-FFF2-40B4-BE49-F238E27FC236}">
                <a16:creationId xmlns:a16="http://schemas.microsoft.com/office/drawing/2014/main" id="{4348B19E-B16A-49EB-8E21-DD7766C438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748BF0-DAEA-43D3-A33B-DE99A0D6A861}"/>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348030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1698B-4F57-4347-973C-86FCBC61AAB8}"/>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3" name="Footer Placeholder 2">
            <a:extLst>
              <a:ext uri="{FF2B5EF4-FFF2-40B4-BE49-F238E27FC236}">
                <a16:creationId xmlns:a16="http://schemas.microsoft.com/office/drawing/2014/main" id="{31F2A1B3-D330-42D0-89F3-9671D3E41C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13BE06A-C338-471F-B40E-5FBB72B00856}"/>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110966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2B78-455A-4178-9D25-418268D37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7784E7-67D0-44BC-9AD5-095273765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F9283E-172F-46ED-AC6A-1FC4AB57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BB5928-0C1D-4ACE-9EA4-430F9272FC64}"/>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6" name="Footer Placeholder 5">
            <a:extLst>
              <a:ext uri="{FF2B5EF4-FFF2-40B4-BE49-F238E27FC236}">
                <a16:creationId xmlns:a16="http://schemas.microsoft.com/office/drawing/2014/main" id="{98451CCC-9EDB-4C51-88EC-943712B1A1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94482-1E06-4FC1-A50B-DA3F031064CC}"/>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339489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690-0BB2-4576-BF12-BD855B561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AA0D8C2-0998-4DAA-9B8F-3588A49D7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801902-8069-4626-8C89-238ACA721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7D4C5D-BB4D-4B9F-9028-079BA68EC4A8}"/>
              </a:ext>
            </a:extLst>
          </p:cNvPr>
          <p:cNvSpPr>
            <a:spLocks noGrp="1"/>
          </p:cNvSpPr>
          <p:nvPr>
            <p:ph type="dt" sz="half" idx="10"/>
          </p:nvPr>
        </p:nvSpPr>
        <p:spPr/>
        <p:txBody>
          <a:bodyPr/>
          <a:lstStyle/>
          <a:p>
            <a:fld id="{C60B2A5C-0759-4488-B2C4-E58DF70B5AAF}" type="datetimeFigureOut">
              <a:rPr lang="en-GB" smtClean="0"/>
              <a:t>15/11/2017</a:t>
            </a:fld>
            <a:endParaRPr lang="en-GB"/>
          </a:p>
        </p:txBody>
      </p:sp>
      <p:sp>
        <p:nvSpPr>
          <p:cNvPr id="6" name="Footer Placeholder 5">
            <a:extLst>
              <a:ext uri="{FF2B5EF4-FFF2-40B4-BE49-F238E27FC236}">
                <a16:creationId xmlns:a16="http://schemas.microsoft.com/office/drawing/2014/main" id="{F9C2B551-396E-476A-9E14-47C260EE7E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8D27D5-2E46-4A8A-B43A-7D0391DE34B3}"/>
              </a:ext>
            </a:extLst>
          </p:cNvPr>
          <p:cNvSpPr>
            <a:spLocks noGrp="1"/>
          </p:cNvSpPr>
          <p:nvPr>
            <p:ph type="sldNum" sz="quarter" idx="12"/>
          </p:nvPr>
        </p:nvSpPr>
        <p:spPr/>
        <p:txBody>
          <a:bodyPr/>
          <a:lstStyle/>
          <a:p>
            <a:fld id="{862429E6-BB22-47C5-ACA8-57951D950138}" type="slidenum">
              <a:rPr lang="en-GB" smtClean="0"/>
              <a:t>‹#›</a:t>
            </a:fld>
            <a:endParaRPr lang="en-GB"/>
          </a:p>
        </p:txBody>
      </p:sp>
    </p:spTree>
    <p:extLst>
      <p:ext uri="{BB962C8B-B14F-4D97-AF65-F5344CB8AC3E}">
        <p14:creationId xmlns:p14="http://schemas.microsoft.com/office/powerpoint/2010/main" val="104240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FA167-9D1B-4691-A5F3-4C52709D1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5700C6-D6DD-479B-B25B-4D00FCC16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C7D42E-D58D-4F26-AA54-35F9C9D41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B2A5C-0759-4488-B2C4-E58DF70B5AAF}" type="datetimeFigureOut">
              <a:rPr lang="en-GB" smtClean="0"/>
              <a:t>15/11/2017</a:t>
            </a:fld>
            <a:endParaRPr lang="en-GB"/>
          </a:p>
        </p:txBody>
      </p:sp>
      <p:sp>
        <p:nvSpPr>
          <p:cNvPr id="5" name="Footer Placeholder 4">
            <a:extLst>
              <a:ext uri="{FF2B5EF4-FFF2-40B4-BE49-F238E27FC236}">
                <a16:creationId xmlns:a16="http://schemas.microsoft.com/office/drawing/2014/main" id="{6231BA89-364F-48FA-A8DA-0949995F5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38B60F2-5E76-407F-8933-BB8A26A06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429E6-BB22-47C5-ACA8-57951D950138}" type="slidenum">
              <a:rPr lang="en-GB" smtClean="0"/>
              <a:t>‹#›</a:t>
            </a:fld>
            <a:endParaRPr lang="en-GB"/>
          </a:p>
        </p:txBody>
      </p:sp>
    </p:spTree>
    <p:extLst>
      <p:ext uri="{BB962C8B-B14F-4D97-AF65-F5344CB8AC3E}">
        <p14:creationId xmlns:p14="http://schemas.microsoft.com/office/powerpoint/2010/main" val="162196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CF7C-B559-4763-BA75-D61FDD7D25B5}"/>
              </a:ext>
            </a:extLst>
          </p:cNvPr>
          <p:cNvSpPr>
            <a:spLocks noGrp="1"/>
          </p:cNvSpPr>
          <p:nvPr>
            <p:ph type="ctrTitle"/>
          </p:nvPr>
        </p:nvSpPr>
        <p:spPr/>
        <p:txBody>
          <a:bodyPr/>
          <a:lstStyle/>
          <a:p>
            <a:r>
              <a:rPr lang="en-GB" dirty="0"/>
              <a:t>Assay Allocation Algorithm Explainer and Status</a:t>
            </a:r>
          </a:p>
        </p:txBody>
      </p:sp>
      <p:sp>
        <p:nvSpPr>
          <p:cNvPr id="3" name="Subtitle 2">
            <a:extLst>
              <a:ext uri="{FF2B5EF4-FFF2-40B4-BE49-F238E27FC236}">
                <a16:creationId xmlns:a16="http://schemas.microsoft.com/office/drawing/2014/main" id="{2E6108DA-A5BC-4A2F-B3D4-674D456DFC6D}"/>
              </a:ext>
            </a:extLst>
          </p:cNvPr>
          <p:cNvSpPr>
            <a:spLocks noGrp="1"/>
          </p:cNvSpPr>
          <p:nvPr>
            <p:ph type="subTitle" idx="1"/>
          </p:nvPr>
        </p:nvSpPr>
        <p:spPr>
          <a:xfrm>
            <a:off x="1524000" y="4116943"/>
            <a:ext cx="9144000" cy="1655762"/>
          </a:xfrm>
        </p:spPr>
        <p:txBody>
          <a:bodyPr/>
          <a:lstStyle/>
          <a:p>
            <a:r>
              <a:rPr lang="en-GB" dirty="0"/>
              <a:t>Pete Howard</a:t>
            </a:r>
          </a:p>
          <a:p>
            <a:r>
              <a:rPr lang="en-GB" dirty="0"/>
              <a:t>Thursday 16</a:t>
            </a:r>
            <a:r>
              <a:rPr lang="en-GB" baseline="30000" dirty="0"/>
              <a:t>th</a:t>
            </a:r>
            <a:r>
              <a:rPr lang="en-GB" dirty="0"/>
              <a:t> Nov 2017</a:t>
            </a:r>
          </a:p>
        </p:txBody>
      </p:sp>
    </p:spTree>
    <p:extLst>
      <p:ext uri="{BB962C8B-B14F-4D97-AF65-F5344CB8AC3E}">
        <p14:creationId xmlns:p14="http://schemas.microsoft.com/office/powerpoint/2010/main" val="187141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Modelling how far a given sized pool gets us (1:2)</a:t>
            </a:r>
          </a:p>
        </p:txBody>
      </p:sp>
      <p:sp>
        <p:nvSpPr>
          <p:cNvPr id="7" name="TextBox 6">
            <a:extLst>
              <a:ext uri="{FF2B5EF4-FFF2-40B4-BE49-F238E27FC236}">
                <a16:creationId xmlns:a16="http://schemas.microsoft.com/office/drawing/2014/main" id="{9406A62C-3320-4EBB-8246-3AB67D5CAC60}"/>
              </a:ext>
            </a:extLst>
          </p:cNvPr>
          <p:cNvSpPr txBox="1"/>
          <p:nvPr/>
        </p:nvSpPr>
        <p:spPr>
          <a:xfrm>
            <a:off x="918099" y="1690688"/>
            <a:ext cx="8763000" cy="4247317"/>
          </a:xfrm>
          <a:prstGeom prst="rect">
            <a:avLst/>
          </a:prstGeom>
          <a:noFill/>
        </p:spPr>
        <p:txBody>
          <a:bodyPr wrap="square" rtlCol="0">
            <a:spAutoFit/>
          </a:bodyPr>
          <a:lstStyle/>
          <a:p>
            <a:r>
              <a:rPr lang="en-GB" dirty="0">
                <a:solidFill>
                  <a:prstClr val="black"/>
                </a:solidFill>
              </a:rPr>
              <a:t>We have two possible approaches to characterising how far we can get for a given experiment parameters.</a:t>
            </a:r>
          </a:p>
          <a:p>
            <a:pPr marL="800100" lvl="1" indent="-342900">
              <a:buFont typeface="+mj-lt"/>
              <a:buAutoNum type="arabicPeriod"/>
            </a:pPr>
            <a:r>
              <a:rPr lang="en-GB" dirty="0">
                <a:solidFill>
                  <a:prstClr val="black"/>
                </a:solidFill>
              </a:rPr>
              <a:t>Algebraic</a:t>
            </a:r>
          </a:p>
          <a:p>
            <a:pPr marL="800100" lvl="1" indent="-342900">
              <a:buFont typeface="+mj-lt"/>
              <a:buAutoNum type="arabicPeriod"/>
            </a:pPr>
            <a:r>
              <a:rPr lang="en-GB" dirty="0">
                <a:solidFill>
                  <a:prstClr val="black"/>
                </a:solidFill>
              </a:rPr>
              <a:t>Computational trial and error to see how far we get with different configurations before it fails.</a:t>
            </a:r>
          </a:p>
          <a:p>
            <a:r>
              <a:rPr lang="en-GB" dirty="0">
                <a:solidFill>
                  <a:prstClr val="black"/>
                </a:solidFill>
              </a:rPr>
              <a:t>The current software does (2). – but:</a:t>
            </a:r>
          </a:p>
          <a:p>
            <a:pPr marL="742950" lvl="1" indent="-285750">
              <a:buFont typeface="Arial" panose="020B0604020202020204" pitchFamily="34" charset="0"/>
              <a:buChar char="•"/>
            </a:pPr>
            <a:r>
              <a:rPr lang="en-GB" dirty="0">
                <a:solidFill>
                  <a:prstClr val="black"/>
                </a:solidFill>
              </a:rPr>
              <a:t>needs to be updated a bit to catch up with a few points mentioned in this PPT</a:t>
            </a:r>
          </a:p>
          <a:p>
            <a:pPr marL="742950" lvl="1" indent="-285750">
              <a:buFont typeface="Arial" panose="020B0604020202020204" pitchFamily="34" charset="0"/>
              <a:buChar char="•"/>
            </a:pPr>
            <a:r>
              <a:rPr lang="en-GB" dirty="0">
                <a:solidFill>
                  <a:prstClr val="black"/>
                </a:solidFill>
              </a:rPr>
              <a:t>has problematic runtimes for large enough numbers.</a:t>
            </a:r>
          </a:p>
          <a:p>
            <a:endParaRPr lang="en-GB" dirty="0">
              <a:solidFill>
                <a:prstClr val="black"/>
              </a:solidFill>
            </a:endParaRPr>
          </a:p>
          <a:p>
            <a:r>
              <a:rPr lang="en-GB" dirty="0">
                <a:solidFill>
                  <a:prstClr val="black"/>
                </a:solidFill>
              </a:rPr>
              <a:t>If we can crack (1), we get instant (to all intents and purposes) answers to model the entire trade off space.</a:t>
            </a:r>
          </a:p>
          <a:p>
            <a:endParaRPr lang="en-GB" dirty="0">
              <a:solidFill>
                <a:prstClr val="black"/>
              </a:solidFill>
            </a:endParaRPr>
          </a:p>
          <a:p>
            <a:r>
              <a:rPr lang="en-GB" dirty="0">
                <a:solidFill>
                  <a:prstClr val="black"/>
                </a:solidFill>
              </a:rPr>
              <a:t>We have been struggling with (1) because of the limit of our mathematics capability.</a:t>
            </a:r>
          </a:p>
          <a:p>
            <a:endParaRPr lang="en-GB" dirty="0">
              <a:solidFill>
                <a:prstClr val="black"/>
              </a:solidFill>
            </a:endParaRPr>
          </a:p>
          <a:p>
            <a:r>
              <a:rPr lang="en-GB" dirty="0" err="1">
                <a:solidFill>
                  <a:prstClr val="black"/>
                </a:solidFill>
              </a:rPr>
              <a:t>Cont</a:t>
            </a:r>
            <a:r>
              <a:rPr lang="en-GB" dirty="0">
                <a:solidFill>
                  <a:prstClr val="black"/>
                </a:solidFill>
              </a:rPr>
              <a:t>… </a:t>
            </a:r>
          </a:p>
        </p:txBody>
      </p:sp>
    </p:spTree>
    <p:extLst>
      <p:ext uri="{BB962C8B-B14F-4D97-AF65-F5344CB8AC3E}">
        <p14:creationId xmlns:p14="http://schemas.microsoft.com/office/powerpoint/2010/main" val="411617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Modelling how far a given sized pool gets us (2:2)</a:t>
            </a:r>
          </a:p>
        </p:txBody>
      </p:sp>
      <p:sp>
        <p:nvSpPr>
          <p:cNvPr id="7" name="TextBox 6">
            <a:extLst>
              <a:ext uri="{FF2B5EF4-FFF2-40B4-BE49-F238E27FC236}">
                <a16:creationId xmlns:a16="http://schemas.microsoft.com/office/drawing/2014/main" id="{9406A62C-3320-4EBB-8246-3AB67D5CAC60}"/>
              </a:ext>
            </a:extLst>
          </p:cNvPr>
          <p:cNvSpPr txBox="1"/>
          <p:nvPr/>
        </p:nvSpPr>
        <p:spPr>
          <a:xfrm>
            <a:off x="900344" y="1868241"/>
            <a:ext cx="8763000" cy="4247317"/>
          </a:xfrm>
          <a:prstGeom prst="rect">
            <a:avLst/>
          </a:prstGeom>
          <a:noFill/>
        </p:spPr>
        <p:txBody>
          <a:bodyPr wrap="square" rtlCol="0">
            <a:spAutoFit/>
          </a:bodyPr>
          <a:lstStyle/>
          <a:p>
            <a:r>
              <a:rPr lang="en-GB" dirty="0">
                <a:solidFill>
                  <a:prstClr val="black"/>
                </a:solidFill>
              </a:rPr>
              <a:t>Arthur has contributed (yesterday) a new suggested heuristic for making the allocations, and a new way to formulate the maths. (A kind of sequential recipe for doing the allocations).</a:t>
            </a:r>
          </a:p>
          <a:p>
            <a:endParaRPr lang="en-GB" dirty="0">
              <a:solidFill>
                <a:prstClr val="black"/>
              </a:solidFill>
            </a:endParaRPr>
          </a:p>
          <a:p>
            <a:r>
              <a:rPr lang="en-GB" dirty="0">
                <a:solidFill>
                  <a:prstClr val="black"/>
                </a:solidFill>
              </a:rPr>
              <a:t>It doesn’t change any of the fundamentals and facts covered in the PPT. It’s like a new perspective on the same problem.</a:t>
            </a:r>
          </a:p>
          <a:p>
            <a:endParaRPr lang="en-GB" dirty="0">
              <a:solidFill>
                <a:prstClr val="black"/>
              </a:solidFill>
            </a:endParaRPr>
          </a:p>
          <a:p>
            <a:r>
              <a:rPr lang="en-GB" dirty="0">
                <a:solidFill>
                  <a:prstClr val="black"/>
                </a:solidFill>
              </a:rPr>
              <a:t>But the combination of the heuristic and the new maths formulation WILL, I think lead us now quite quickly to the algebraic model that will reveal everything.</a:t>
            </a:r>
          </a:p>
          <a:p>
            <a:endParaRPr lang="en-GB" dirty="0">
              <a:solidFill>
                <a:prstClr val="black"/>
              </a:solidFill>
            </a:endParaRPr>
          </a:p>
          <a:p>
            <a:r>
              <a:rPr lang="en-GB" dirty="0">
                <a:solidFill>
                  <a:prstClr val="black"/>
                </a:solidFill>
              </a:rPr>
              <a:t>In the meantime, I have briefed an expert mathematician Chris Tofts, and he’s coming to help us Monday.</a:t>
            </a:r>
          </a:p>
          <a:p>
            <a:endParaRPr lang="en-GB" dirty="0">
              <a:solidFill>
                <a:prstClr val="black"/>
              </a:solidFill>
            </a:endParaRPr>
          </a:p>
          <a:p>
            <a:r>
              <a:rPr lang="en-GB" dirty="0">
                <a:solidFill>
                  <a:prstClr val="black"/>
                </a:solidFill>
              </a:rPr>
              <a:t>And unless I get this math model working fairly quickly, I’ll fix up the existing software and set it running to at least begin to give us some trade off design points to consider.</a:t>
            </a:r>
          </a:p>
        </p:txBody>
      </p:sp>
    </p:spTree>
    <p:extLst>
      <p:ext uri="{BB962C8B-B14F-4D97-AF65-F5344CB8AC3E}">
        <p14:creationId xmlns:p14="http://schemas.microsoft.com/office/powerpoint/2010/main" val="67668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The N+3 Concept</a:t>
            </a:r>
          </a:p>
        </p:txBody>
      </p:sp>
      <p:sp>
        <p:nvSpPr>
          <p:cNvPr id="9" name="Content Placeholder 8">
            <a:extLst>
              <a:ext uri="{FF2B5EF4-FFF2-40B4-BE49-F238E27FC236}">
                <a16:creationId xmlns:a16="http://schemas.microsoft.com/office/drawing/2014/main" id="{33137F32-1933-411A-ABFF-A0A2CECC728C}"/>
              </a:ext>
            </a:extLst>
          </p:cNvPr>
          <p:cNvSpPr>
            <a:spLocks noGrp="1"/>
          </p:cNvSpPr>
          <p:nvPr>
            <p:ph idx="1"/>
          </p:nvPr>
        </p:nvSpPr>
        <p:spPr/>
        <p:txBody>
          <a:bodyPr/>
          <a:lstStyle/>
          <a:p>
            <a:r>
              <a:rPr lang="en-GB" dirty="0"/>
              <a:t>In other words, why do I claim that we must allocate 6 of each assay, if we want to cope with 3 targets being present at once…</a:t>
            </a:r>
          </a:p>
        </p:txBody>
      </p:sp>
    </p:spTree>
    <p:extLst>
      <p:ext uri="{BB962C8B-B14F-4D97-AF65-F5344CB8AC3E}">
        <p14:creationId xmlns:p14="http://schemas.microsoft.com/office/powerpoint/2010/main" val="220040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The N+3 Concept</a:t>
            </a:r>
          </a:p>
        </p:txBody>
      </p:sp>
      <p:graphicFrame>
        <p:nvGraphicFramePr>
          <p:cNvPr id="4" name="Content Placeholder 3">
            <a:extLst>
              <a:ext uri="{FF2B5EF4-FFF2-40B4-BE49-F238E27FC236}">
                <a16:creationId xmlns:a16="http://schemas.microsoft.com/office/drawing/2014/main" id="{AF104029-88BE-4A9E-8AD3-E1BA84882A80}"/>
              </a:ext>
            </a:extLst>
          </p:cNvPr>
          <p:cNvGraphicFramePr>
            <a:graphicFrameLocks noGrp="1"/>
          </p:cNvGraphicFramePr>
          <p:nvPr>
            <p:ph idx="1"/>
          </p:nvPr>
        </p:nvGraphicFramePr>
        <p:xfrm>
          <a:off x="838200" y="1825625"/>
          <a:ext cx="105156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88304523"/>
                    </a:ext>
                  </a:extLst>
                </a:gridCol>
                <a:gridCol w="1752600">
                  <a:extLst>
                    <a:ext uri="{9D8B030D-6E8A-4147-A177-3AD203B41FA5}">
                      <a16:colId xmlns:a16="http://schemas.microsoft.com/office/drawing/2014/main" val="3652670543"/>
                    </a:ext>
                  </a:extLst>
                </a:gridCol>
                <a:gridCol w="1752600">
                  <a:extLst>
                    <a:ext uri="{9D8B030D-6E8A-4147-A177-3AD203B41FA5}">
                      <a16:colId xmlns:a16="http://schemas.microsoft.com/office/drawing/2014/main" val="1792481474"/>
                    </a:ext>
                  </a:extLst>
                </a:gridCol>
                <a:gridCol w="1752600">
                  <a:extLst>
                    <a:ext uri="{9D8B030D-6E8A-4147-A177-3AD203B41FA5}">
                      <a16:colId xmlns:a16="http://schemas.microsoft.com/office/drawing/2014/main" val="2816157592"/>
                    </a:ext>
                  </a:extLst>
                </a:gridCol>
                <a:gridCol w="1752600">
                  <a:extLst>
                    <a:ext uri="{9D8B030D-6E8A-4147-A177-3AD203B41FA5}">
                      <a16:colId xmlns:a16="http://schemas.microsoft.com/office/drawing/2014/main" val="1162338573"/>
                    </a:ext>
                  </a:extLst>
                </a:gridCol>
                <a:gridCol w="1752600">
                  <a:extLst>
                    <a:ext uri="{9D8B030D-6E8A-4147-A177-3AD203B41FA5}">
                      <a16:colId xmlns:a16="http://schemas.microsoft.com/office/drawing/2014/main" val="4097771218"/>
                    </a:ext>
                  </a:extLst>
                </a:gridCol>
              </a:tblGrid>
              <a:tr h="370840">
                <a:tc>
                  <a:txBody>
                    <a:bodyPr/>
                    <a:lstStyle/>
                    <a:p>
                      <a:r>
                        <a:rPr lang="en-GB" dirty="0"/>
                        <a:t>1: A B</a:t>
                      </a:r>
                    </a:p>
                  </a:txBody>
                  <a:tcPr/>
                </a:tc>
                <a:tc>
                  <a:txBody>
                    <a:bodyPr/>
                    <a:lstStyle/>
                    <a:p>
                      <a:r>
                        <a:rPr lang="en-GB" dirty="0"/>
                        <a:t>2: A C</a:t>
                      </a:r>
                    </a:p>
                  </a:txBody>
                  <a:tcPr/>
                </a:tc>
                <a:tc>
                  <a:txBody>
                    <a:bodyPr/>
                    <a:lstStyle/>
                    <a:p>
                      <a:r>
                        <a:rPr lang="en-GB" dirty="0"/>
                        <a:t>3: A D</a:t>
                      </a:r>
                    </a:p>
                  </a:txBody>
                  <a:tcPr/>
                </a:tc>
                <a:tc>
                  <a:txBody>
                    <a:bodyPr/>
                    <a:lstStyle/>
                    <a:p>
                      <a:r>
                        <a:rPr lang="en-GB" dirty="0"/>
                        <a:t>4: A E</a:t>
                      </a:r>
                    </a:p>
                  </a:txBody>
                  <a:tcPr/>
                </a:tc>
                <a:tc>
                  <a:txBody>
                    <a:bodyPr/>
                    <a:lstStyle/>
                    <a:p>
                      <a:r>
                        <a:rPr lang="en-GB" dirty="0"/>
                        <a:t>5: A F</a:t>
                      </a:r>
                    </a:p>
                  </a:txBody>
                  <a:tcPr/>
                </a:tc>
                <a:tc>
                  <a:txBody>
                    <a:bodyPr/>
                    <a:lstStyle/>
                    <a:p>
                      <a:r>
                        <a:rPr lang="en-GB" dirty="0"/>
                        <a:t>6: A G</a:t>
                      </a:r>
                    </a:p>
                  </a:txBody>
                  <a:tcPr/>
                </a:tc>
                <a:extLst>
                  <a:ext uri="{0D108BD9-81ED-4DB2-BD59-A6C34878D82A}">
                    <a16:rowId xmlns:a16="http://schemas.microsoft.com/office/drawing/2014/main" val="311191581"/>
                  </a:ext>
                </a:extLst>
              </a:tr>
            </a:tbl>
          </a:graphicData>
        </a:graphic>
      </p:graphicFrame>
      <p:sp>
        <p:nvSpPr>
          <p:cNvPr id="5" name="TextBox 4">
            <a:extLst>
              <a:ext uri="{FF2B5EF4-FFF2-40B4-BE49-F238E27FC236}">
                <a16:creationId xmlns:a16="http://schemas.microsoft.com/office/drawing/2014/main" id="{D4EAA263-E4CF-487E-AB9B-E84FAD62B951}"/>
              </a:ext>
            </a:extLst>
          </p:cNvPr>
          <p:cNvSpPr txBox="1"/>
          <p:nvPr/>
        </p:nvSpPr>
        <p:spPr>
          <a:xfrm>
            <a:off x="838200" y="2623812"/>
            <a:ext cx="3875843" cy="3416320"/>
          </a:xfrm>
          <a:prstGeom prst="rect">
            <a:avLst/>
          </a:prstGeom>
          <a:noFill/>
        </p:spPr>
        <p:txBody>
          <a:bodyPr wrap="square" rtlCol="0">
            <a:spAutoFit/>
          </a:bodyPr>
          <a:lstStyle/>
          <a:p>
            <a:r>
              <a:rPr lang="en-GB" dirty="0"/>
              <a:t>Context</a:t>
            </a:r>
          </a:p>
          <a:p>
            <a:pPr marL="285750" indent="-285750">
              <a:buFont typeface="Arial" panose="020B0604020202020204" pitchFamily="34" charset="0"/>
              <a:buChar char="•"/>
            </a:pPr>
            <a:r>
              <a:rPr lang="en-GB" dirty="0"/>
              <a:t>We are trying to detect the presence of target A</a:t>
            </a:r>
          </a:p>
          <a:p>
            <a:pPr marL="285750" indent="-285750">
              <a:buFont typeface="Arial" panose="020B0604020202020204" pitchFamily="34" charset="0"/>
              <a:buChar char="•"/>
            </a:pPr>
            <a:r>
              <a:rPr lang="en-GB" dirty="0"/>
              <a:t>The assay for A is allocated to chambers: {1,2,3,4,5,6}</a:t>
            </a:r>
          </a:p>
          <a:p>
            <a:pPr marL="285750" indent="-285750">
              <a:buFont typeface="Arial" panose="020B0604020202020204" pitchFamily="34" charset="0"/>
              <a:buChar char="•"/>
            </a:pPr>
            <a:r>
              <a:rPr lang="en-GB" dirty="0"/>
              <a:t>We </a:t>
            </a:r>
            <a:r>
              <a:rPr lang="en-GB" i="1" dirty="0"/>
              <a:t>admit</a:t>
            </a:r>
            <a:r>
              <a:rPr lang="en-GB" dirty="0"/>
              <a:t> that up to 3 targets may be present at the same time</a:t>
            </a:r>
          </a:p>
          <a:p>
            <a:pPr marL="285750" indent="-285750">
              <a:buFont typeface="Arial" panose="020B0604020202020204" pitchFamily="34" charset="0"/>
              <a:buChar char="•"/>
            </a:pPr>
            <a:r>
              <a:rPr lang="en-GB" b="1" dirty="0">
                <a:solidFill>
                  <a:schemeClr val="accent2"/>
                </a:solidFill>
              </a:rPr>
              <a:t>I.e. N=3</a:t>
            </a:r>
          </a:p>
          <a:p>
            <a:pPr marL="285750" indent="-285750">
              <a:buFont typeface="Arial" panose="020B0604020202020204" pitchFamily="34" charset="0"/>
              <a:buChar char="•"/>
            </a:pPr>
            <a:r>
              <a:rPr lang="en-GB" dirty="0"/>
              <a:t>We have deployed the assay for A to </a:t>
            </a:r>
            <a:r>
              <a:rPr lang="en-GB" b="1" dirty="0">
                <a:solidFill>
                  <a:srgbClr val="FF0000"/>
                </a:solidFill>
              </a:rPr>
              <a:t>6</a:t>
            </a:r>
            <a:r>
              <a:rPr lang="en-GB" dirty="0"/>
              <a:t> chambers</a:t>
            </a:r>
          </a:p>
          <a:p>
            <a:pPr marL="285750" indent="-285750">
              <a:buFont typeface="Arial" panose="020B0604020202020204" pitchFamily="34" charset="0"/>
              <a:buChar char="•"/>
            </a:pPr>
            <a:r>
              <a:rPr lang="en-GB" dirty="0"/>
              <a:t>I.e. </a:t>
            </a:r>
            <a:r>
              <a:rPr lang="en-GB" b="1" dirty="0">
                <a:solidFill>
                  <a:srgbClr val="FF0000"/>
                </a:solidFill>
              </a:rPr>
              <a:t>N+3</a:t>
            </a:r>
          </a:p>
          <a:p>
            <a:pPr marL="285750" indent="-285750">
              <a:buFont typeface="Arial" panose="020B0604020202020204" pitchFamily="34" charset="0"/>
              <a:buChar char="•"/>
            </a:pPr>
            <a:endParaRPr lang="en-GB" dirty="0"/>
          </a:p>
        </p:txBody>
      </p:sp>
      <p:graphicFrame>
        <p:nvGraphicFramePr>
          <p:cNvPr id="7" name="Table 6">
            <a:extLst>
              <a:ext uri="{FF2B5EF4-FFF2-40B4-BE49-F238E27FC236}">
                <a16:creationId xmlns:a16="http://schemas.microsoft.com/office/drawing/2014/main" id="{2D0868CE-B42D-4D49-9EEB-9307DD6A35BA}"/>
              </a:ext>
            </a:extLst>
          </p:cNvPr>
          <p:cNvGraphicFramePr>
            <a:graphicFrameLocks noGrp="1"/>
          </p:cNvGraphicFramePr>
          <p:nvPr/>
        </p:nvGraphicFramePr>
        <p:xfrm>
          <a:off x="5015144" y="2499525"/>
          <a:ext cx="6338656" cy="4371562"/>
        </p:xfrm>
        <a:graphic>
          <a:graphicData uri="http://schemas.openxmlformats.org/drawingml/2006/table">
            <a:tbl>
              <a:tblPr firstRow="1" bandRow="1">
                <a:tableStyleId>{F5AB1C69-6EDB-4FF4-983F-18BD219EF322}</a:tableStyleId>
              </a:tblPr>
              <a:tblGrid>
                <a:gridCol w="854295">
                  <a:extLst>
                    <a:ext uri="{9D8B030D-6E8A-4147-A177-3AD203B41FA5}">
                      <a16:colId xmlns:a16="http://schemas.microsoft.com/office/drawing/2014/main" val="2333191295"/>
                    </a:ext>
                  </a:extLst>
                </a:gridCol>
                <a:gridCol w="5484361">
                  <a:extLst>
                    <a:ext uri="{9D8B030D-6E8A-4147-A177-3AD203B41FA5}">
                      <a16:colId xmlns:a16="http://schemas.microsoft.com/office/drawing/2014/main" val="142519591"/>
                    </a:ext>
                  </a:extLst>
                </a:gridCol>
              </a:tblGrid>
              <a:tr h="829947">
                <a:tc>
                  <a:txBody>
                    <a:bodyPr/>
                    <a:lstStyle/>
                    <a:p>
                      <a:r>
                        <a:rPr lang="en-GB" dirty="0"/>
                        <a:t>How many fired?</a:t>
                      </a:r>
                    </a:p>
                  </a:txBody>
                  <a:tcPr/>
                </a:tc>
                <a:tc>
                  <a:txBody>
                    <a:bodyPr/>
                    <a:lstStyle/>
                    <a:p>
                      <a:r>
                        <a:rPr lang="en-GB" dirty="0"/>
                        <a:t>Interpretation</a:t>
                      </a:r>
                    </a:p>
                  </a:txBody>
                  <a:tcPr/>
                </a:tc>
                <a:extLst>
                  <a:ext uri="{0D108BD9-81ED-4DB2-BD59-A6C34878D82A}">
                    <a16:rowId xmlns:a16="http://schemas.microsoft.com/office/drawing/2014/main" val="19449106"/>
                  </a:ext>
                </a:extLst>
              </a:tr>
              <a:tr h="882868">
                <a:tc>
                  <a:txBody>
                    <a:bodyPr/>
                    <a:lstStyle/>
                    <a:p>
                      <a:r>
                        <a:rPr lang="en-GB" dirty="0"/>
                        <a:t>6:6</a:t>
                      </a:r>
                    </a:p>
                  </a:txBody>
                  <a:tcPr/>
                </a:tc>
                <a:tc>
                  <a:txBody>
                    <a:bodyPr/>
                    <a:lstStyle/>
                    <a:p>
                      <a:r>
                        <a:rPr lang="en-GB" dirty="0"/>
                        <a:t>A </a:t>
                      </a:r>
                      <a:r>
                        <a:rPr lang="en-GB" b="1" dirty="0"/>
                        <a:t>is</a:t>
                      </a:r>
                      <a:r>
                        <a:rPr lang="en-GB" dirty="0"/>
                        <a:t> present. No malfunctions.</a:t>
                      </a:r>
                    </a:p>
                  </a:txBody>
                  <a:tcPr/>
                </a:tc>
                <a:extLst>
                  <a:ext uri="{0D108BD9-81ED-4DB2-BD59-A6C34878D82A}">
                    <a16:rowId xmlns:a16="http://schemas.microsoft.com/office/drawing/2014/main" val="934583897"/>
                  </a:ext>
                </a:extLst>
              </a:tr>
              <a:tr h="829947">
                <a:tc>
                  <a:txBody>
                    <a:bodyPr/>
                    <a:lstStyle/>
                    <a:p>
                      <a:r>
                        <a:rPr lang="en-GB" dirty="0"/>
                        <a:t>5:6</a:t>
                      </a:r>
                    </a:p>
                  </a:txBody>
                  <a:tcPr/>
                </a:tc>
                <a:tc>
                  <a:txBody>
                    <a:bodyPr/>
                    <a:lstStyle/>
                    <a:p>
                      <a:r>
                        <a:rPr lang="en-GB" dirty="0"/>
                        <a:t>A </a:t>
                      </a:r>
                      <a:r>
                        <a:rPr lang="en-GB" b="1" dirty="0"/>
                        <a:t>is</a:t>
                      </a:r>
                      <a:r>
                        <a:rPr lang="en-GB" dirty="0"/>
                        <a:t> present. But one of {1,2,3,4,5,6} failed to fire, or was called wrong.</a:t>
                      </a:r>
                    </a:p>
                  </a:txBody>
                  <a:tcPr/>
                </a:tc>
                <a:extLst>
                  <a:ext uri="{0D108BD9-81ED-4DB2-BD59-A6C34878D82A}">
                    <a16:rowId xmlns:a16="http://schemas.microsoft.com/office/drawing/2014/main" val="3219061570"/>
                  </a:ext>
                </a:extLst>
              </a:tr>
              <a:tr h="829947">
                <a:tc>
                  <a:txBody>
                    <a:bodyPr/>
                    <a:lstStyle/>
                    <a:p>
                      <a:r>
                        <a:rPr lang="en-GB" dirty="0"/>
                        <a:t>4:6</a:t>
                      </a:r>
                    </a:p>
                  </a:txBody>
                  <a:tcPr/>
                </a:tc>
                <a:tc>
                  <a:txBody>
                    <a:bodyPr/>
                    <a:lstStyle/>
                    <a:p>
                      <a:r>
                        <a:rPr lang="en-GB" dirty="0"/>
                        <a:t>A is </a:t>
                      </a:r>
                      <a:r>
                        <a:rPr lang="en-GB" b="1" dirty="0"/>
                        <a:t>not</a:t>
                      </a:r>
                      <a:r>
                        <a:rPr lang="en-GB" dirty="0"/>
                        <a:t> present (see 3:6). But one of {1,2,3,4,5,6} fired when it shouldn’t have, or was called wrong.</a:t>
                      </a:r>
                    </a:p>
                  </a:txBody>
                  <a:tcPr/>
                </a:tc>
                <a:extLst>
                  <a:ext uri="{0D108BD9-81ED-4DB2-BD59-A6C34878D82A}">
                    <a16:rowId xmlns:a16="http://schemas.microsoft.com/office/drawing/2014/main" val="1781674797"/>
                  </a:ext>
                </a:extLst>
              </a:tr>
              <a:tr h="829947">
                <a:tc>
                  <a:txBody>
                    <a:bodyPr/>
                    <a:lstStyle/>
                    <a:p>
                      <a:r>
                        <a:rPr lang="en-GB" dirty="0"/>
                        <a:t>3:6</a:t>
                      </a:r>
                    </a:p>
                  </a:txBody>
                  <a:tcPr/>
                </a:tc>
                <a:tc>
                  <a:txBody>
                    <a:bodyPr/>
                    <a:lstStyle/>
                    <a:p>
                      <a:r>
                        <a:rPr lang="en-GB" dirty="0"/>
                        <a:t>A is </a:t>
                      </a:r>
                      <a:r>
                        <a:rPr lang="en-GB" b="1" dirty="0"/>
                        <a:t>not</a:t>
                      </a:r>
                      <a:r>
                        <a:rPr lang="en-GB" dirty="0"/>
                        <a:t> present. No malfunctions. 3 of {1,2,3,4,5,6) fired due to the presence of </a:t>
                      </a:r>
                      <a:r>
                        <a:rPr lang="en-GB" b="1" dirty="0">
                          <a:solidFill>
                            <a:srgbClr val="FF0000"/>
                          </a:solidFill>
                        </a:rPr>
                        <a:t>N</a:t>
                      </a:r>
                      <a:r>
                        <a:rPr lang="en-GB" dirty="0"/>
                        <a:t> other targets. {B,C,D} for example. </a:t>
                      </a:r>
                    </a:p>
                  </a:txBody>
                  <a:tcPr/>
                </a:tc>
                <a:extLst>
                  <a:ext uri="{0D108BD9-81ED-4DB2-BD59-A6C34878D82A}">
                    <a16:rowId xmlns:a16="http://schemas.microsoft.com/office/drawing/2014/main" val="3404926636"/>
                  </a:ext>
                </a:extLst>
              </a:tr>
            </a:tbl>
          </a:graphicData>
        </a:graphic>
      </p:graphicFrame>
    </p:spTree>
    <p:extLst>
      <p:ext uri="{BB962C8B-B14F-4D97-AF65-F5344CB8AC3E}">
        <p14:creationId xmlns:p14="http://schemas.microsoft.com/office/powerpoint/2010/main" val="32373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Will N+2 Suffice? (Slide 1 of 2)</a:t>
            </a:r>
          </a:p>
        </p:txBody>
      </p:sp>
      <p:graphicFrame>
        <p:nvGraphicFramePr>
          <p:cNvPr id="4" name="Content Placeholder 3">
            <a:extLst>
              <a:ext uri="{FF2B5EF4-FFF2-40B4-BE49-F238E27FC236}">
                <a16:creationId xmlns:a16="http://schemas.microsoft.com/office/drawing/2014/main" id="{AF104029-88BE-4A9E-8AD3-E1BA84882A80}"/>
              </a:ext>
            </a:extLst>
          </p:cNvPr>
          <p:cNvGraphicFramePr>
            <a:graphicFrameLocks noGrp="1"/>
          </p:cNvGraphicFramePr>
          <p:nvPr>
            <p:ph idx="1"/>
            <p:extLst>
              <p:ext uri="{D42A27DB-BD31-4B8C-83A1-F6EECF244321}">
                <p14:modId xmlns:p14="http://schemas.microsoft.com/office/powerpoint/2010/main" val="1127258782"/>
              </p:ext>
            </p:extLst>
          </p:nvPr>
        </p:nvGraphicFramePr>
        <p:xfrm>
          <a:off x="838200" y="1825625"/>
          <a:ext cx="87630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88304523"/>
                    </a:ext>
                  </a:extLst>
                </a:gridCol>
                <a:gridCol w="1752600">
                  <a:extLst>
                    <a:ext uri="{9D8B030D-6E8A-4147-A177-3AD203B41FA5}">
                      <a16:colId xmlns:a16="http://schemas.microsoft.com/office/drawing/2014/main" val="3652670543"/>
                    </a:ext>
                  </a:extLst>
                </a:gridCol>
                <a:gridCol w="1752600">
                  <a:extLst>
                    <a:ext uri="{9D8B030D-6E8A-4147-A177-3AD203B41FA5}">
                      <a16:colId xmlns:a16="http://schemas.microsoft.com/office/drawing/2014/main" val="1792481474"/>
                    </a:ext>
                  </a:extLst>
                </a:gridCol>
                <a:gridCol w="1752600">
                  <a:extLst>
                    <a:ext uri="{9D8B030D-6E8A-4147-A177-3AD203B41FA5}">
                      <a16:colId xmlns:a16="http://schemas.microsoft.com/office/drawing/2014/main" val="2816157592"/>
                    </a:ext>
                  </a:extLst>
                </a:gridCol>
                <a:gridCol w="1752600">
                  <a:extLst>
                    <a:ext uri="{9D8B030D-6E8A-4147-A177-3AD203B41FA5}">
                      <a16:colId xmlns:a16="http://schemas.microsoft.com/office/drawing/2014/main" val="1162338573"/>
                    </a:ext>
                  </a:extLst>
                </a:gridCol>
              </a:tblGrid>
              <a:tr h="370840">
                <a:tc>
                  <a:txBody>
                    <a:bodyPr/>
                    <a:lstStyle/>
                    <a:p>
                      <a:r>
                        <a:rPr lang="en-GB" dirty="0"/>
                        <a:t>1: A B</a:t>
                      </a:r>
                    </a:p>
                  </a:txBody>
                  <a:tcPr/>
                </a:tc>
                <a:tc>
                  <a:txBody>
                    <a:bodyPr/>
                    <a:lstStyle/>
                    <a:p>
                      <a:r>
                        <a:rPr lang="en-GB" dirty="0"/>
                        <a:t>2: A C</a:t>
                      </a:r>
                    </a:p>
                  </a:txBody>
                  <a:tcPr/>
                </a:tc>
                <a:tc>
                  <a:txBody>
                    <a:bodyPr/>
                    <a:lstStyle/>
                    <a:p>
                      <a:r>
                        <a:rPr lang="en-GB" dirty="0"/>
                        <a:t>3: A D</a:t>
                      </a:r>
                    </a:p>
                  </a:txBody>
                  <a:tcPr/>
                </a:tc>
                <a:tc>
                  <a:txBody>
                    <a:bodyPr/>
                    <a:lstStyle/>
                    <a:p>
                      <a:r>
                        <a:rPr lang="en-GB" dirty="0"/>
                        <a:t>4: A E</a:t>
                      </a:r>
                    </a:p>
                  </a:txBody>
                  <a:tcPr/>
                </a:tc>
                <a:tc>
                  <a:txBody>
                    <a:bodyPr/>
                    <a:lstStyle/>
                    <a:p>
                      <a:r>
                        <a:rPr lang="en-GB" dirty="0"/>
                        <a:t>5: A F</a:t>
                      </a:r>
                    </a:p>
                  </a:txBody>
                  <a:tcPr/>
                </a:tc>
                <a:extLst>
                  <a:ext uri="{0D108BD9-81ED-4DB2-BD59-A6C34878D82A}">
                    <a16:rowId xmlns:a16="http://schemas.microsoft.com/office/drawing/2014/main" val="311191581"/>
                  </a:ext>
                </a:extLst>
              </a:tr>
            </a:tbl>
          </a:graphicData>
        </a:graphic>
      </p:graphicFrame>
      <p:sp>
        <p:nvSpPr>
          <p:cNvPr id="5" name="TextBox 4">
            <a:extLst>
              <a:ext uri="{FF2B5EF4-FFF2-40B4-BE49-F238E27FC236}">
                <a16:creationId xmlns:a16="http://schemas.microsoft.com/office/drawing/2014/main" id="{D4EAA263-E4CF-487E-AB9B-E84FAD62B951}"/>
              </a:ext>
            </a:extLst>
          </p:cNvPr>
          <p:cNvSpPr txBox="1"/>
          <p:nvPr/>
        </p:nvSpPr>
        <p:spPr>
          <a:xfrm>
            <a:off x="838200" y="2623812"/>
            <a:ext cx="3103485" cy="3693319"/>
          </a:xfrm>
          <a:prstGeom prst="rect">
            <a:avLst/>
          </a:prstGeom>
          <a:noFill/>
        </p:spPr>
        <p:txBody>
          <a:bodyPr wrap="square" rtlCol="0">
            <a:spAutoFit/>
          </a:bodyPr>
          <a:lstStyle/>
          <a:p>
            <a:r>
              <a:rPr lang="en-GB" dirty="0"/>
              <a:t>Context</a:t>
            </a:r>
          </a:p>
          <a:p>
            <a:pPr marL="285750" indent="-285750">
              <a:buFont typeface="Arial" panose="020B0604020202020204" pitchFamily="34" charset="0"/>
              <a:buChar char="•"/>
            </a:pPr>
            <a:r>
              <a:rPr lang="en-GB" dirty="0"/>
              <a:t>We are trying to detect the presence of target A</a:t>
            </a:r>
          </a:p>
          <a:p>
            <a:pPr marL="285750" indent="-285750">
              <a:buFont typeface="Arial" panose="020B0604020202020204" pitchFamily="34" charset="0"/>
              <a:buChar char="•"/>
            </a:pPr>
            <a:r>
              <a:rPr lang="en-GB" dirty="0"/>
              <a:t>The assay for A is allocated to chambers: {1,2,3,4,5}</a:t>
            </a:r>
          </a:p>
          <a:p>
            <a:pPr marL="285750" indent="-285750">
              <a:buFont typeface="Arial" panose="020B0604020202020204" pitchFamily="34" charset="0"/>
              <a:buChar char="•"/>
            </a:pPr>
            <a:r>
              <a:rPr lang="en-GB" dirty="0"/>
              <a:t>We </a:t>
            </a:r>
            <a:r>
              <a:rPr lang="en-GB" i="1" dirty="0"/>
              <a:t>admit</a:t>
            </a:r>
            <a:r>
              <a:rPr lang="en-GB" dirty="0"/>
              <a:t> that up to 3 targets may be present at the same time</a:t>
            </a:r>
          </a:p>
          <a:p>
            <a:pPr marL="285750" indent="-285750">
              <a:buFont typeface="Arial" panose="020B0604020202020204" pitchFamily="34" charset="0"/>
              <a:buChar char="•"/>
            </a:pPr>
            <a:r>
              <a:rPr lang="en-GB" dirty="0"/>
              <a:t>I.e. N=3</a:t>
            </a:r>
          </a:p>
          <a:p>
            <a:pPr marL="285750" indent="-285750">
              <a:buFont typeface="Arial" panose="020B0604020202020204" pitchFamily="34" charset="0"/>
              <a:buChar char="•"/>
            </a:pPr>
            <a:r>
              <a:rPr lang="en-GB" dirty="0"/>
              <a:t>We have deployed the assay for A to </a:t>
            </a:r>
            <a:r>
              <a:rPr lang="en-GB" b="1" dirty="0">
                <a:solidFill>
                  <a:srgbClr val="FF0000"/>
                </a:solidFill>
              </a:rPr>
              <a:t>5 </a:t>
            </a:r>
            <a:r>
              <a:rPr lang="en-GB" dirty="0"/>
              <a:t>chambers</a:t>
            </a:r>
          </a:p>
          <a:p>
            <a:pPr marL="285750" indent="-285750">
              <a:buFont typeface="Arial" panose="020B0604020202020204" pitchFamily="34" charset="0"/>
              <a:buChar char="•"/>
            </a:pPr>
            <a:r>
              <a:rPr lang="en-GB" dirty="0"/>
              <a:t>I.e. </a:t>
            </a:r>
            <a:r>
              <a:rPr lang="en-GB" b="1" dirty="0">
                <a:solidFill>
                  <a:srgbClr val="FF0000"/>
                </a:solidFill>
              </a:rPr>
              <a:t>N+2</a:t>
            </a:r>
          </a:p>
          <a:p>
            <a:pPr marL="285750" indent="-285750">
              <a:buFont typeface="Arial" panose="020B0604020202020204" pitchFamily="34" charset="0"/>
              <a:buChar char="•"/>
            </a:pPr>
            <a:endParaRPr lang="en-GB" dirty="0"/>
          </a:p>
        </p:txBody>
      </p:sp>
      <p:graphicFrame>
        <p:nvGraphicFramePr>
          <p:cNvPr id="7" name="Table 6">
            <a:extLst>
              <a:ext uri="{FF2B5EF4-FFF2-40B4-BE49-F238E27FC236}">
                <a16:creationId xmlns:a16="http://schemas.microsoft.com/office/drawing/2014/main" id="{2D0868CE-B42D-4D49-9EEB-9307DD6A35BA}"/>
              </a:ext>
            </a:extLst>
          </p:cNvPr>
          <p:cNvGraphicFramePr>
            <a:graphicFrameLocks noGrp="1"/>
          </p:cNvGraphicFramePr>
          <p:nvPr>
            <p:extLst>
              <p:ext uri="{D42A27DB-BD31-4B8C-83A1-F6EECF244321}">
                <p14:modId xmlns:p14="http://schemas.microsoft.com/office/powerpoint/2010/main" val="2472607935"/>
              </p:ext>
            </p:extLst>
          </p:nvPr>
        </p:nvGraphicFramePr>
        <p:xfrm>
          <a:off x="4074850" y="2196465"/>
          <a:ext cx="8117150" cy="4638895"/>
        </p:xfrm>
        <a:graphic>
          <a:graphicData uri="http://schemas.openxmlformats.org/drawingml/2006/table">
            <a:tbl>
              <a:tblPr firstRow="1" bandRow="1">
                <a:tableStyleId>{F5AB1C69-6EDB-4FF4-983F-18BD219EF322}</a:tableStyleId>
              </a:tblPr>
              <a:tblGrid>
                <a:gridCol w="1093993">
                  <a:extLst>
                    <a:ext uri="{9D8B030D-6E8A-4147-A177-3AD203B41FA5}">
                      <a16:colId xmlns:a16="http://schemas.microsoft.com/office/drawing/2014/main" val="2333191295"/>
                    </a:ext>
                  </a:extLst>
                </a:gridCol>
                <a:gridCol w="7023157">
                  <a:extLst>
                    <a:ext uri="{9D8B030D-6E8A-4147-A177-3AD203B41FA5}">
                      <a16:colId xmlns:a16="http://schemas.microsoft.com/office/drawing/2014/main" val="142519591"/>
                    </a:ext>
                  </a:extLst>
                </a:gridCol>
              </a:tblGrid>
              <a:tr h="829947">
                <a:tc>
                  <a:txBody>
                    <a:bodyPr/>
                    <a:lstStyle/>
                    <a:p>
                      <a:r>
                        <a:rPr lang="en-GB" dirty="0"/>
                        <a:t>How many fired?</a:t>
                      </a:r>
                    </a:p>
                  </a:txBody>
                  <a:tcPr/>
                </a:tc>
                <a:tc>
                  <a:txBody>
                    <a:bodyPr/>
                    <a:lstStyle/>
                    <a:p>
                      <a:r>
                        <a:rPr lang="en-GB" dirty="0"/>
                        <a:t>Interpretation</a:t>
                      </a:r>
                    </a:p>
                  </a:txBody>
                  <a:tcPr/>
                </a:tc>
                <a:extLst>
                  <a:ext uri="{0D108BD9-81ED-4DB2-BD59-A6C34878D82A}">
                    <a16:rowId xmlns:a16="http://schemas.microsoft.com/office/drawing/2014/main" val="19449106"/>
                  </a:ext>
                </a:extLst>
              </a:tr>
              <a:tr h="882868">
                <a:tc>
                  <a:txBody>
                    <a:bodyPr/>
                    <a:lstStyle/>
                    <a:p>
                      <a:r>
                        <a:rPr lang="en-GB" dirty="0"/>
                        <a:t>5:5</a:t>
                      </a:r>
                    </a:p>
                  </a:txBody>
                  <a:tcPr/>
                </a:tc>
                <a:tc>
                  <a:txBody>
                    <a:bodyPr/>
                    <a:lstStyle/>
                    <a:p>
                      <a:r>
                        <a:rPr lang="en-GB" dirty="0"/>
                        <a:t>A </a:t>
                      </a:r>
                      <a:r>
                        <a:rPr lang="en-GB" b="1" dirty="0"/>
                        <a:t>is</a:t>
                      </a:r>
                      <a:r>
                        <a:rPr lang="en-GB" dirty="0"/>
                        <a:t> present. No malfunctions.</a:t>
                      </a:r>
                    </a:p>
                  </a:txBody>
                  <a:tcPr/>
                </a:tc>
                <a:extLst>
                  <a:ext uri="{0D108BD9-81ED-4DB2-BD59-A6C34878D82A}">
                    <a16:rowId xmlns:a16="http://schemas.microsoft.com/office/drawing/2014/main" val="934583897"/>
                  </a:ext>
                </a:extLst>
              </a:tr>
              <a:tr h="829947">
                <a:tc>
                  <a:txBody>
                    <a:bodyPr/>
                    <a:lstStyle/>
                    <a:p>
                      <a:r>
                        <a:rPr lang="en-GB" dirty="0"/>
                        <a:t>4:5</a:t>
                      </a:r>
                    </a:p>
                  </a:txBody>
                  <a:tcPr/>
                </a:tc>
                <a:tc>
                  <a:txBody>
                    <a:bodyPr/>
                    <a:lstStyle/>
                    <a:p>
                      <a:r>
                        <a:rPr lang="en-GB" dirty="0"/>
                        <a:t>Either</a:t>
                      </a:r>
                    </a:p>
                    <a:p>
                      <a:pPr marL="457200" lvl="1" indent="0">
                        <a:buFont typeface="Arial" panose="020B0604020202020204" pitchFamily="34" charset="0"/>
                        <a:buNone/>
                      </a:pPr>
                      <a:r>
                        <a:rPr lang="en-GB" dirty="0"/>
                        <a:t>A </a:t>
                      </a:r>
                      <a:r>
                        <a:rPr lang="en-GB" b="1" dirty="0"/>
                        <a:t>is</a:t>
                      </a:r>
                      <a:r>
                        <a:rPr lang="en-GB" dirty="0"/>
                        <a:t> present. But one of {1,2,3,4,5} failed to fire, or was called wrong.</a:t>
                      </a:r>
                    </a:p>
                    <a:p>
                      <a:pPr marL="0" indent="0">
                        <a:buFont typeface="Arial" panose="020B0604020202020204" pitchFamily="34" charset="0"/>
                        <a:buNone/>
                      </a:pPr>
                      <a:r>
                        <a:rPr lang="en-GB" dirty="0"/>
                        <a:t>Or:</a:t>
                      </a:r>
                    </a:p>
                    <a:p>
                      <a:pPr lvl="1">
                        <a:spcAft>
                          <a:spcPts val="0"/>
                        </a:spcAft>
                      </a:pPr>
                      <a:r>
                        <a:rPr lang="en-GB" dirty="0"/>
                        <a:t>A is </a:t>
                      </a:r>
                      <a:r>
                        <a:rPr lang="en-GB" b="1" dirty="0"/>
                        <a:t>not</a:t>
                      </a:r>
                      <a:r>
                        <a:rPr lang="en-GB" dirty="0"/>
                        <a:t> present. {1,2,3} (for example), fired due to the presence of N other targets. E.g. {B,C,D},</a:t>
                      </a:r>
                    </a:p>
                    <a:p>
                      <a:pPr lvl="1">
                        <a:spcAft>
                          <a:spcPts val="0"/>
                        </a:spcAft>
                      </a:pPr>
                      <a:r>
                        <a:rPr lang="en-GB" dirty="0"/>
                        <a:t>But also one of {4,5} fired when it shouldn’t have, or was called wrong.</a:t>
                      </a:r>
                    </a:p>
                  </a:txBody>
                  <a:tcPr/>
                </a:tc>
                <a:extLst>
                  <a:ext uri="{0D108BD9-81ED-4DB2-BD59-A6C34878D82A}">
                    <a16:rowId xmlns:a16="http://schemas.microsoft.com/office/drawing/2014/main" val="3219061570"/>
                  </a:ext>
                </a:extLst>
              </a:tr>
              <a:tr h="829947">
                <a:tc>
                  <a:txBody>
                    <a:bodyPr/>
                    <a:lstStyle/>
                    <a:p>
                      <a:r>
                        <a:rPr lang="en-GB" dirty="0"/>
                        <a:t>3:5</a:t>
                      </a:r>
                    </a:p>
                  </a:txBody>
                  <a:tcPr/>
                </a:tc>
                <a:tc>
                  <a:txBody>
                    <a:bodyPr/>
                    <a:lstStyle/>
                    <a:p>
                      <a:r>
                        <a:rPr lang="en-GB" dirty="0"/>
                        <a:t>A is </a:t>
                      </a:r>
                      <a:r>
                        <a:rPr lang="en-GB" b="1" dirty="0"/>
                        <a:t>not</a:t>
                      </a:r>
                      <a:r>
                        <a:rPr lang="en-GB" dirty="0"/>
                        <a:t> present. No malfunctions. 3 of {1,2,3,4,5) fired due to the presence of N other targets. {B,C,D} for example. </a:t>
                      </a:r>
                    </a:p>
                  </a:txBody>
                  <a:tcPr/>
                </a:tc>
                <a:extLst>
                  <a:ext uri="{0D108BD9-81ED-4DB2-BD59-A6C34878D82A}">
                    <a16:rowId xmlns:a16="http://schemas.microsoft.com/office/drawing/2014/main" val="3404926636"/>
                  </a:ext>
                </a:extLst>
              </a:tr>
            </a:tbl>
          </a:graphicData>
        </a:graphic>
      </p:graphicFrame>
    </p:spTree>
    <p:extLst>
      <p:ext uri="{BB962C8B-B14F-4D97-AF65-F5344CB8AC3E}">
        <p14:creationId xmlns:p14="http://schemas.microsoft.com/office/powerpoint/2010/main" val="116598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Will N+2 Suffice? (Slide 2 of 2)</a:t>
            </a:r>
          </a:p>
        </p:txBody>
      </p:sp>
      <p:sp>
        <p:nvSpPr>
          <p:cNvPr id="5" name="TextBox 4">
            <a:extLst>
              <a:ext uri="{FF2B5EF4-FFF2-40B4-BE49-F238E27FC236}">
                <a16:creationId xmlns:a16="http://schemas.microsoft.com/office/drawing/2014/main" id="{D4EAA263-E4CF-487E-AB9B-E84FAD62B951}"/>
              </a:ext>
            </a:extLst>
          </p:cNvPr>
          <p:cNvSpPr txBox="1"/>
          <p:nvPr/>
        </p:nvSpPr>
        <p:spPr>
          <a:xfrm>
            <a:off x="767178" y="4131273"/>
            <a:ext cx="87630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Is the probability of a failure to fire, very different from the probability of a spurious fire?</a:t>
            </a:r>
          </a:p>
          <a:p>
            <a:pPr marL="285750" indent="-285750">
              <a:buFont typeface="Arial" panose="020B0604020202020204" pitchFamily="34" charset="0"/>
              <a:buChar char="•"/>
            </a:pPr>
            <a:r>
              <a:rPr lang="en-GB" dirty="0"/>
              <a:t>The probability of the “Or” case includes two probabilities multiplied – which lowers it.</a:t>
            </a:r>
          </a:p>
          <a:p>
            <a:pPr marL="285750" indent="-285750">
              <a:buFont typeface="Arial" panose="020B0604020202020204" pitchFamily="34" charset="0"/>
              <a:buChar char="•"/>
            </a:pPr>
            <a:r>
              <a:rPr lang="en-GB" dirty="0"/>
              <a:t>If so could make a call based on the higher probability</a:t>
            </a:r>
          </a:p>
          <a:p>
            <a:pPr marL="285750" indent="-285750">
              <a:buFont typeface="Arial" panose="020B0604020202020204" pitchFamily="34" charset="0"/>
              <a:buChar char="•"/>
            </a:pPr>
            <a:r>
              <a:rPr lang="en-GB" dirty="0"/>
              <a:t>Can we avoid the first case by exploiting the DAC test?</a:t>
            </a:r>
          </a:p>
        </p:txBody>
      </p:sp>
      <p:graphicFrame>
        <p:nvGraphicFramePr>
          <p:cNvPr id="10" name="Table 9">
            <a:extLst>
              <a:ext uri="{FF2B5EF4-FFF2-40B4-BE49-F238E27FC236}">
                <a16:creationId xmlns:a16="http://schemas.microsoft.com/office/drawing/2014/main" id="{29509FB4-0E18-4F76-9933-4E7BFD33CEA0}"/>
              </a:ext>
            </a:extLst>
          </p:cNvPr>
          <p:cNvGraphicFramePr>
            <a:graphicFrameLocks noGrp="1"/>
          </p:cNvGraphicFramePr>
          <p:nvPr>
            <p:extLst>
              <p:ext uri="{D42A27DB-BD31-4B8C-83A1-F6EECF244321}">
                <p14:modId xmlns:p14="http://schemas.microsoft.com/office/powerpoint/2010/main" val="1667569103"/>
              </p:ext>
            </p:extLst>
          </p:nvPr>
        </p:nvGraphicFramePr>
        <p:xfrm>
          <a:off x="2467621" y="1481289"/>
          <a:ext cx="6338656" cy="2286000"/>
        </p:xfrm>
        <a:graphic>
          <a:graphicData uri="http://schemas.openxmlformats.org/drawingml/2006/table">
            <a:tbl>
              <a:tblPr firstRow="1" bandRow="1">
                <a:tableStyleId>{F5AB1C69-6EDB-4FF4-983F-18BD219EF322}</a:tableStyleId>
              </a:tblPr>
              <a:tblGrid>
                <a:gridCol w="854295">
                  <a:extLst>
                    <a:ext uri="{9D8B030D-6E8A-4147-A177-3AD203B41FA5}">
                      <a16:colId xmlns:a16="http://schemas.microsoft.com/office/drawing/2014/main" val="2333191295"/>
                    </a:ext>
                  </a:extLst>
                </a:gridCol>
                <a:gridCol w="5484361">
                  <a:extLst>
                    <a:ext uri="{9D8B030D-6E8A-4147-A177-3AD203B41FA5}">
                      <a16:colId xmlns:a16="http://schemas.microsoft.com/office/drawing/2014/main" val="142519591"/>
                    </a:ext>
                  </a:extLst>
                </a:gridCol>
              </a:tblGrid>
              <a:tr h="1418997">
                <a:tc>
                  <a:txBody>
                    <a:bodyPr/>
                    <a:lstStyle/>
                    <a:p>
                      <a:r>
                        <a:rPr lang="en-GB" dirty="0"/>
                        <a:t>4:5</a:t>
                      </a:r>
                    </a:p>
                  </a:txBody>
                  <a:tcPr/>
                </a:tc>
                <a:tc>
                  <a:txBody>
                    <a:bodyPr/>
                    <a:lstStyle/>
                    <a:p>
                      <a:r>
                        <a:rPr lang="en-GB" dirty="0"/>
                        <a:t>Either</a:t>
                      </a:r>
                    </a:p>
                    <a:p>
                      <a:pPr marL="457200" lvl="1" indent="0">
                        <a:buFont typeface="Arial" panose="020B0604020202020204" pitchFamily="34" charset="0"/>
                        <a:buNone/>
                      </a:pPr>
                      <a:r>
                        <a:rPr lang="en-GB" dirty="0"/>
                        <a:t>A is present. But one of {1,2,3,4,5} failed to fire, or was called wrong.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chemeClr val="bg1"/>
                          </a:solidFill>
                          <a:effectLst/>
                          <a:uLnTx/>
                          <a:uFillTx/>
                          <a:latin typeface="+mn-lt"/>
                          <a:ea typeface="+mn-ea"/>
                          <a:cs typeface="+mn-cs"/>
                        </a:rPr>
                        <a:t>Or:</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mn-lt"/>
                          <a:ea typeface="+mn-ea"/>
                          <a:cs typeface="+mn-cs"/>
                        </a:rPr>
                        <a:t>A is </a:t>
                      </a:r>
                      <a:r>
                        <a:rPr kumimoji="0" lang="en-GB" sz="1800" b="1" i="0" u="none" strike="noStrike" kern="1200" cap="none" spc="0" normalizeH="0" baseline="0" noProof="0" dirty="0">
                          <a:ln>
                            <a:noFill/>
                          </a:ln>
                          <a:solidFill>
                            <a:schemeClr val="bg1"/>
                          </a:solidFill>
                          <a:effectLst/>
                          <a:uLnTx/>
                          <a:uFillTx/>
                          <a:latin typeface="+mn-lt"/>
                          <a:ea typeface="+mn-ea"/>
                          <a:cs typeface="+mn-cs"/>
                        </a:rPr>
                        <a:t>not</a:t>
                      </a:r>
                      <a:r>
                        <a:rPr kumimoji="0" lang="en-GB" sz="1800" b="0" i="0" u="none" strike="noStrike" kern="1200" cap="none" spc="0" normalizeH="0" baseline="0" noProof="0" dirty="0">
                          <a:ln>
                            <a:noFill/>
                          </a:ln>
                          <a:solidFill>
                            <a:schemeClr val="bg1"/>
                          </a:solidFill>
                          <a:effectLst/>
                          <a:uLnTx/>
                          <a:uFillTx/>
                          <a:latin typeface="+mn-lt"/>
                          <a:ea typeface="+mn-ea"/>
                          <a:cs typeface="+mn-cs"/>
                        </a:rPr>
                        <a:t> present. {1,2,3} (for example), fired due to the presence of N other targets. E.g. {B,C,D},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mn-lt"/>
                          <a:ea typeface="+mn-ea"/>
                          <a:cs typeface="+mn-cs"/>
                        </a:rPr>
                        <a:t>But also one of {4,5} fired when it shouldn’t have, or was called wrong.</a:t>
                      </a:r>
                    </a:p>
                  </a:txBody>
                  <a:tcPr/>
                </a:tc>
                <a:extLst>
                  <a:ext uri="{0D108BD9-81ED-4DB2-BD59-A6C34878D82A}">
                    <a16:rowId xmlns:a16="http://schemas.microsoft.com/office/drawing/2014/main" val="3219061570"/>
                  </a:ext>
                </a:extLst>
              </a:tr>
            </a:tbl>
          </a:graphicData>
        </a:graphic>
      </p:graphicFrame>
    </p:spTree>
    <p:extLst>
      <p:ext uri="{BB962C8B-B14F-4D97-AF65-F5344CB8AC3E}">
        <p14:creationId xmlns:p14="http://schemas.microsoft.com/office/powerpoint/2010/main" val="343186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What Limits our Capacity? (1:4)</a:t>
            </a:r>
          </a:p>
        </p:txBody>
      </p:sp>
      <p:sp>
        <p:nvSpPr>
          <p:cNvPr id="5" name="TextBox 4">
            <a:extLst>
              <a:ext uri="{FF2B5EF4-FFF2-40B4-BE49-F238E27FC236}">
                <a16:creationId xmlns:a16="http://schemas.microsoft.com/office/drawing/2014/main" id="{D4EAA263-E4CF-487E-AB9B-E84FAD62B951}"/>
              </a:ext>
            </a:extLst>
          </p:cNvPr>
          <p:cNvSpPr txBox="1"/>
          <p:nvPr/>
        </p:nvSpPr>
        <p:spPr>
          <a:xfrm>
            <a:off x="838200" y="1538994"/>
            <a:ext cx="8763000" cy="3416320"/>
          </a:xfrm>
          <a:prstGeom prst="rect">
            <a:avLst/>
          </a:prstGeom>
          <a:noFill/>
        </p:spPr>
        <p:txBody>
          <a:bodyPr wrap="square" rtlCol="0">
            <a:spAutoFit/>
          </a:bodyPr>
          <a:lstStyle/>
          <a:p>
            <a:r>
              <a:rPr lang="en-GB" b="1" dirty="0"/>
              <a:t>Example:</a:t>
            </a:r>
          </a:p>
          <a:p>
            <a:r>
              <a:rPr lang="en-GB" dirty="0"/>
              <a:t>I have 4 assays, and 10 chambers.</a:t>
            </a:r>
          </a:p>
          <a:p>
            <a:r>
              <a:rPr lang="en-GB" dirty="0"/>
              <a:t>I want to cope with up to N=3</a:t>
            </a:r>
          </a:p>
          <a:p>
            <a:r>
              <a:rPr lang="en-GB" dirty="0"/>
              <a:t>I.e. I must deploy 6 of each assay.</a:t>
            </a:r>
          </a:p>
          <a:p>
            <a:endParaRPr lang="en-GB" dirty="0"/>
          </a:p>
          <a:p>
            <a:r>
              <a:rPr lang="en-GB" dirty="0"/>
              <a:t>I choose to deploy A first.</a:t>
            </a:r>
          </a:p>
          <a:p>
            <a:pPr lvl="0"/>
            <a:r>
              <a:rPr lang="en-GB" dirty="0"/>
              <a:t>I choose a set of 6 chambers – e.g. </a:t>
            </a:r>
            <a:r>
              <a:rPr lang="en-GB" dirty="0">
                <a:solidFill>
                  <a:prstClr val="black"/>
                </a:solidFill>
              </a:rPr>
              <a:t>{2,4,5,6,7,10}</a:t>
            </a:r>
          </a:p>
          <a:p>
            <a:endParaRPr lang="en-GB" dirty="0"/>
          </a:p>
          <a:p>
            <a:r>
              <a:rPr lang="en-GB" dirty="0"/>
              <a:t>That choice was one of 210 choices available.</a:t>
            </a:r>
          </a:p>
          <a:p>
            <a:r>
              <a:rPr lang="en-GB" dirty="0"/>
              <a:t>See this handy “n choose k” website to see where 210 comes from.</a:t>
            </a:r>
          </a:p>
          <a:p>
            <a:endParaRPr lang="en-GB" dirty="0"/>
          </a:p>
          <a:p>
            <a:r>
              <a:rPr lang="en-GB" i="1" dirty="0"/>
              <a:t> https://www.hackmath.net/en/calculator/n-choose-k</a:t>
            </a:r>
          </a:p>
        </p:txBody>
      </p:sp>
    </p:spTree>
    <p:extLst>
      <p:ext uri="{BB962C8B-B14F-4D97-AF65-F5344CB8AC3E}">
        <p14:creationId xmlns:p14="http://schemas.microsoft.com/office/powerpoint/2010/main" val="331266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What Limits our Capacity? (2:4)</a:t>
            </a:r>
          </a:p>
        </p:txBody>
      </p:sp>
      <p:sp>
        <p:nvSpPr>
          <p:cNvPr id="5" name="TextBox 4">
            <a:extLst>
              <a:ext uri="{FF2B5EF4-FFF2-40B4-BE49-F238E27FC236}">
                <a16:creationId xmlns:a16="http://schemas.microsoft.com/office/drawing/2014/main" id="{D4EAA263-E4CF-487E-AB9B-E84FAD62B951}"/>
              </a:ext>
            </a:extLst>
          </p:cNvPr>
          <p:cNvSpPr txBox="1"/>
          <p:nvPr/>
        </p:nvSpPr>
        <p:spPr>
          <a:xfrm>
            <a:off x="838200" y="1538994"/>
            <a:ext cx="8763000" cy="3693319"/>
          </a:xfrm>
          <a:prstGeom prst="rect">
            <a:avLst/>
          </a:prstGeom>
          <a:noFill/>
        </p:spPr>
        <p:txBody>
          <a:bodyPr wrap="square" rtlCol="0">
            <a:spAutoFit/>
          </a:bodyPr>
          <a:lstStyle/>
          <a:p>
            <a:r>
              <a:rPr lang="en-GB" b="1" dirty="0"/>
              <a:t>What happens when I move on to choose 6 chambers for B?</a:t>
            </a:r>
          </a:p>
          <a:p>
            <a:endParaRPr lang="en-GB" b="1" dirty="0"/>
          </a:p>
          <a:p>
            <a:r>
              <a:rPr lang="en-GB" dirty="0"/>
              <a:t>Some of the 209 remaining possible choices must be ruled out because we chose </a:t>
            </a:r>
            <a:r>
              <a:rPr lang="en-GB" dirty="0">
                <a:solidFill>
                  <a:prstClr val="black"/>
                </a:solidFill>
              </a:rPr>
              <a:t>{2,4,5,6,7,10} </a:t>
            </a:r>
            <a:r>
              <a:rPr lang="en-GB" dirty="0"/>
              <a:t>for A.</a:t>
            </a:r>
          </a:p>
          <a:p>
            <a:endParaRPr lang="en-GB" dirty="0"/>
          </a:p>
          <a:p>
            <a:r>
              <a:rPr lang="en-GB" dirty="0"/>
              <a:t>For example this set must be ruled out: </a:t>
            </a:r>
            <a:r>
              <a:rPr lang="en-GB" dirty="0">
                <a:solidFill>
                  <a:prstClr val="black"/>
                </a:solidFill>
              </a:rPr>
              <a:t>{1,2,3,4,8,10}</a:t>
            </a:r>
          </a:p>
          <a:p>
            <a:endParaRPr lang="en-GB" dirty="0">
              <a:solidFill>
                <a:prstClr val="black"/>
              </a:solidFill>
            </a:endParaRPr>
          </a:p>
          <a:p>
            <a:r>
              <a:rPr lang="en-GB" dirty="0">
                <a:solidFill>
                  <a:prstClr val="black"/>
                </a:solidFill>
              </a:rPr>
              <a:t>Note the overlap (intersection) is just {2,4,10}</a:t>
            </a:r>
          </a:p>
          <a:p>
            <a:endParaRPr lang="en-GB" dirty="0">
              <a:solidFill>
                <a:prstClr val="black"/>
              </a:solidFill>
            </a:endParaRPr>
          </a:p>
          <a:p>
            <a:r>
              <a:rPr lang="en-GB" b="1" dirty="0">
                <a:solidFill>
                  <a:prstClr val="black"/>
                </a:solidFill>
              </a:rPr>
              <a:t>Why must it be ruled out..?</a:t>
            </a:r>
          </a:p>
          <a:p>
            <a:r>
              <a:rPr lang="en-GB" i="1" dirty="0">
                <a:solidFill>
                  <a:prstClr val="black"/>
                </a:solidFill>
              </a:rPr>
              <a:t>Next page.</a:t>
            </a:r>
          </a:p>
          <a:p>
            <a:endParaRPr lang="en-GB" dirty="0"/>
          </a:p>
          <a:p>
            <a:endParaRPr lang="en-GB" b="1" dirty="0"/>
          </a:p>
        </p:txBody>
      </p:sp>
    </p:spTree>
    <p:extLst>
      <p:ext uri="{BB962C8B-B14F-4D97-AF65-F5344CB8AC3E}">
        <p14:creationId xmlns:p14="http://schemas.microsoft.com/office/powerpoint/2010/main" val="11627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What Limits our Capacity? (3:4)</a:t>
            </a:r>
          </a:p>
        </p:txBody>
      </p:sp>
      <p:sp>
        <p:nvSpPr>
          <p:cNvPr id="5" name="TextBox 4">
            <a:extLst>
              <a:ext uri="{FF2B5EF4-FFF2-40B4-BE49-F238E27FC236}">
                <a16:creationId xmlns:a16="http://schemas.microsoft.com/office/drawing/2014/main" id="{D4EAA263-E4CF-487E-AB9B-E84FAD62B951}"/>
              </a:ext>
            </a:extLst>
          </p:cNvPr>
          <p:cNvSpPr txBox="1"/>
          <p:nvPr/>
        </p:nvSpPr>
        <p:spPr>
          <a:xfrm>
            <a:off x="838200" y="1538994"/>
            <a:ext cx="8763000" cy="369332"/>
          </a:xfrm>
          <a:prstGeom prst="rect">
            <a:avLst/>
          </a:prstGeom>
          <a:noFill/>
        </p:spPr>
        <p:txBody>
          <a:bodyPr wrap="square" rtlCol="0">
            <a:spAutoFit/>
          </a:bodyPr>
          <a:lstStyle/>
          <a:p>
            <a:r>
              <a:rPr lang="en-GB" dirty="0"/>
              <a:t>Given </a:t>
            </a:r>
            <a:r>
              <a:rPr lang="en-GB" dirty="0">
                <a:solidFill>
                  <a:prstClr val="black"/>
                </a:solidFill>
              </a:rPr>
              <a:t>{2,4,5,6,7,10} for A, w</a:t>
            </a:r>
            <a:r>
              <a:rPr lang="en-GB" dirty="0"/>
              <a:t>hy must </a:t>
            </a:r>
            <a:r>
              <a:rPr lang="en-GB" dirty="0">
                <a:solidFill>
                  <a:prstClr val="black"/>
                </a:solidFill>
              </a:rPr>
              <a:t>{1,2,3,4,8,10} be ruled out for B?</a:t>
            </a:r>
            <a:endParaRPr lang="en-GB" b="1" dirty="0"/>
          </a:p>
        </p:txBody>
      </p:sp>
      <p:graphicFrame>
        <p:nvGraphicFramePr>
          <p:cNvPr id="6" name="Content Placeholder 3">
            <a:extLst>
              <a:ext uri="{FF2B5EF4-FFF2-40B4-BE49-F238E27FC236}">
                <a16:creationId xmlns:a16="http://schemas.microsoft.com/office/drawing/2014/main" id="{416D17F9-EED8-4A76-9F81-BB831A93547C}"/>
              </a:ext>
            </a:extLst>
          </p:cNvPr>
          <p:cNvGraphicFramePr>
            <a:graphicFrameLocks noGrp="1"/>
          </p:cNvGraphicFramePr>
          <p:nvPr>
            <p:ph idx="1"/>
            <p:extLst>
              <p:ext uri="{D42A27DB-BD31-4B8C-83A1-F6EECF244321}">
                <p14:modId xmlns:p14="http://schemas.microsoft.com/office/powerpoint/2010/main" val="1974873298"/>
              </p:ext>
            </p:extLst>
          </p:nvPr>
        </p:nvGraphicFramePr>
        <p:xfrm>
          <a:off x="838200" y="2091484"/>
          <a:ext cx="8763000" cy="74168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88304523"/>
                    </a:ext>
                  </a:extLst>
                </a:gridCol>
                <a:gridCol w="1752600">
                  <a:extLst>
                    <a:ext uri="{9D8B030D-6E8A-4147-A177-3AD203B41FA5}">
                      <a16:colId xmlns:a16="http://schemas.microsoft.com/office/drawing/2014/main" val="3652670543"/>
                    </a:ext>
                  </a:extLst>
                </a:gridCol>
                <a:gridCol w="1752600">
                  <a:extLst>
                    <a:ext uri="{9D8B030D-6E8A-4147-A177-3AD203B41FA5}">
                      <a16:colId xmlns:a16="http://schemas.microsoft.com/office/drawing/2014/main" val="1792481474"/>
                    </a:ext>
                  </a:extLst>
                </a:gridCol>
                <a:gridCol w="1752600">
                  <a:extLst>
                    <a:ext uri="{9D8B030D-6E8A-4147-A177-3AD203B41FA5}">
                      <a16:colId xmlns:a16="http://schemas.microsoft.com/office/drawing/2014/main" val="2816157592"/>
                    </a:ext>
                  </a:extLst>
                </a:gridCol>
                <a:gridCol w="1752600">
                  <a:extLst>
                    <a:ext uri="{9D8B030D-6E8A-4147-A177-3AD203B41FA5}">
                      <a16:colId xmlns:a16="http://schemas.microsoft.com/office/drawing/2014/main" val="1162338573"/>
                    </a:ext>
                  </a:extLst>
                </a:gridCol>
              </a:tblGrid>
              <a:tr h="370840">
                <a:tc>
                  <a:txBody>
                    <a:bodyPr/>
                    <a:lstStyle/>
                    <a:p>
                      <a:r>
                        <a:rPr lang="en-GB" dirty="0"/>
                        <a:t>1: B</a:t>
                      </a:r>
                    </a:p>
                  </a:txBody>
                  <a:tcPr/>
                </a:tc>
                <a:tc>
                  <a:txBody>
                    <a:bodyPr/>
                    <a:lstStyle/>
                    <a:p>
                      <a:r>
                        <a:rPr lang="en-GB" dirty="0"/>
                        <a:t>2: A B</a:t>
                      </a:r>
                    </a:p>
                  </a:txBody>
                  <a:tcPr/>
                </a:tc>
                <a:tc>
                  <a:txBody>
                    <a:bodyPr/>
                    <a:lstStyle/>
                    <a:p>
                      <a:r>
                        <a:rPr lang="en-GB" dirty="0"/>
                        <a:t>3: B</a:t>
                      </a:r>
                    </a:p>
                  </a:txBody>
                  <a:tcPr/>
                </a:tc>
                <a:tc>
                  <a:txBody>
                    <a:bodyPr/>
                    <a:lstStyle/>
                    <a:p>
                      <a:r>
                        <a:rPr lang="en-GB" dirty="0"/>
                        <a:t>4: A B</a:t>
                      </a:r>
                    </a:p>
                  </a:txBody>
                  <a:tcPr/>
                </a:tc>
                <a:tc>
                  <a:txBody>
                    <a:bodyPr/>
                    <a:lstStyle/>
                    <a:p>
                      <a:r>
                        <a:rPr lang="en-GB" dirty="0"/>
                        <a:t>5: A C</a:t>
                      </a:r>
                    </a:p>
                  </a:txBody>
                  <a:tcPr/>
                </a:tc>
                <a:extLst>
                  <a:ext uri="{0D108BD9-81ED-4DB2-BD59-A6C34878D82A}">
                    <a16:rowId xmlns:a16="http://schemas.microsoft.com/office/drawing/2014/main" val="311191581"/>
                  </a:ext>
                </a:extLst>
              </a:tr>
              <a:tr h="370840">
                <a:tc>
                  <a:txBody>
                    <a:bodyPr/>
                    <a:lstStyle/>
                    <a:p>
                      <a:r>
                        <a:rPr lang="en-GB" dirty="0"/>
                        <a:t>6: A D</a:t>
                      </a:r>
                    </a:p>
                  </a:txBody>
                  <a:tcPr/>
                </a:tc>
                <a:tc>
                  <a:txBody>
                    <a:bodyPr/>
                    <a:lstStyle/>
                    <a:p>
                      <a:r>
                        <a:rPr lang="en-GB" dirty="0"/>
                        <a:t>7: A</a:t>
                      </a:r>
                    </a:p>
                  </a:txBody>
                  <a:tcPr/>
                </a:tc>
                <a:tc>
                  <a:txBody>
                    <a:bodyPr/>
                    <a:lstStyle/>
                    <a:p>
                      <a:r>
                        <a:rPr lang="en-GB" dirty="0"/>
                        <a:t>8: B</a:t>
                      </a:r>
                    </a:p>
                  </a:txBody>
                  <a:tcPr/>
                </a:tc>
                <a:tc>
                  <a:txBody>
                    <a:bodyPr/>
                    <a:lstStyle/>
                    <a:p>
                      <a:r>
                        <a:rPr lang="en-GB" dirty="0"/>
                        <a:t>9: B</a:t>
                      </a:r>
                    </a:p>
                  </a:txBody>
                  <a:tcPr/>
                </a:tc>
                <a:tc>
                  <a:txBody>
                    <a:bodyPr/>
                    <a:lstStyle/>
                    <a:p>
                      <a:r>
                        <a:rPr lang="en-GB" dirty="0"/>
                        <a:t>10: A B</a:t>
                      </a:r>
                    </a:p>
                  </a:txBody>
                  <a:tcPr/>
                </a:tc>
                <a:extLst>
                  <a:ext uri="{0D108BD9-81ED-4DB2-BD59-A6C34878D82A}">
                    <a16:rowId xmlns:a16="http://schemas.microsoft.com/office/drawing/2014/main" val="3971669708"/>
                  </a:ext>
                </a:extLst>
              </a:tr>
            </a:tbl>
          </a:graphicData>
        </a:graphic>
      </p:graphicFrame>
      <p:sp>
        <p:nvSpPr>
          <p:cNvPr id="7" name="TextBox 6">
            <a:extLst>
              <a:ext uri="{FF2B5EF4-FFF2-40B4-BE49-F238E27FC236}">
                <a16:creationId xmlns:a16="http://schemas.microsoft.com/office/drawing/2014/main" id="{9406A62C-3320-4EBB-8246-3AB67D5CAC60}"/>
              </a:ext>
            </a:extLst>
          </p:cNvPr>
          <p:cNvSpPr txBox="1"/>
          <p:nvPr/>
        </p:nvSpPr>
        <p:spPr>
          <a:xfrm>
            <a:off x="838200" y="3011375"/>
            <a:ext cx="8763000" cy="1754326"/>
          </a:xfrm>
          <a:prstGeom prst="rect">
            <a:avLst/>
          </a:prstGeom>
          <a:noFill/>
        </p:spPr>
        <p:txBody>
          <a:bodyPr wrap="square" rtlCol="0">
            <a:spAutoFit/>
          </a:bodyPr>
          <a:lstStyle/>
          <a:p>
            <a:r>
              <a:rPr lang="en-GB" b="1" dirty="0"/>
              <a:t>The presence of {B,C,D} would cause a false positive for A – as shown by this example:</a:t>
            </a:r>
          </a:p>
          <a:p>
            <a:r>
              <a:rPr lang="en-GB" dirty="0"/>
              <a:t>B causes {2,4,10} to fire.</a:t>
            </a:r>
          </a:p>
          <a:p>
            <a:r>
              <a:rPr lang="en-GB" dirty="0"/>
              <a:t>C causes 5 to fire.</a:t>
            </a:r>
          </a:p>
          <a:p>
            <a:r>
              <a:rPr lang="en-GB" dirty="0"/>
              <a:t>D causes 6 to fire.</a:t>
            </a:r>
          </a:p>
          <a:p>
            <a:endParaRPr lang="en-GB" dirty="0"/>
          </a:p>
          <a:p>
            <a:r>
              <a:rPr lang="en-GB" dirty="0"/>
              <a:t>This is: 5:6 of A’s chambers, which we previously characterised as a positive call for A.</a:t>
            </a:r>
          </a:p>
        </p:txBody>
      </p:sp>
    </p:spTree>
    <p:extLst>
      <p:ext uri="{BB962C8B-B14F-4D97-AF65-F5344CB8AC3E}">
        <p14:creationId xmlns:p14="http://schemas.microsoft.com/office/powerpoint/2010/main" val="108965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F318-82E0-443D-9A87-3ECF7C0EFC7C}"/>
              </a:ext>
            </a:extLst>
          </p:cNvPr>
          <p:cNvSpPr>
            <a:spLocks noGrp="1"/>
          </p:cNvSpPr>
          <p:nvPr>
            <p:ph type="title"/>
          </p:nvPr>
        </p:nvSpPr>
        <p:spPr/>
        <p:txBody>
          <a:bodyPr/>
          <a:lstStyle/>
          <a:p>
            <a:r>
              <a:rPr lang="en-GB" dirty="0"/>
              <a:t>What Limits our Capacity? (4:4)</a:t>
            </a:r>
          </a:p>
        </p:txBody>
      </p:sp>
      <p:sp>
        <p:nvSpPr>
          <p:cNvPr id="7" name="TextBox 6">
            <a:extLst>
              <a:ext uri="{FF2B5EF4-FFF2-40B4-BE49-F238E27FC236}">
                <a16:creationId xmlns:a16="http://schemas.microsoft.com/office/drawing/2014/main" id="{9406A62C-3320-4EBB-8246-3AB67D5CAC60}"/>
              </a:ext>
            </a:extLst>
          </p:cNvPr>
          <p:cNvSpPr txBox="1"/>
          <p:nvPr/>
        </p:nvSpPr>
        <p:spPr>
          <a:xfrm>
            <a:off x="838200" y="1493293"/>
            <a:ext cx="9016014" cy="4247317"/>
          </a:xfrm>
          <a:prstGeom prst="rect">
            <a:avLst/>
          </a:prstGeom>
          <a:noFill/>
        </p:spPr>
        <p:txBody>
          <a:bodyPr wrap="square" rtlCol="0">
            <a:spAutoFit/>
          </a:bodyPr>
          <a:lstStyle/>
          <a:p>
            <a:r>
              <a:rPr lang="en-GB" b="1" dirty="0"/>
              <a:t>The root cause is that the chamber sets intersect by 3 </a:t>
            </a:r>
            <a:r>
              <a:rPr lang="en-GB" b="1" dirty="0">
                <a:solidFill>
                  <a:srgbClr val="FF0000"/>
                </a:solidFill>
              </a:rPr>
              <a:t>(N)</a:t>
            </a:r>
            <a:r>
              <a:rPr lang="en-GB" b="1" dirty="0"/>
              <a:t> members: </a:t>
            </a:r>
            <a:r>
              <a:rPr lang="en-GB" dirty="0">
                <a:solidFill>
                  <a:prstClr val="black"/>
                </a:solidFill>
              </a:rPr>
              <a:t>{2,4,10}</a:t>
            </a:r>
          </a:p>
          <a:p>
            <a:endParaRPr lang="en-GB" dirty="0">
              <a:solidFill>
                <a:prstClr val="black"/>
              </a:solidFill>
            </a:endParaRPr>
          </a:p>
          <a:p>
            <a:r>
              <a:rPr lang="en-GB" dirty="0">
                <a:solidFill>
                  <a:prstClr val="black"/>
                </a:solidFill>
              </a:rPr>
              <a:t>Had the overlap been 2 </a:t>
            </a:r>
            <a:r>
              <a:rPr lang="en-GB" b="1" dirty="0">
                <a:solidFill>
                  <a:srgbClr val="FF0000"/>
                </a:solidFill>
              </a:rPr>
              <a:t>(N-1)</a:t>
            </a:r>
            <a:r>
              <a:rPr lang="en-GB" dirty="0">
                <a:solidFill>
                  <a:prstClr val="black"/>
                </a:solidFill>
              </a:rPr>
              <a:t>, the clash cannot happen.</a:t>
            </a:r>
          </a:p>
          <a:p>
            <a:endParaRPr lang="en-GB" dirty="0">
              <a:solidFill>
                <a:prstClr val="black"/>
              </a:solidFill>
            </a:endParaRPr>
          </a:p>
          <a:p>
            <a:r>
              <a:rPr lang="en-GB" b="1" dirty="0">
                <a:solidFill>
                  <a:prstClr val="black"/>
                </a:solidFill>
              </a:rPr>
              <a:t>Remedy for the B-after-A case</a:t>
            </a:r>
          </a:p>
          <a:p>
            <a:r>
              <a:rPr lang="en-GB" dirty="0">
                <a:solidFill>
                  <a:prstClr val="black"/>
                </a:solidFill>
              </a:rPr>
              <a:t>After A has been allocated, we must purge from our pool of choices for B, any set in the pool that intersects with that used for A, by more than N-1.</a:t>
            </a:r>
          </a:p>
          <a:p>
            <a:endParaRPr lang="en-GB" dirty="0">
              <a:solidFill>
                <a:prstClr val="black"/>
              </a:solidFill>
            </a:endParaRPr>
          </a:p>
          <a:p>
            <a:r>
              <a:rPr lang="en-GB" b="1" dirty="0">
                <a:solidFill>
                  <a:prstClr val="black"/>
                </a:solidFill>
              </a:rPr>
              <a:t>Remedy extrapolated to all assay allocations</a:t>
            </a:r>
          </a:p>
          <a:p>
            <a:r>
              <a:rPr lang="en-GB" dirty="0">
                <a:solidFill>
                  <a:prstClr val="black"/>
                </a:solidFill>
              </a:rPr>
              <a:t>After assay (xxx) has been allocated, we must purge from our pool, any set in the pool that intersects with </a:t>
            </a:r>
            <a:r>
              <a:rPr lang="en-GB" i="1" dirty="0">
                <a:solidFill>
                  <a:prstClr val="black"/>
                </a:solidFill>
              </a:rPr>
              <a:t>that used for any assay allocated prior to xxx, by more than N-1.</a:t>
            </a:r>
          </a:p>
          <a:p>
            <a:endParaRPr lang="en-GB" i="1" dirty="0">
              <a:solidFill>
                <a:prstClr val="black"/>
              </a:solidFill>
            </a:endParaRPr>
          </a:p>
          <a:p>
            <a:r>
              <a:rPr lang="en-GB" i="1" dirty="0">
                <a:solidFill>
                  <a:prstClr val="black"/>
                </a:solidFill>
              </a:rPr>
              <a:t>Ps. This is more or less the how the current software tool works, except that it lags behind the thinking in this document a bit.  Because it preceded the malfunction resilience thinking. It only allocates N+1, and purges intersections larger than 1. (Very easy to upgrade).</a:t>
            </a:r>
            <a:endParaRPr lang="en-GB" dirty="0">
              <a:solidFill>
                <a:prstClr val="black"/>
              </a:solidFill>
            </a:endParaRPr>
          </a:p>
        </p:txBody>
      </p:sp>
    </p:spTree>
    <p:extLst>
      <p:ext uri="{BB962C8B-B14F-4D97-AF65-F5344CB8AC3E}">
        <p14:creationId xmlns:p14="http://schemas.microsoft.com/office/powerpoint/2010/main" val="2128072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TotalTime>
  <Words>1355</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Assay Allocation Algorithm Explainer and Status</vt:lpstr>
      <vt:lpstr>The N+3 Concept</vt:lpstr>
      <vt:lpstr>The N+3 Concept</vt:lpstr>
      <vt:lpstr>Will N+2 Suffice? (Slide 1 of 2)</vt:lpstr>
      <vt:lpstr>Will N+2 Suffice? (Slide 2 of 2)</vt:lpstr>
      <vt:lpstr>What Limits our Capacity? (1:4)</vt:lpstr>
      <vt:lpstr>What Limits our Capacity? (2:4)</vt:lpstr>
      <vt:lpstr>What Limits our Capacity? (3:4)</vt:lpstr>
      <vt:lpstr>What Limits our Capacity? (4:4)</vt:lpstr>
      <vt:lpstr>Modelling how far a given sized pool gets us (1:2)</vt:lpstr>
      <vt:lpstr>Modelling how far a given sized pool gets us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Assay Allocation Algorithm Explainer</dc:title>
  <dc:creator>Pete Howard</dc:creator>
  <cp:lastModifiedBy>Pete Howard</cp:lastModifiedBy>
  <cp:revision>26</cp:revision>
  <dcterms:created xsi:type="dcterms:W3CDTF">2017-11-15T10:41:29Z</dcterms:created>
  <dcterms:modified xsi:type="dcterms:W3CDTF">2017-11-16T16:49:58Z</dcterms:modified>
</cp:coreProperties>
</file>