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59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 (but was applied to bottom trawl survey index),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Length-weight relationship continually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Longline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10" y="245006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7" y="294434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Proposal: add this data treatment as alternative model ###</a:t>
            </a:r>
          </a:p>
        </p:txBody>
      </p:sp>
    </p:spTree>
    <p:extLst>
      <p:ext uri="{BB962C8B-B14F-4D97-AF65-F5344CB8AC3E}">
        <p14:creationId xmlns:p14="http://schemas.microsoft.com/office/powerpoint/2010/main" val="180548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67581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But, only gets us so far</a:t>
            </a:r>
          </a:p>
          <a:p>
            <a:r>
              <a:rPr lang="en-US" dirty="0" smtClean="0"/>
              <a:t>Proposal: align with EBS cod investigations this year, and investigate binning length data at 5 cm intervals</a:t>
            </a:r>
          </a:p>
          <a:p>
            <a:r>
              <a:rPr lang="en-US" dirty="0" smtClean="0"/>
              <a:t>Affects: all length comp (surveys &amp; fishery) and conditional age-at-length (trawl survey and fishery)</a:t>
            </a:r>
          </a:p>
        </p:txBody>
      </p:sp>
    </p:spTree>
    <p:extLst>
      <p:ext uri="{BB962C8B-B14F-4D97-AF65-F5344CB8AC3E}">
        <p14:creationId xmlns:p14="http://schemas.microsoft.com/office/powerpoint/2010/main" val="344838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1309128"/>
            <a:ext cx="8781653" cy="51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39" y="1373119"/>
            <a:ext cx="8235161" cy="48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pot: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4" y="1409357"/>
            <a:ext cx="8468615" cy="4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 survey: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8" y="2365632"/>
            <a:ext cx="7521264" cy="43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 survey: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98" y="2406821"/>
            <a:ext cx="7125848" cy="4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base model vs data update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And, binning to 5 cm removes variability in length composition without loosing important signal</a:t>
            </a:r>
          </a:p>
          <a:p>
            <a:r>
              <a:rPr lang="en-US" dirty="0"/>
              <a:t>Proposal: add this data treatment as alternative model ###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23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42374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LLS used in assessment as additional </a:t>
            </a:r>
            <a:r>
              <a:rPr lang="en-US" dirty="0" err="1" smtClean="0"/>
              <a:t>pop’n</a:t>
            </a:r>
            <a:r>
              <a:rPr lang="en-US" dirty="0" smtClean="0"/>
              <a:t> index, but not used in apportionment</a:t>
            </a:r>
          </a:p>
          <a:p>
            <a:pPr lvl="1"/>
            <a:r>
              <a:rPr lang="en-US" dirty="0" smtClean="0"/>
              <a:t>And, includes an environmental link, where in warmer temps at depth cod move deeper and are more available to the LLS than in colder years</a:t>
            </a:r>
          </a:p>
          <a:p>
            <a:r>
              <a:rPr lang="en-US" dirty="0" smtClean="0"/>
              <a:t>Including it in apportionment has been talked about for some time </a:t>
            </a:r>
          </a:p>
          <a:p>
            <a:r>
              <a:rPr lang="en-US" dirty="0" smtClean="0"/>
              <a:t>Other, ‘tracked’, </a:t>
            </a:r>
            <a:r>
              <a:rPr lang="en-US" dirty="0" err="1" smtClean="0"/>
              <a:t>pop’n</a:t>
            </a:r>
            <a:r>
              <a:rPr lang="en-US" dirty="0" smtClean="0"/>
              <a:t> indices include IPHC FISS and ADF&amp;G large mesh trawl survey</a:t>
            </a:r>
          </a:p>
        </p:txBody>
      </p:sp>
    </p:spTree>
    <p:extLst>
      <p:ext uri="{BB962C8B-B14F-4D97-AF65-F5344CB8AC3E}">
        <p14:creationId xmlns:p14="http://schemas.microsoft.com/office/powerpoint/2010/main" val="120942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look at including LLS into </a:t>
            </a:r>
            <a:r>
              <a:rPr lang="en-US" dirty="0" err="1" smtClean="0"/>
              <a:t>rema</a:t>
            </a:r>
            <a:r>
              <a:rPr lang="en-US" dirty="0" smtClean="0"/>
              <a:t> as an additional index to be used for apportionment</a:t>
            </a:r>
          </a:p>
          <a:p>
            <a:r>
              <a:rPr lang="en-US" dirty="0" smtClean="0"/>
              <a:t>Step-wise approach:</a:t>
            </a:r>
          </a:p>
          <a:p>
            <a:pPr lvl="1"/>
            <a:r>
              <a:rPr lang="en-US" dirty="0" smtClean="0"/>
              <a:t>First, look at AIC ‘preferred’ model when it comes to Process Error (PE) and index scaling (q) parameters</a:t>
            </a:r>
          </a:p>
          <a:p>
            <a:pPr lvl="1"/>
            <a:r>
              <a:rPr lang="en-US" dirty="0" smtClean="0"/>
              <a:t>Next, with ‘preferred’ models investigate estimating additional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1936284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cases: factorial design of global (1), or regional (3) PE and q parameters</a:t>
            </a:r>
          </a:p>
          <a:p>
            <a:pPr lvl="1"/>
            <a:r>
              <a:rPr lang="en-US" dirty="0" smtClean="0"/>
              <a:t>PE = 1, q = 1</a:t>
            </a:r>
          </a:p>
          <a:p>
            <a:pPr lvl="1"/>
            <a:r>
              <a:rPr lang="en-US" dirty="0" smtClean="0"/>
              <a:t>PE = 3, q = 1</a:t>
            </a:r>
          </a:p>
          <a:p>
            <a:pPr lvl="1"/>
            <a:r>
              <a:rPr lang="en-US" dirty="0" smtClean="0"/>
              <a:t>PE = 1, q = 3</a:t>
            </a:r>
          </a:p>
          <a:p>
            <a:pPr lvl="1"/>
            <a:r>
              <a:rPr lang="en-US" dirty="0" smtClean="0"/>
              <a:t>PE = 3, q = 3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3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AIC suggests that regional scaling parameters q are supported (and most influential)</a:t>
            </a:r>
          </a:p>
          <a:p>
            <a:r>
              <a:rPr lang="en-US" dirty="0" smtClean="0"/>
              <a:t>Whether PE = 1 or 3, no real difference in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to cover our bases, select PE = 1, q= 3 and PE = 3, q = 3 for additional uncertainty analysis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5" y="3381525"/>
            <a:ext cx="8567395" cy="12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5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cases: factorial design of 2 PE-q cases from step 1 x 3 uncertainty cases:</a:t>
            </a:r>
          </a:p>
          <a:p>
            <a:pPr lvl="1"/>
            <a:r>
              <a:rPr lang="en-US" dirty="0" smtClean="0"/>
              <a:t>Additional uncertainty in trawl survey</a:t>
            </a:r>
          </a:p>
          <a:p>
            <a:pPr lvl="1"/>
            <a:r>
              <a:rPr lang="en-US" dirty="0" smtClean="0"/>
              <a:t>Additional uncertainty in longline survey</a:t>
            </a:r>
          </a:p>
          <a:p>
            <a:pPr lvl="1"/>
            <a:r>
              <a:rPr lang="en-US" dirty="0" smtClean="0"/>
              <a:t>Additional uncertainty in both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Results in 4 models that are essentially the same, in terms of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Preferred model:</a:t>
            </a:r>
          </a:p>
          <a:p>
            <a:pPr lvl="1"/>
            <a:r>
              <a:rPr lang="en-US" dirty="0" smtClean="0"/>
              <a:t>For PE-q, argue for parsimony: select PE = 1 and q = 3 case</a:t>
            </a:r>
          </a:p>
          <a:p>
            <a:pPr lvl="1"/>
            <a:r>
              <a:rPr lang="en-US" dirty="0" smtClean="0"/>
              <a:t>For additional uncertainty, argue:</a:t>
            </a:r>
          </a:p>
          <a:p>
            <a:pPr lvl="2"/>
            <a:r>
              <a:rPr lang="en-US" dirty="0" smtClean="0"/>
              <a:t>When adding trawl survey uncertainty, largest decline in AIC (and is significant)</a:t>
            </a:r>
          </a:p>
          <a:p>
            <a:pPr lvl="2"/>
            <a:r>
              <a:rPr lang="en-US" dirty="0" smtClean="0"/>
              <a:t>Acknowledge that these don’t include environmental link for longline survey, so, there’s a sources of uncertainty that we haven’t yet explained in this model</a:t>
            </a:r>
          </a:p>
          <a:p>
            <a:pPr lvl="2"/>
            <a:r>
              <a:rPr lang="en-US" dirty="0" smtClean="0"/>
              <a:t>So, select additional uncertainty in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2" y="2299387"/>
            <a:ext cx="9721466" cy="16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Compare between:</a:t>
            </a:r>
          </a:p>
          <a:p>
            <a:pPr lvl="1"/>
            <a:r>
              <a:rPr lang="en-US" dirty="0" smtClean="0"/>
              <a:t>Base model: trawl survey only (</a:t>
            </a:r>
            <a:r>
              <a:rPr lang="en-US" dirty="0" err="1" smtClean="0"/>
              <a:t>pcod</a:t>
            </a:r>
            <a:r>
              <a:rPr lang="en-US" dirty="0" smtClean="0"/>
              <a:t> trawl survey)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Preferred model: both trawl and longline survey with 1 process error parameter, 3 scalar parameters, and additional uncertainty estimated for both surveys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7" y="2804081"/>
            <a:ext cx="6143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967159"/>
            <a:ext cx="8543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Ageing error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Estimated biomass: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8" y="2284112"/>
            <a:ext cx="7152621" cy="4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2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Data fits: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2" y="2273300"/>
            <a:ext cx="7097015" cy="41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Apportionment: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65566"/>
            <a:ext cx="6706688" cy="391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6030354"/>
            <a:ext cx="6086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2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use </a:t>
            </a:r>
            <a:r>
              <a:rPr lang="en-US" dirty="0" err="1" smtClean="0"/>
              <a:t>rema</a:t>
            </a:r>
            <a:r>
              <a:rPr lang="en-US" dirty="0" smtClean="0"/>
              <a:t> with additional index with preferred parameterization</a:t>
            </a:r>
          </a:p>
          <a:p>
            <a:pPr lvl="1"/>
            <a:r>
              <a:rPr lang="en-US" dirty="0" smtClean="0"/>
              <a:t>Makes apportionment consistent with data used in </a:t>
            </a:r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But, it will likely result in more variable apportionment compared to using only trawl survey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Working on environmental index, will be looking towards region indices to potentially be used in apportionment</a:t>
            </a:r>
          </a:p>
          <a:p>
            <a:pPr lvl="2"/>
            <a:r>
              <a:rPr lang="en-US" dirty="0" smtClean="0"/>
              <a:t>Survey timing is slightly different in each region, whether/if this results in different environmental conditions by region remains to be seen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rema</a:t>
            </a:r>
            <a:r>
              <a:rPr lang="en-US" dirty="0" smtClean="0"/>
              <a:t> not developed to include environmental index</a:t>
            </a:r>
          </a:p>
        </p:txBody>
      </p:sp>
    </p:spTree>
    <p:extLst>
      <p:ext uri="{BB962C8B-B14F-4D97-AF65-F5344CB8AC3E}">
        <p14:creationId xmlns:p14="http://schemas.microsoft.com/office/powerpoint/2010/main" val="1455566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indices: IPHC FISS</a:t>
            </a:r>
          </a:p>
          <a:p>
            <a:pPr lvl="1"/>
            <a:r>
              <a:rPr lang="en-US" dirty="0" smtClean="0"/>
              <a:t>Has always been a promising additional index for apportionment, but, recent developments have made implementation questionable for Pacific cod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Recommend: not consider FISS as viable alternative index for Pacific cod until stations randomly subsampled or full FISS design is implemented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6" y="2688758"/>
            <a:ext cx="3769182" cy="266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9" y="2688758"/>
            <a:ext cx="3713250" cy="268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2" y="2688758"/>
            <a:ext cx="3849292" cy="26804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672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33613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Other indices: ADF&amp;G large mesh survey</a:t>
            </a:r>
          </a:p>
          <a:p>
            <a:pPr lvl="1"/>
            <a:r>
              <a:rPr lang="en-US" dirty="0" smtClean="0"/>
              <a:t>Rub here: only samples western and central gulf</a:t>
            </a:r>
          </a:p>
          <a:p>
            <a:pPr lvl="1"/>
            <a:r>
              <a:rPr lang="en-US" dirty="0" smtClean="0"/>
              <a:t>But, if there is additional information about trend in these two </a:t>
            </a:r>
            <a:r>
              <a:rPr lang="en-US" dirty="0" err="1" smtClean="0"/>
              <a:t>subregions</a:t>
            </a:r>
            <a:r>
              <a:rPr lang="en-US" dirty="0" smtClean="0"/>
              <a:t>, could possibly use it in </a:t>
            </a:r>
            <a:r>
              <a:rPr lang="en-US" dirty="0" err="1" smtClean="0"/>
              <a:t>rema</a:t>
            </a:r>
            <a:endParaRPr lang="en-US" dirty="0" smtClean="0"/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rema</a:t>
            </a:r>
            <a:r>
              <a:rPr lang="en-US" dirty="0" smtClean="0"/>
              <a:t> currently not capable of including third index</a:t>
            </a:r>
          </a:p>
          <a:p>
            <a:pPr lvl="1"/>
            <a:r>
              <a:rPr lang="en-US" dirty="0" smtClean="0"/>
              <a:t>Recommend: for now continue to track ADF&amp;G survey in assessment, but since we have 2 indices in </a:t>
            </a:r>
            <a:r>
              <a:rPr lang="en-US" dirty="0" err="1" smtClean="0"/>
              <a:t>rema</a:t>
            </a:r>
            <a:r>
              <a:rPr lang="en-US" dirty="0" smtClean="0"/>
              <a:t> that have good spatial coverage, not spend time yet developing this as an additional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534" y="365125"/>
            <a:ext cx="2929693" cy="19531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3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r>
              <a:rPr lang="en-US" dirty="0" smtClean="0"/>
              <a:t>Proportion of hauls removed: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66839"/>
              </p:ext>
            </p:extLst>
          </p:nvPr>
        </p:nvGraphicFramePr>
        <p:xfrm>
          <a:off x="2748865" y="2820035"/>
          <a:ext cx="5250077" cy="3491865"/>
        </p:xfrm>
        <a:graphic>
          <a:graphicData uri="http://schemas.openxmlformats.org/drawingml/2006/table">
            <a:tbl>
              <a:tblPr/>
              <a:tblGrid>
                <a:gridCol w="1373096">
                  <a:extLst>
                    <a:ext uri="{9D8B030D-6E8A-4147-A177-3AD203B41FA5}">
                      <a16:colId xmlns:a16="http://schemas.microsoft.com/office/drawing/2014/main" val="3729623292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077856529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1126430530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9792786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6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1991-2012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5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8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6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108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13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6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04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0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76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data used to ‘fill-in’ missing fed data:</a:t>
            </a:r>
          </a:p>
          <a:p>
            <a:r>
              <a:rPr lang="en-US" dirty="0" smtClean="0"/>
              <a:t>2 steps:</a:t>
            </a:r>
          </a:p>
          <a:p>
            <a:pPr lvl="1"/>
            <a:r>
              <a:rPr lang="en-US" dirty="0" smtClean="0"/>
              <a:t>Step 1: uses state data if has more than fed data</a:t>
            </a:r>
          </a:p>
          <a:p>
            <a:pPr lvl="1"/>
            <a:r>
              <a:rPr lang="en-US" dirty="0" smtClean="0"/>
              <a:t>Step 2: uses state data if more than 30 lengths observed</a:t>
            </a:r>
          </a:p>
          <a:p>
            <a:r>
              <a:rPr lang="en-US" dirty="0" smtClean="0"/>
              <a:t>Amount of state data not used: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47482"/>
              </p:ext>
            </p:extLst>
          </p:nvPr>
        </p:nvGraphicFramePr>
        <p:xfrm>
          <a:off x="6450226" y="4001294"/>
          <a:ext cx="4011828" cy="2417445"/>
        </p:xfrm>
        <a:graphic>
          <a:graphicData uri="http://schemas.openxmlformats.org/drawingml/2006/table">
            <a:tbl>
              <a:tblPr/>
              <a:tblGrid>
                <a:gridCol w="1002957">
                  <a:extLst>
                    <a:ext uri="{9D8B030D-6E8A-4147-A177-3AD203B41FA5}">
                      <a16:colId xmlns:a16="http://schemas.microsoft.com/office/drawing/2014/main" val="3723367976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54652674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165707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84317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4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1997-2016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16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5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99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563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4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4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01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pPr lvl="1"/>
            <a:r>
              <a:rPr lang="en-US" dirty="0" smtClean="0"/>
              <a:t>Propose: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Propose: rather than ‘fill-in’, merge with fed data</a:t>
            </a:r>
          </a:p>
          <a:p>
            <a:pPr lvl="1"/>
            <a:r>
              <a:rPr lang="en-US" dirty="0" smtClean="0"/>
              <a:t>Requires restructure of how fed length comp data computed</a:t>
            </a:r>
          </a:p>
          <a:p>
            <a:pPr lvl="2"/>
            <a:r>
              <a:rPr lang="en-US" dirty="0" smtClean="0"/>
              <a:t>Fed length comp computed at week-area-gear level, difference would require to aggregate at trimester-area-gear level</a:t>
            </a:r>
          </a:p>
          <a:p>
            <a:pPr lvl="2"/>
            <a:r>
              <a:rPr lang="en-US" dirty="0" smtClean="0"/>
              <a:t>Propose: simplify and aggregate at trimester-area-gear level</a:t>
            </a:r>
          </a:p>
        </p:txBody>
      </p:sp>
    </p:spTree>
    <p:extLst>
      <p:ext uri="{BB962C8B-B14F-4D97-AF65-F5344CB8AC3E}">
        <p14:creationId xmlns:p14="http://schemas.microsoft.com/office/powerpoint/2010/main" val="12187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Aggregated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2277763"/>
            <a:ext cx="7488313" cy="43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01" y="36512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1368</Words>
  <Application>Microsoft Office PowerPoint</Application>
  <PresentationFormat>Widescreen</PresentationFormat>
  <Paragraphs>240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Age comp inv</vt:lpstr>
      <vt:lpstr>Apport inv</vt:lpstr>
      <vt:lpstr>Apport inv</vt:lpstr>
      <vt:lpstr>Apport inv: Step 1</vt:lpstr>
      <vt:lpstr>Apport inv: Step 1</vt:lpstr>
      <vt:lpstr>Apport inv: Step 2</vt:lpstr>
      <vt:lpstr>Apport inv: Step 2</vt:lpstr>
      <vt:lpstr>Apport inv: Comparisons</vt:lpstr>
      <vt:lpstr>Apport inv: Comparisons</vt:lpstr>
      <vt:lpstr>Apport inv: Comparisons</vt:lpstr>
      <vt:lpstr>Apport inv: Comparisons</vt:lpstr>
      <vt:lpstr>Apport inv: Discussion</vt:lpstr>
      <vt:lpstr>Apport inv: Discussion</vt:lpstr>
      <vt:lpstr>Apport inv: Discussion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25</cp:revision>
  <dcterms:created xsi:type="dcterms:W3CDTF">2024-07-30T16:00:11Z</dcterms:created>
  <dcterms:modified xsi:type="dcterms:W3CDTF">2024-08-12T21:36:31Z</dcterms:modified>
</cp:coreProperties>
</file>