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A832-BDE2-4020-AF57-35165F1EE857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survey: GAP cleaned up old haul data, only includes specimen data associated with a haul that is used to compute abundance</a:t>
            </a:r>
          </a:p>
          <a:p>
            <a:pPr lvl="1"/>
            <a:r>
              <a:rPr lang="en-US" dirty="0" smtClean="0"/>
              <a:t>Resulted in </a:t>
            </a:r>
            <a:r>
              <a:rPr lang="en-US" i="1" dirty="0" smtClean="0"/>
              <a:t>very </a:t>
            </a:r>
            <a:r>
              <a:rPr lang="en-US" dirty="0" smtClean="0"/>
              <a:t>minor differences in early trawl survey time series for abundance and comp data</a:t>
            </a:r>
          </a:p>
          <a:p>
            <a:r>
              <a:rPr lang="en-US" dirty="0" smtClean="0"/>
              <a:t>LL survey:</a:t>
            </a:r>
          </a:p>
          <a:p>
            <a:pPr lvl="1"/>
            <a:r>
              <a:rPr lang="en-US" dirty="0" smtClean="0"/>
              <a:t>Log correction in SD hadn’t been applied, now is applied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comps off by a cm (i.e., 25 cm fish became 26 cm)</a:t>
            </a:r>
          </a:p>
          <a:p>
            <a:r>
              <a:rPr lang="en-US" dirty="0" smtClean="0"/>
              <a:t>Length-weight relationship continually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</a:t>
            </a:r>
            <a:r>
              <a:rPr lang="en-US" dirty="0" smtClean="0"/>
              <a:t>ases: factorial design of global (1), or regional (3) PE and q parameters</a:t>
            </a:r>
          </a:p>
          <a:p>
            <a:pPr lvl="1"/>
            <a:r>
              <a:rPr lang="en-US" dirty="0" smtClean="0"/>
              <a:t>PE = 1, q = 1</a:t>
            </a:r>
          </a:p>
          <a:p>
            <a:pPr lvl="1"/>
            <a:r>
              <a:rPr lang="en-US" dirty="0" smtClean="0"/>
              <a:t>PE = 3, q = 1</a:t>
            </a:r>
          </a:p>
          <a:p>
            <a:pPr lvl="1"/>
            <a:r>
              <a:rPr lang="en-US" dirty="0" smtClean="0"/>
              <a:t>PE = 1, q = 3</a:t>
            </a:r>
          </a:p>
          <a:p>
            <a:pPr lvl="1"/>
            <a:r>
              <a:rPr lang="en-US" dirty="0" smtClean="0"/>
              <a:t>PE = 3, q = 3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3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AIC suggests that regional scaling parameters q are supported (and most influential)</a:t>
            </a:r>
          </a:p>
          <a:p>
            <a:r>
              <a:rPr lang="en-US" dirty="0" smtClean="0"/>
              <a:t>Whether PE = 1 or 3, no real difference in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to cover our bases, select PE = 1, q= 3 and PE = 3, q = 3 for additional uncertainty analysis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95" y="3381525"/>
            <a:ext cx="8567395" cy="12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c</a:t>
            </a:r>
            <a:r>
              <a:rPr lang="en-US" dirty="0" smtClean="0"/>
              <a:t>ases: factorial design of 2 PE-q cases from step 1 x 3 uncertainty cases:</a:t>
            </a:r>
          </a:p>
          <a:p>
            <a:pPr lvl="1"/>
            <a:r>
              <a:rPr lang="en-US" dirty="0" smtClean="0"/>
              <a:t>Additional uncertainty in trawl survey</a:t>
            </a:r>
          </a:p>
          <a:p>
            <a:pPr lvl="1"/>
            <a:r>
              <a:rPr lang="en-US" dirty="0" smtClean="0"/>
              <a:t>Additional uncertainty in longline survey</a:t>
            </a:r>
          </a:p>
          <a:p>
            <a:pPr lvl="1"/>
            <a:r>
              <a:rPr lang="en-US" dirty="0" smtClean="0"/>
              <a:t>Additional uncertainty in both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14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Results in 4 models that are essentially the same, in terms of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Preferred model:</a:t>
            </a:r>
          </a:p>
          <a:p>
            <a:pPr lvl="1"/>
            <a:r>
              <a:rPr lang="en-US" dirty="0" smtClean="0"/>
              <a:t>For PE-q, argue for parsimony: select PE = 1 and q = 3 case</a:t>
            </a:r>
          </a:p>
          <a:p>
            <a:pPr lvl="1"/>
            <a:r>
              <a:rPr lang="en-US" dirty="0" smtClean="0"/>
              <a:t>For additional uncertainty, argue:</a:t>
            </a:r>
          </a:p>
          <a:p>
            <a:pPr lvl="2"/>
            <a:r>
              <a:rPr lang="en-US" dirty="0" smtClean="0"/>
              <a:t>When adding trawl survey uncertainty, largest decline in AIC (and is significant)</a:t>
            </a:r>
          </a:p>
          <a:p>
            <a:pPr lvl="2"/>
            <a:r>
              <a:rPr lang="en-US" dirty="0" smtClean="0"/>
              <a:t>Acknowledge that these don’t include environmental link for longline survey, so, there’s a sources of uncertainty that we haven’t yet explained in this model</a:t>
            </a:r>
          </a:p>
          <a:p>
            <a:pPr lvl="2"/>
            <a:r>
              <a:rPr lang="en-US" dirty="0" smtClean="0"/>
              <a:t>So, select additional uncertainty in both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2" y="2299387"/>
            <a:ext cx="9721466" cy="16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0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Compare between:</a:t>
            </a:r>
          </a:p>
          <a:p>
            <a:pPr lvl="1"/>
            <a:r>
              <a:rPr lang="en-US" dirty="0" smtClean="0"/>
              <a:t>Base model: trawl survey only (</a:t>
            </a:r>
            <a:r>
              <a:rPr lang="en-US" dirty="0" err="1" smtClean="0"/>
              <a:t>pcod</a:t>
            </a:r>
            <a:r>
              <a:rPr lang="en-US" dirty="0" smtClean="0"/>
              <a:t> trawl survey)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Preferred model: both trawl and longline survey with 1 process error parameter, 3 scalar parameters, and additional uncertainty estimated for both surveys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27" y="2804081"/>
            <a:ext cx="61436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27" y="4967159"/>
            <a:ext cx="85439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1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Estimated biomass: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78" y="2284112"/>
            <a:ext cx="7152621" cy="4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2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Data fits: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92" y="2273300"/>
            <a:ext cx="7097015" cy="41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9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Apportionment: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55" y="1965566"/>
            <a:ext cx="6706688" cy="3912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1" y="6030354"/>
            <a:ext cx="6086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2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Recommendation: use </a:t>
            </a:r>
            <a:r>
              <a:rPr lang="en-US" dirty="0" err="1" smtClean="0"/>
              <a:t>rema</a:t>
            </a:r>
            <a:r>
              <a:rPr lang="en-US" dirty="0" smtClean="0"/>
              <a:t> with additional index with preferred parameterization</a:t>
            </a:r>
          </a:p>
          <a:p>
            <a:pPr lvl="1"/>
            <a:r>
              <a:rPr lang="en-US" dirty="0" smtClean="0"/>
              <a:t>Makes apportionment consistent with data used in assessment</a:t>
            </a:r>
          </a:p>
          <a:p>
            <a:pPr lvl="1"/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Working on environmental index, will be looking towards region indices to potentially be used in apportionment</a:t>
            </a:r>
          </a:p>
          <a:p>
            <a:pPr lvl="2"/>
            <a:r>
              <a:rPr lang="en-US" dirty="0" smtClean="0"/>
              <a:t>Survey timing is slightly different in each region, whether/if this results in different environmental conditions by region remains to be seen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 err="1" smtClean="0"/>
              <a:t>rema</a:t>
            </a:r>
            <a:r>
              <a:rPr lang="en-US" dirty="0" smtClean="0"/>
              <a:t> not developed to include environmental index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556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indices: IPHC FISS</a:t>
            </a:r>
          </a:p>
          <a:p>
            <a:pPr lvl="1"/>
            <a:r>
              <a:rPr lang="en-US" dirty="0" smtClean="0"/>
              <a:t>Has always been a promising additional index for apportionment</a:t>
            </a:r>
            <a:r>
              <a:rPr lang="en-US" dirty="0" smtClean="0"/>
              <a:t>, but, recent developments have made implementation questionable for Pacific cod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Recommend: not consider FISS as viable alternative index for Pacific cod until stations randomly subsampled or full FISS design is implemented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6" y="2688758"/>
            <a:ext cx="3769182" cy="266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839" y="2688758"/>
            <a:ext cx="3713250" cy="268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32" y="2688758"/>
            <a:ext cx="3849292" cy="268047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672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733613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Plots….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Other indices: ADF&amp;G large mesh survey</a:t>
            </a:r>
          </a:p>
          <a:p>
            <a:pPr lvl="1"/>
            <a:r>
              <a:rPr lang="en-US" dirty="0" smtClean="0"/>
              <a:t>Rub here: only samples western and central gulf</a:t>
            </a:r>
          </a:p>
          <a:p>
            <a:pPr lvl="1"/>
            <a:r>
              <a:rPr lang="en-US" dirty="0" smtClean="0"/>
              <a:t>But, if there is additional information about trend in these two </a:t>
            </a:r>
            <a:r>
              <a:rPr lang="en-US" dirty="0" err="1" smtClean="0"/>
              <a:t>subregions</a:t>
            </a:r>
            <a:r>
              <a:rPr lang="en-US" dirty="0" smtClean="0"/>
              <a:t>, could possibly use it in </a:t>
            </a:r>
            <a:r>
              <a:rPr lang="en-US" dirty="0" err="1" smtClean="0"/>
              <a:t>rema</a:t>
            </a:r>
            <a:endParaRPr lang="en-US" dirty="0" smtClean="0"/>
          </a:p>
          <a:p>
            <a:pPr lvl="1"/>
            <a:r>
              <a:rPr lang="en-US" dirty="0" smtClean="0"/>
              <a:t>However, </a:t>
            </a:r>
            <a:r>
              <a:rPr lang="en-US" dirty="0" err="1" smtClean="0"/>
              <a:t>rema</a:t>
            </a:r>
            <a:r>
              <a:rPr lang="en-US" dirty="0" smtClean="0"/>
              <a:t> currently not capable of including third index</a:t>
            </a:r>
          </a:p>
          <a:p>
            <a:pPr lvl="1"/>
            <a:r>
              <a:rPr lang="en-US" dirty="0" smtClean="0"/>
              <a:t>Recommend: for now continue to track ADF&amp;G survey in assessment, but since we have 2 indices in </a:t>
            </a:r>
            <a:r>
              <a:rPr lang="en-US" dirty="0" err="1" smtClean="0"/>
              <a:t>rema</a:t>
            </a:r>
            <a:r>
              <a:rPr lang="en-US" dirty="0" smtClean="0"/>
              <a:t> that have good spatial coverage, not spend time yet developing this as an additional index</a:t>
            </a:r>
            <a:endParaRPr lang="en-US" dirty="0" smtClean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83C68-C3B3-44F7-A518-D7A1025AD2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9534" y="365125"/>
            <a:ext cx="2929693" cy="195312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3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Ageing error updated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5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Ageing error updated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data, &gt;30 per year-trimester-area-gear</a:t>
            </a:r>
          </a:p>
          <a:p>
            <a:pPr lvl="1"/>
            <a:r>
              <a:rPr lang="en-US" dirty="0" smtClean="0"/>
              <a:t>Test: remove filter and include all data</a:t>
            </a:r>
          </a:p>
          <a:p>
            <a:r>
              <a:rPr lang="en-US" dirty="0" smtClean="0"/>
              <a:t>State data used to ‘fill-in’ missing fed data</a:t>
            </a:r>
          </a:p>
          <a:p>
            <a:pPr lvl="1"/>
            <a:r>
              <a:rPr lang="en-US" dirty="0" smtClean="0"/>
              <a:t>Test: rather than ‘fill-in’, merge with fed data</a:t>
            </a:r>
          </a:p>
          <a:p>
            <a:pPr lvl="1"/>
            <a:r>
              <a:rPr lang="en-US" dirty="0" smtClean="0"/>
              <a:t>Requires restructure of how fed </a:t>
            </a:r>
            <a:r>
              <a:rPr lang="en-US" dirty="0" err="1" smtClean="0"/>
              <a:t>len</a:t>
            </a:r>
            <a:r>
              <a:rPr lang="en-US" dirty="0" smtClean="0"/>
              <a:t> comp data computed</a:t>
            </a:r>
          </a:p>
          <a:p>
            <a:pPr lvl="2"/>
            <a:r>
              <a:rPr lang="en-US" dirty="0" smtClean="0"/>
              <a:t>Fed </a:t>
            </a:r>
            <a:r>
              <a:rPr lang="en-US" dirty="0" err="1" smtClean="0"/>
              <a:t>len</a:t>
            </a:r>
            <a:r>
              <a:rPr lang="en-US" dirty="0" smtClean="0"/>
              <a:t> comp computed at week-area-gear level, difference would require to aggregate at trimester-area-gear level</a:t>
            </a:r>
          </a:p>
          <a:p>
            <a:r>
              <a:rPr lang="en-US" dirty="0" smtClean="0"/>
              <a:t>Investigate binning</a:t>
            </a:r>
          </a:p>
        </p:txBody>
      </p:sp>
    </p:spTree>
    <p:extLst>
      <p:ext uri="{BB962C8B-B14F-4D97-AF65-F5344CB8AC3E}">
        <p14:creationId xmlns:p14="http://schemas.microsoft.com/office/powerpoint/2010/main" val="40696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data: this has been the standard</a:t>
            </a:r>
          </a:p>
          <a:p>
            <a:r>
              <a:rPr lang="en-US" dirty="0" smtClean="0"/>
              <a:t>Fishery data: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computed for males/females, then combined (excludes unsexed data)</a:t>
            </a:r>
          </a:p>
          <a:p>
            <a:pPr lvl="1"/>
            <a:r>
              <a:rPr lang="en-US" dirty="0" smtClean="0"/>
              <a:t>ALK computed with FSA package rather than the observed ALK (essentially, puts lengths into ages that weren’t actually observed)</a:t>
            </a:r>
          </a:p>
          <a:p>
            <a:pPr lvl="1"/>
            <a:r>
              <a:rPr lang="en-US" dirty="0" smtClean="0"/>
              <a:t>Define smallest lengths in each year as age-1</a:t>
            </a:r>
          </a:p>
          <a:p>
            <a:r>
              <a:rPr lang="en-US" dirty="0" smtClean="0"/>
              <a:t>Propose:</a:t>
            </a:r>
          </a:p>
          <a:p>
            <a:pPr lvl="1"/>
            <a:r>
              <a:rPr lang="en-US" dirty="0" smtClean="0"/>
              <a:t>Both: combine age/length data across sexes pre-expansion</a:t>
            </a:r>
          </a:p>
          <a:p>
            <a:pPr lvl="1"/>
            <a:r>
              <a:rPr lang="en-US" dirty="0" smtClean="0"/>
              <a:t>Fishery: use year-specific ALK, remove age-1 assignment</a:t>
            </a:r>
          </a:p>
        </p:txBody>
      </p:sp>
    </p:spTree>
    <p:extLst>
      <p:ext uri="{BB962C8B-B14F-4D97-AF65-F5344CB8AC3E}">
        <p14:creationId xmlns:p14="http://schemas.microsoft.com/office/powerpoint/2010/main" val="897550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LLS: might want </a:t>
            </a:r>
            <a:r>
              <a:rPr lang="en-US" dirty="0" err="1" smtClean="0"/>
              <a:t>env</a:t>
            </a:r>
            <a:r>
              <a:rPr lang="en-US" dirty="0" smtClean="0"/>
              <a:t> index for each region prior to implementation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naïve index</a:t>
            </a:r>
          </a:p>
          <a:p>
            <a:r>
              <a:rPr lang="en-US" dirty="0" smtClean="0"/>
              <a:t>ADFG: run </a:t>
            </a:r>
            <a:r>
              <a:rPr lang="en-US" dirty="0" err="1" smtClean="0"/>
              <a:t>glm</a:t>
            </a:r>
            <a:r>
              <a:rPr lang="en-US" dirty="0" smtClean="0"/>
              <a:t> for each </a:t>
            </a:r>
            <a:r>
              <a:rPr lang="en-US" dirty="0" err="1" smtClean="0"/>
              <a:t>subregion</a:t>
            </a:r>
            <a:endParaRPr lang="en-US" dirty="0" smtClean="0"/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index, removing </a:t>
            </a:r>
            <a:r>
              <a:rPr lang="en-US" dirty="0" err="1" smtClean="0"/>
              <a:t>egoa</a:t>
            </a:r>
            <a:r>
              <a:rPr lang="en-US" dirty="0" smtClean="0"/>
              <a:t>?</a:t>
            </a:r>
          </a:p>
          <a:p>
            <a:r>
              <a:rPr lang="en-US" dirty="0" smtClean="0"/>
              <a:t>IPHC: show map for 2024 index, discuss issues with data</a:t>
            </a:r>
          </a:p>
        </p:txBody>
      </p:sp>
    </p:spTree>
    <p:extLst>
      <p:ext uri="{BB962C8B-B14F-4D97-AF65-F5344CB8AC3E}">
        <p14:creationId xmlns:p14="http://schemas.microsoft.com/office/powerpoint/2010/main" val="267110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LLS used in assessment as additional </a:t>
            </a:r>
            <a:r>
              <a:rPr lang="en-US" dirty="0" err="1" smtClean="0"/>
              <a:t>pop’n</a:t>
            </a:r>
            <a:r>
              <a:rPr lang="en-US" dirty="0" smtClean="0"/>
              <a:t> index, but not used in apportionment</a:t>
            </a:r>
          </a:p>
          <a:p>
            <a:pPr lvl="1"/>
            <a:r>
              <a:rPr lang="en-US" dirty="0" smtClean="0"/>
              <a:t>And, includes an environmental link, where in warmer temps at depth cod move deeper and are more available to the LLS than in colder years</a:t>
            </a:r>
            <a:endParaRPr lang="en-US" dirty="0" smtClean="0"/>
          </a:p>
          <a:p>
            <a:r>
              <a:rPr lang="en-US" dirty="0" smtClean="0"/>
              <a:t>Including it in apportionment has been talked about for some time </a:t>
            </a:r>
          </a:p>
          <a:p>
            <a:r>
              <a:rPr lang="en-US" dirty="0" smtClean="0"/>
              <a:t>Other, ‘tracked’, </a:t>
            </a:r>
            <a:r>
              <a:rPr lang="en-US" dirty="0" err="1" smtClean="0"/>
              <a:t>pop’n</a:t>
            </a:r>
            <a:r>
              <a:rPr lang="en-US" dirty="0" smtClean="0"/>
              <a:t> indices include IPHC FISS and ADF&amp;G large mesh trawl survey</a:t>
            </a:r>
          </a:p>
        </p:txBody>
      </p:sp>
    </p:spTree>
    <p:extLst>
      <p:ext uri="{BB962C8B-B14F-4D97-AF65-F5344CB8AC3E}">
        <p14:creationId xmlns:p14="http://schemas.microsoft.com/office/powerpoint/2010/main" val="1209424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look at including LLS into </a:t>
            </a:r>
            <a:r>
              <a:rPr lang="en-US" dirty="0" err="1" smtClean="0"/>
              <a:t>rema</a:t>
            </a:r>
            <a:r>
              <a:rPr lang="en-US" dirty="0" smtClean="0"/>
              <a:t> as an additional index to be used for apportionment</a:t>
            </a:r>
          </a:p>
          <a:p>
            <a:r>
              <a:rPr lang="en-US" dirty="0" smtClean="0"/>
              <a:t>Step-wise approach:</a:t>
            </a:r>
          </a:p>
          <a:p>
            <a:pPr lvl="1"/>
            <a:r>
              <a:rPr lang="en-US" dirty="0" smtClean="0"/>
              <a:t>First, look at AIC ‘preferred’ model when it comes to Process Error (PE) and index scaling (q) parameters</a:t>
            </a:r>
          </a:p>
          <a:p>
            <a:pPr lvl="1"/>
            <a:r>
              <a:rPr lang="en-US" dirty="0" smtClean="0"/>
              <a:t>Next, with ‘preferred’ models investigate estimating additional observation error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3628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933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Base data differences</vt:lpstr>
      <vt:lpstr>Base data differences</vt:lpstr>
      <vt:lpstr>Base data updates</vt:lpstr>
      <vt:lpstr>Base data updates</vt:lpstr>
      <vt:lpstr>Len comp inv</vt:lpstr>
      <vt:lpstr>Age comp inv</vt:lpstr>
      <vt:lpstr>Apport inv</vt:lpstr>
      <vt:lpstr>Apport inv</vt:lpstr>
      <vt:lpstr>Apport inv</vt:lpstr>
      <vt:lpstr>Apport inv: Step 1</vt:lpstr>
      <vt:lpstr>Apport inv: Step 1</vt:lpstr>
      <vt:lpstr>Apport inv: Step 2</vt:lpstr>
      <vt:lpstr>Apport inv: Step 2</vt:lpstr>
      <vt:lpstr>Apport inv: Comparisons</vt:lpstr>
      <vt:lpstr>Apport inv: Comparisons</vt:lpstr>
      <vt:lpstr>Apport inv: Comparisons</vt:lpstr>
      <vt:lpstr>Apport inv: Comparisons</vt:lpstr>
      <vt:lpstr>Apport inv: Discussion</vt:lpstr>
      <vt:lpstr>Apport inv: Discussion</vt:lpstr>
      <vt:lpstr>Apport inv: Discussion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differences</dc:title>
  <dc:creator>Pete.Hulson</dc:creator>
  <cp:lastModifiedBy>Pete.Hulson</cp:lastModifiedBy>
  <cp:revision>14</cp:revision>
  <dcterms:created xsi:type="dcterms:W3CDTF">2024-07-30T16:00:11Z</dcterms:created>
  <dcterms:modified xsi:type="dcterms:W3CDTF">2024-08-09T18:52:32Z</dcterms:modified>
</cp:coreProperties>
</file>