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3" r:id="rId6"/>
    <p:sldId id="259" r:id="rId7"/>
    <p:sldId id="260" r:id="rId8"/>
    <p:sldId id="271" r:id="rId9"/>
    <p:sldId id="273" r:id="rId10"/>
    <p:sldId id="272" r:id="rId11"/>
    <p:sldId id="266" r:id="rId12"/>
    <p:sldId id="270" r:id="rId13"/>
    <p:sldId id="275" r:id="rId14"/>
    <p:sldId id="267" r:id="rId15"/>
    <p:sldId id="276" r:id="rId16"/>
    <p:sldId id="277" r:id="rId17"/>
    <p:sldId id="265" r:id="rId18"/>
    <p:sldId id="261" r:id="rId19"/>
    <p:sldId id="262" r:id="rId20"/>
    <p:sldId id="278" r:id="rId21"/>
    <p:sldId id="264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6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2051-A124-4F95-BC42-35393635D3A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GOA </a:t>
            </a:r>
            <a:r>
              <a:rPr lang="en-US" dirty="0" err="1" smtClean="0"/>
              <a:t>Pcod</a:t>
            </a:r>
            <a:r>
              <a:rPr lang="en-US" dirty="0" smtClean="0"/>
              <a:t>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2023 Plan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9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</a:t>
            </a:r>
            <a:r>
              <a:rPr lang="en-US" dirty="0" smtClean="0"/>
              <a:t>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Recommendation: continue with model that includes environmental link for LL survey q</a:t>
            </a:r>
          </a:p>
          <a:p>
            <a:endParaRPr lang="en-US" dirty="0" smtClean="0"/>
          </a:p>
          <a:p>
            <a:r>
              <a:rPr lang="en-US" dirty="0" smtClean="0"/>
              <a:t>Continue to monitor with retro AIC table in SAFE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459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</a:t>
            </a:r>
            <a:r>
              <a:rPr lang="en-US" dirty="0" smtClean="0"/>
              <a:t>survey q: </a:t>
            </a:r>
            <a:r>
              <a:rPr lang="en-US" dirty="0" smtClean="0"/>
              <a:t>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smtClean="0"/>
              <a:t>AIC difference = </a:t>
            </a:r>
            <a:r>
              <a:rPr lang="en-US" dirty="0" smtClean="0"/>
              <a:t>base model (2019.1b) – new </a:t>
            </a:r>
            <a:r>
              <a:rPr lang="en-US" dirty="0" err="1" smtClean="0"/>
              <a:t>env</a:t>
            </a:r>
            <a:r>
              <a:rPr lang="en-US" dirty="0" smtClean="0"/>
              <a:t> link model (2019.1d)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2500312"/>
            <a:ext cx="5897959" cy="40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</a:t>
            </a:r>
            <a:r>
              <a:rPr lang="en-US" dirty="0" smtClean="0"/>
              <a:t>survey catchability, </a:t>
            </a:r>
            <a:r>
              <a:rPr lang="en-US" dirty="0" smtClean="0"/>
              <a:t>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to LL survey: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52750" y="2315307"/>
            <a:ext cx="6286500" cy="4447443"/>
            <a:chOff x="4143375" y="1924782"/>
            <a:chExt cx="6286500" cy="44474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0"/>
            <a:stretch/>
          </p:blipFill>
          <p:spPr>
            <a:xfrm>
              <a:off x="4143375" y="1924782"/>
              <a:ext cx="6286500" cy="444744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859266" y="3314700"/>
              <a:ext cx="680030" cy="139961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61243" y="4445535"/>
              <a:ext cx="680030" cy="85036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45559" y="4001294"/>
              <a:ext cx="680030" cy="1094581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081027" y="5095875"/>
              <a:ext cx="680030" cy="73448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00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</a:t>
            </a:r>
            <a:r>
              <a:rPr lang="en-US" dirty="0" smtClean="0"/>
              <a:t>survey catchability, </a:t>
            </a:r>
            <a:r>
              <a:rPr lang="en-US" dirty="0" smtClean="0"/>
              <a:t>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10" y="1825625"/>
            <a:ext cx="6145436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 </a:t>
            </a:r>
            <a:r>
              <a:rPr lang="en-US" dirty="0" smtClean="0"/>
              <a:t>Total likelihood </a:t>
            </a:r>
            <a:r>
              <a:rPr lang="en-US" dirty="0" smtClean="0"/>
              <a:t>and </a:t>
            </a:r>
            <a:r>
              <a:rPr lang="en-US" dirty="0" err="1" smtClean="0"/>
              <a:t>mohns</a:t>
            </a:r>
            <a:r>
              <a:rPr lang="en-US" dirty="0" smtClean="0"/>
              <a:t> </a:t>
            </a:r>
            <a:r>
              <a:rPr lang="en-US" dirty="0" smtClean="0"/>
              <a:t>rho:</a:t>
            </a:r>
          </a:p>
          <a:p>
            <a:endParaRPr lang="en-US" dirty="0"/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2019.1b = -0.0727</a:t>
            </a:r>
          </a:p>
          <a:p>
            <a:endParaRPr lang="en-US" dirty="0"/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2019.1d = -0.0579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49" y="2281238"/>
            <a:ext cx="5391151" cy="43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11% increase in 2022 SSB compared to 2019.1a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" b="9892"/>
          <a:stretch/>
        </p:blipFill>
        <p:spPr>
          <a:xfrm>
            <a:off x="2690813" y="2216150"/>
            <a:ext cx="6786562" cy="45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Recommendation: Bring forward 2019.1d, with new CFSR index, as alternative model in November</a:t>
            </a:r>
          </a:p>
          <a:p>
            <a:endParaRPr lang="en-US" dirty="0"/>
          </a:p>
          <a:p>
            <a:r>
              <a:rPr lang="en-US" dirty="0" smtClean="0"/>
              <a:t>Food for thought:</a:t>
            </a:r>
          </a:p>
          <a:p>
            <a:pPr lvl="1"/>
            <a:r>
              <a:rPr lang="en-US" dirty="0" smtClean="0"/>
              <a:t>Evaluation of environmental links is a fluid and iterative process</a:t>
            </a:r>
          </a:p>
          <a:p>
            <a:pPr lvl="1"/>
            <a:r>
              <a:rPr lang="en-US" dirty="0" smtClean="0"/>
              <a:t>Will be evaluating new indices, will be evaluating links, will continually be evaluating model to find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4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l</a:t>
            </a:r>
            <a:r>
              <a:rPr lang="en-US" dirty="0" smtClean="0"/>
              <a:t>ink </a:t>
            </a:r>
            <a:r>
              <a:rPr lang="en-US" dirty="0" smtClean="0"/>
              <a:t>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valuated </a:t>
            </a:r>
            <a:r>
              <a:rPr lang="en-US" dirty="0" err="1" smtClean="0"/>
              <a:t>Linf</a:t>
            </a:r>
            <a:r>
              <a:rPr lang="en-US" dirty="0"/>
              <a:t> </a:t>
            </a:r>
            <a:r>
              <a:rPr lang="en-US" dirty="0" smtClean="0"/>
              <a:t>and kappa across length bin and month</a:t>
            </a:r>
          </a:p>
          <a:p>
            <a:pPr lvl="1"/>
            <a:r>
              <a:rPr lang="en-US" dirty="0" smtClean="0"/>
              <a:t>Evaluated </a:t>
            </a:r>
            <a:r>
              <a:rPr lang="en-US" dirty="0" err="1" smtClean="0"/>
              <a:t>Lzero</a:t>
            </a:r>
            <a:r>
              <a:rPr lang="en-US" dirty="0" smtClean="0"/>
              <a:t> across month for 0-20 cm length bin</a:t>
            </a:r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Select best from Step 1, and run model with </a:t>
            </a:r>
            <a:r>
              <a:rPr lang="en-US" dirty="0" err="1" smtClean="0"/>
              <a:t>env</a:t>
            </a:r>
            <a:r>
              <a:rPr lang="en-US" dirty="0" smtClean="0"/>
              <a:t> link for all 3 growth parameters</a:t>
            </a:r>
          </a:p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Compare with base model</a:t>
            </a:r>
          </a:p>
          <a:p>
            <a:pPr lvl="1"/>
            <a:r>
              <a:rPr lang="en-US" dirty="0" smtClean="0"/>
              <a:t>Statistics: current year AIC and model fits, retrospective AIC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91610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54578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1: difference in AIC with base model (</a:t>
            </a:r>
            <a:r>
              <a:rPr lang="en-US" dirty="0" err="1" smtClean="0"/>
              <a:t>EnvLnk</a:t>
            </a:r>
            <a:r>
              <a:rPr lang="en-US" dirty="0" smtClean="0"/>
              <a:t> – base, so negative number means </a:t>
            </a:r>
            <a:r>
              <a:rPr lang="en-US" dirty="0" err="1" smtClean="0"/>
              <a:t>EnvLnk</a:t>
            </a:r>
            <a:r>
              <a:rPr lang="en-US" dirty="0" smtClean="0"/>
              <a:t> model better)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Linf</a:t>
            </a:r>
            <a:r>
              <a:rPr lang="en-US" dirty="0" smtClean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Lzero</a:t>
            </a:r>
            <a:r>
              <a:rPr lang="en-US" dirty="0" smtClean="0"/>
              <a:t> &gt; kappa for model improvement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28625" y="2019298"/>
            <a:ext cx="11334750" cy="4067177"/>
            <a:chOff x="209550" y="2447923"/>
            <a:chExt cx="9896475" cy="3100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50" y="2447924"/>
              <a:ext cx="4207434" cy="30956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175" y="2447923"/>
              <a:ext cx="4207434" cy="30956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6800" y="2447923"/>
              <a:ext cx="1419225" cy="3100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5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AIC</a:t>
            </a:r>
            <a:r>
              <a:rPr lang="en-US" dirty="0"/>
              <a:t> </a:t>
            </a:r>
            <a:r>
              <a:rPr lang="en-US" dirty="0" smtClean="0"/>
              <a:t>&amp; likelihoods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2609849"/>
            <a:ext cx="4535129" cy="1171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27" y="2266551"/>
            <a:ext cx="5084572" cy="30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Housecleaning </a:t>
            </a:r>
            <a:r>
              <a:rPr lang="en-US" dirty="0" smtClean="0"/>
              <a:t>(CAAL minimum sample size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Review of e</a:t>
            </a:r>
            <a:r>
              <a:rPr lang="en-US" dirty="0" smtClean="0"/>
              <a:t>nvironmental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Refresher on CFSR</a:t>
            </a:r>
            <a:endParaRPr lang="en-US" dirty="0" smtClean="0"/>
          </a:p>
          <a:p>
            <a:r>
              <a:rPr lang="en-US" dirty="0"/>
              <a:t>Link for </a:t>
            </a:r>
            <a:r>
              <a:rPr lang="en-US" dirty="0" smtClean="0"/>
              <a:t>Longline </a:t>
            </a:r>
            <a:r>
              <a:rPr lang="en-US" dirty="0"/>
              <a:t>survey </a:t>
            </a:r>
            <a:r>
              <a:rPr lang="en-US" dirty="0" smtClean="0"/>
              <a:t>catchability</a:t>
            </a:r>
            <a:endParaRPr lang="en-US" dirty="0"/>
          </a:p>
          <a:p>
            <a:pPr lvl="1"/>
            <a:r>
              <a:rPr lang="en-US" dirty="0"/>
              <a:t>Retrospective comparison w/ and w/o </a:t>
            </a:r>
            <a:r>
              <a:rPr lang="en-US" dirty="0" smtClean="0"/>
              <a:t>environmental link (SSC request)</a:t>
            </a:r>
            <a:endParaRPr lang="en-US" dirty="0"/>
          </a:p>
          <a:p>
            <a:pPr lvl="1"/>
            <a:r>
              <a:rPr lang="en-US" dirty="0" smtClean="0"/>
              <a:t>Revaluation of CFSR index</a:t>
            </a:r>
            <a:endParaRPr lang="en-US" dirty="0" smtClean="0"/>
          </a:p>
          <a:p>
            <a:r>
              <a:rPr lang="en-US" dirty="0" smtClean="0"/>
              <a:t>Link for growth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 smtClean="0"/>
              <a:t>growth parameters</a:t>
            </a:r>
            <a:r>
              <a:rPr lang="en-US" dirty="0" smtClean="0"/>
              <a:t>: </a:t>
            </a:r>
            <a:r>
              <a:rPr lang="en-US" dirty="0" smtClean="0"/>
              <a:t>determining most appropriate CFSR </a:t>
            </a:r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Combined </a:t>
            </a:r>
            <a:r>
              <a:rPr lang="en-US" dirty="0" smtClean="0"/>
              <a:t>growth model </a:t>
            </a:r>
            <a:r>
              <a:rPr lang="en-US" dirty="0" smtClean="0"/>
              <a:t>&amp; </a:t>
            </a:r>
            <a:r>
              <a:rPr lang="en-US" dirty="0" smtClean="0"/>
              <a:t>comparison </a:t>
            </a:r>
            <a:r>
              <a:rPr lang="en-US" dirty="0" smtClean="0"/>
              <a:t>with base model</a:t>
            </a:r>
          </a:p>
          <a:p>
            <a:pPr lvl="1"/>
            <a:r>
              <a:rPr lang="en-US" dirty="0" smtClean="0"/>
              <a:t>Path </a:t>
            </a:r>
            <a:r>
              <a:rPr lang="en-US" dirty="0" smtClean="0"/>
              <a:t>forward</a:t>
            </a:r>
          </a:p>
          <a:p>
            <a:r>
              <a:rPr lang="en-US" dirty="0" smtClean="0"/>
              <a:t>Recommendations for November 2023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73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019675" y="365126"/>
            <a:ext cx="7172325" cy="6450162"/>
            <a:chOff x="5393649" y="1348146"/>
            <a:chExt cx="6360201" cy="546714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0481" b="29808"/>
            <a:stretch/>
          </p:blipFill>
          <p:spPr>
            <a:xfrm>
              <a:off x="8351002" y="1351509"/>
              <a:ext cx="3375594" cy="132183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22" r="51122" b="29647"/>
            <a:stretch/>
          </p:blipFill>
          <p:spPr>
            <a:xfrm>
              <a:off x="8337171" y="2649049"/>
              <a:ext cx="3363625" cy="13233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25" r="51122" b="52083"/>
            <a:stretch/>
          </p:blipFill>
          <p:spPr>
            <a:xfrm>
              <a:off x="8337171" y="3933036"/>
              <a:ext cx="3363625" cy="133441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93649" y="5200645"/>
              <a:ext cx="6360201" cy="1614642"/>
              <a:chOff x="5384124" y="4610100"/>
              <a:chExt cx="6360201" cy="161464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425" r="50466" b="26673"/>
              <a:stretch/>
            </p:blipFill>
            <p:spPr>
              <a:xfrm>
                <a:off x="8314224" y="4610100"/>
                <a:ext cx="3430101" cy="161464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830" r="51066" b="27173"/>
              <a:stretch/>
            </p:blipFill>
            <p:spPr>
              <a:xfrm>
                <a:off x="5384124" y="4638675"/>
                <a:ext cx="3388594" cy="1550850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0641" b="29808"/>
            <a:stretch/>
          </p:blipFill>
          <p:spPr>
            <a:xfrm>
              <a:off x="5414556" y="1348146"/>
              <a:ext cx="3356140" cy="13184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1122" b="29647"/>
            <a:stretch/>
          </p:blipFill>
          <p:spPr>
            <a:xfrm>
              <a:off x="5410294" y="2627112"/>
              <a:ext cx="3360402" cy="13441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66" r="50962" b="52083"/>
            <a:stretch/>
          </p:blipFill>
          <p:spPr>
            <a:xfrm>
              <a:off x="5393649" y="3924295"/>
              <a:ext cx="3377047" cy="134640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216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Step 2: </a:t>
            </a:r>
            <a:r>
              <a:rPr lang="en-US" dirty="0" smtClean="0"/>
              <a:t>Example f</a:t>
            </a:r>
            <a:r>
              <a:rPr lang="en-US" dirty="0" smtClean="0"/>
              <a:t>its</a:t>
            </a:r>
          </a:p>
          <a:p>
            <a:pPr lvl="1"/>
            <a:r>
              <a:rPr lang="en-US" dirty="0" smtClean="0"/>
              <a:t>Improvement to lack of fit identified in last assessment cycle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6350" y="49931"/>
            <a:ext cx="1106007" cy="43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12565" y="41447"/>
            <a:ext cx="964068" cy="43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4034" y="1142902"/>
            <a:ext cx="1373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Trawl fishery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52544" y="2751634"/>
            <a:ext cx="10690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LL fishery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93937" y="4330489"/>
            <a:ext cx="11862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Pot</a:t>
            </a:r>
            <a:r>
              <a:rPr lang="en-US" dirty="0" smtClean="0"/>
              <a:t> fishery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1157" y="5826021"/>
            <a:ext cx="13518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Trawl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Retrospective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Mohns</a:t>
            </a:r>
            <a:r>
              <a:rPr lang="en-US" dirty="0" smtClean="0"/>
              <a:t> rho: </a:t>
            </a:r>
            <a:endParaRPr lang="en-US" dirty="0" smtClean="0"/>
          </a:p>
          <a:p>
            <a:pPr lvl="1"/>
            <a:r>
              <a:rPr lang="en-US" dirty="0" smtClean="0"/>
              <a:t>2019.1b </a:t>
            </a:r>
            <a:r>
              <a:rPr lang="en-US" dirty="0" smtClean="0"/>
              <a:t>= -</a:t>
            </a:r>
            <a:r>
              <a:rPr lang="en-US" dirty="0" smtClean="0"/>
              <a:t>0.073</a:t>
            </a:r>
          </a:p>
          <a:p>
            <a:pPr lvl="1"/>
            <a:r>
              <a:rPr lang="en-US" dirty="0" smtClean="0"/>
              <a:t>2023.1 </a:t>
            </a:r>
            <a:r>
              <a:rPr lang="en-US" dirty="0" smtClean="0"/>
              <a:t>= -0.022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7" y="1962151"/>
            <a:ext cx="4786741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consider:</a:t>
            </a:r>
          </a:p>
          <a:p>
            <a:pPr lvl="1"/>
            <a:r>
              <a:rPr lang="en-US" dirty="0" smtClean="0"/>
              <a:t>What growth do we use in projections</a:t>
            </a:r>
            <a:r>
              <a:rPr lang="en-US" dirty="0" smtClean="0"/>
              <a:t>? (Most recent environmental conditions? Some time period of historical?)</a:t>
            </a:r>
            <a:endParaRPr lang="en-US" dirty="0" smtClean="0"/>
          </a:p>
          <a:p>
            <a:pPr lvl="1"/>
            <a:r>
              <a:rPr lang="en-US" dirty="0" smtClean="0"/>
              <a:t>Is there another, better, index?</a:t>
            </a:r>
          </a:p>
          <a:p>
            <a:pPr lvl="1"/>
            <a:endParaRPr lang="en-US" dirty="0"/>
          </a:p>
          <a:p>
            <a:r>
              <a:rPr lang="en-US" dirty="0" smtClean="0"/>
              <a:t>Moving forward:</a:t>
            </a:r>
          </a:p>
          <a:p>
            <a:pPr lvl="1"/>
            <a:r>
              <a:rPr lang="en-US" dirty="0" smtClean="0"/>
              <a:t>Not going to recommend an environmentally linked model for growth this cycle</a:t>
            </a:r>
          </a:p>
          <a:p>
            <a:pPr lvl="1"/>
            <a:r>
              <a:rPr lang="en-US" dirty="0" smtClean="0"/>
              <a:t>Have a post doc (Krista </a:t>
            </a:r>
            <a:r>
              <a:rPr lang="en-US" dirty="0" err="1" smtClean="0"/>
              <a:t>Oke</a:t>
            </a:r>
            <a:r>
              <a:rPr lang="en-US" dirty="0" smtClean="0"/>
              <a:t>) that will be investigating environmental links over the next 2 years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6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model changes for November: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Correct minimum sample size issue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different </a:t>
            </a:r>
            <a:r>
              <a:rPr lang="en-US" dirty="0" smtClean="0"/>
              <a:t>CFSR index </a:t>
            </a:r>
            <a:r>
              <a:rPr lang="en-US" dirty="0" smtClean="0"/>
              <a:t>for LL survey q environmental </a:t>
            </a:r>
            <a:r>
              <a:rPr lang="en-US" dirty="0" smtClean="0"/>
              <a:t>link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88"/>
            <a:ext cx="11049000" cy="4351338"/>
          </a:xfrm>
        </p:spPr>
        <p:txBody>
          <a:bodyPr/>
          <a:lstStyle/>
          <a:p>
            <a:r>
              <a:rPr lang="en-US" dirty="0" smtClean="0"/>
              <a:t>Minimum sample size </a:t>
            </a:r>
            <a:r>
              <a:rPr lang="en-US" dirty="0" smtClean="0"/>
              <a:t>issue</a:t>
            </a:r>
          </a:p>
          <a:p>
            <a:endParaRPr lang="en-US" dirty="0" smtClean="0"/>
          </a:p>
          <a:p>
            <a:r>
              <a:rPr lang="en-US" dirty="0" smtClean="0"/>
              <a:t>Historical assessments r</a:t>
            </a:r>
            <a:r>
              <a:rPr lang="en-US" dirty="0" smtClean="0"/>
              <a:t>emoved </a:t>
            </a:r>
            <a:r>
              <a:rPr lang="en-US" dirty="0" smtClean="0"/>
              <a:t>CAAL data with minimum sample size less than 1 (i.e., weight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1,812 of </a:t>
            </a:r>
            <a:r>
              <a:rPr lang="en-US" dirty="0" smtClean="0"/>
              <a:t>2,825 (64%) </a:t>
            </a:r>
            <a:r>
              <a:rPr lang="en-US" dirty="0" smtClean="0"/>
              <a:t>CAAL </a:t>
            </a:r>
            <a:r>
              <a:rPr lang="en-US" dirty="0" smtClean="0"/>
              <a:t>length-age data removed</a:t>
            </a:r>
          </a:p>
          <a:p>
            <a:endParaRPr lang="en-US" dirty="0"/>
          </a:p>
          <a:p>
            <a:r>
              <a:rPr lang="en-US" dirty="0" smtClean="0"/>
              <a:t>Model 2019.1b corrects minimum sample size so all CAAL data included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4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88"/>
            <a:ext cx="6589816" cy="4351338"/>
          </a:xfrm>
        </p:spPr>
        <p:txBody>
          <a:bodyPr/>
          <a:lstStyle/>
          <a:p>
            <a:r>
              <a:rPr lang="en-US" dirty="0" smtClean="0"/>
              <a:t>Likelihoods &amp; Fits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26273"/>
          <a:stretch/>
        </p:blipFill>
        <p:spPr>
          <a:xfrm>
            <a:off x="7428016" y="280466"/>
            <a:ext cx="4549139" cy="309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27473"/>
          <a:stretch/>
        </p:blipFill>
        <p:spPr>
          <a:xfrm>
            <a:off x="7428016" y="3722266"/>
            <a:ext cx="4549139" cy="3035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7034" y="-41284"/>
            <a:ext cx="293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2019.1a (recent </a:t>
            </a:r>
            <a:r>
              <a:rPr lang="en-US" dirty="0"/>
              <a:t>t</a:t>
            </a:r>
            <a:r>
              <a:rPr lang="en-US" dirty="0" smtClean="0"/>
              <a:t>rawl survey)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86949" y="335293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6365"/>
          <a:stretch/>
        </p:blipFill>
        <p:spPr>
          <a:xfrm>
            <a:off x="1696849" y="1949946"/>
            <a:ext cx="4848583" cy="24827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03" y="4539570"/>
            <a:ext cx="5175209" cy="18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3750" cy="4351338"/>
          </a:xfrm>
        </p:spPr>
        <p:txBody>
          <a:bodyPr/>
          <a:lstStyle/>
          <a:p>
            <a:r>
              <a:rPr lang="en-US" dirty="0" smtClean="0"/>
              <a:t>Recommendation: Correct minimum sample size and use this as new </a:t>
            </a:r>
            <a:r>
              <a:rPr lang="en-US" dirty="0" smtClean="0"/>
              <a:t>base </a:t>
            </a:r>
            <a:r>
              <a:rPr lang="en-US" dirty="0" smtClean="0"/>
              <a:t>model (2019.1b)</a:t>
            </a:r>
          </a:p>
          <a:p>
            <a:pPr lvl="1"/>
            <a:r>
              <a:rPr lang="en-US" dirty="0" smtClean="0"/>
              <a:t>6% increase in 2022 SSB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77" y="3033094"/>
            <a:ext cx="4798547" cy="3691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95" y="365125"/>
            <a:ext cx="3827632" cy="2944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95" y="3497283"/>
            <a:ext cx="3827632" cy="29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</a:t>
            </a:r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smtClean="0"/>
              <a:t>CFSR</a:t>
            </a:r>
            <a:endParaRPr lang="en-US" dirty="0" smtClean="0"/>
          </a:p>
          <a:p>
            <a:r>
              <a:rPr lang="en-US" dirty="0" smtClean="0"/>
              <a:t>Available by length bin and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L</a:t>
            </a:r>
            <a:r>
              <a:rPr lang="en-US" dirty="0" smtClean="0"/>
              <a:t>ink </a:t>
            </a:r>
            <a:r>
              <a:rPr lang="en-US" dirty="0" smtClean="0"/>
              <a:t>for LL </a:t>
            </a:r>
            <a:r>
              <a:rPr lang="en-US" dirty="0" smtClean="0"/>
              <a:t>survey catchability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SSC request to evaluate whether link still appropriate</a:t>
            </a:r>
          </a:p>
          <a:p>
            <a:r>
              <a:rPr lang="en-US" dirty="0" smtClean="0"/>
              <a:t>Construct model with no </a:t>
            </a:r>
            <a:r>
              <a:rPr lang="en-US" dirty="0" smtClean="0"/>
              <a:t>environmental </a:t>
            </a:r>
            <a:r>
              <a:rPr lang="en-US" dirty="0" smtClean="0"/>
              <a:t>link to LL survey q (2019.1c)</a:t>
            </a:r>
          </a:p>
          <a:p>
            <a:r>
              <a:rPr lang="en-US" dirty="0" smtClean="0"/>
              <a:t>Added... re-evaluate </a:t>
            </a:r>
            <a:r>
              <a:rPr lang="en-US" dirty="0" smtClean="0"/>
              <a:t>CFSR</a:t>
            </a:r>
            <a:r>
              <a:rPr lang="en-US" dirty="0" smtClean="0"/>
              <a:t> </a:t>
            </a:r>
            <a:r>
              <a:rPr lang="en-US" dirty="0" smtClean="0"/>
              <a:t>index </a:t>
            </a:r>
            <a:r>
              <a:rPr lang="en-US" dirty="0" smtClean="0"/>
              <a:t>used (2019.1d)</a:t>
            </a:r>
            <a:endParaRPr lang="en-US" dirty="0"/>
          </a:p>
          <a:p>
            <a:pPr lvl="1"/>
            <a:r>
              <a:rPr lang="en-US" dirty="0" smtClean="0"/>
              <a:t>Step 1: Evaluated </a:t>
            </a:r>
            <a:r>
              <a:rPr lang="en-US" dirty="0" smtClean="0"/>
              <a:t>q </a:t>
            </a:r>
            <a:r>
              <a:rPr lang="en-US" dirty="0" err="1" smtClean="0"/>
              <a:t>env</a:t>
            </a:r>
            <a:r>
              <a:rPr lang="en-US" dirty="0" smtClean="0"/>
              <a:t> link </a:t>
            </a:r>
            <a:r>
              <a:rPr lang="en-US" dirty="0" smtClean="0"/>
              <a:t>across length bin and month</a:t>
            </a:r>
          </a:p>
          <a:p>
            <a:pPr lvl="1"/>
            <a:r>
              <a:rPr lang="en-US" dirty="0" smtClean="0"/>
              <a:t>Step 2: </a:t>
            </a:r>
            <a:r>
              <a:rPr lang="en-US" dirty="0" smtClean="0"/>
              <a:t>Select best </a:t>
            </a:r>
            <a:r>
              <a:rPr lang="en-US" dirty="0" smtClean="0"/>
              <a:t>from Step 1 as new </a:t>
            </a:r>
            <a:r>
              <a:rPr lang="en-US" dirty="0" err="1" smtClean="0"/>
              <a:t>env</a:t>
            </a:r>
            <a:r>
              <a:rPr lang="en-US" dirty="0" smtClean="0"/>
              <a:t> link </a:t>
            </a:r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Performance metrics: </a:t>
            </a:r>
            <a:r>
              <a:rPr lang="en-US" dirty="0" smtClean="0"/>
              <a:t>current year AIC and model fits, retrospective AIC and </a:t>
            </a:r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4715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</a:t>
            </a:r>
            <a:r>
              <a:rPr lang="en-US" dirty="0" smtClean="0"/>
              <a:t>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Fit to LL survey index: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3100085" y="2333906"/>
            <a:ext cx="5991830" cy="3843057"/>
            <a:chOff x="7317106" y="3067050"/>
            <a:chExt cx="4532000" cy="3156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47"/>
            <a:stretch/>
          </p:blipFill>
          <p:spPr>
            <a:xfrm>
              <a:off x="7317106" y="3067050"/>
              <a:ext cx="4532000" cy="315681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496300" y="4410077"/>
              <a:ext cx="514350" cy="8001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24950" y="5033965"/>
              <a:ext cx="458156" cy="352423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429875" y="4681542"/>
              <a:ext cx="458156" cy="938208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914219" y="5364954"/>
              <a:ext cx="458156" cy="50959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99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</a:t>
            </a:r>
            <a:r>
              <a:rPr lang="en-US" dirty="0" smtClean="0"/>
              <a:t>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every retrospective year, model with link preferred over model without link</a:t>
            </a:r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2019.1b = -0.0727</a:t>
            </a:r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2019.1c = -0.0722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4" y="2405161"/>
            <a:ext cx="4819651" cy="40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2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703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2023 GOA Pcod assessment</vt:lpstr>
      <vt:lpstr>Overview</vt:lpstr>
      <vt:lpstr>Housecleaning:</vt:lpstr>
      <vt:lpstr>Housecleaning:</vt:lpstr>
      <vt:lpstr>Housecleaning</vt:lpstr>
      <vt:lpstr>Environmental index</vt:lpstr>
      <vt:lpstr>Environmental Link for LL survey catchability</vt:lpstr>
      <vt:lpstr>Link for LL survey q: no link comparison</vt:lpstr>
      <vt:lpstr>Link for LL survey q: no link comparison</vt:lpstr>
      <vt:lpstr>Link for LL survey q: no link comparison</vt:lpstr>
      <vt:lpstr>Link for LL survey q: re-evaluation</vt:lpstr>
      <vt:lpstr>Link for LL survey catchability, re-evaluation</vt:lpstr>
      <vt:lpstr>Link for LL survey catchability, re-evaluation</vt:lpstr>
      <vt:lpstr>Link for LL survey, re-evaluation</vt:lpstr>
      <vt:lpstr>Link for LL survey, re-evaluation</vt:lpstr>
      <vt:lpstr>Link for LL survey, re-evaluation</vt:lpstr>
      <vt:lpstr>Environmental link for growth</vt:lpstr>
      <vt:lpstr>Link for growth</vt:lpstr>
      <vt:lpstr>Link for growth</vt:lpstr>
      <vt:lpstr>Link for growth</vt:lpstr>
      <vt:lpstr>Link for growth</vt:lpstr>
      <vt:lpstr>Link for growth</vt:lpstr>
      <vt:lpstr>Overall summary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Pcod assessment</dc:title>
  <dc:creator>Pete.Hulson</dc:creator>
  <cp:lastModifiedBy>Pete.Hulson</cp:lastModifiedBy>
  <cp:revision>32</cp:revision>
  <dcterms:created xsi:type="dcterms:W3CDTF">2023-09-07T17:06:33Z</dcterms:created>
  <dcterms:modified xsi:type="dcterms:W3CDTF">2023-09-11T18:10:05Z</dcterms:modified>
</cp:coreProperties>
</file>