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9" r:id="rId6"/>
    <p:sldId id="263" r:id="rId7"/>
    <p:sldId id="259" r:id="rId8"/>
    <p:sldId id="260" r:id="rId9"/>
    <p:sldId id="271" r:id="rId10"/>
    <p:sldId id="273" r:id="rId11"/>
    <p:sldId id="272" r:id="rId12"/>
    <p:sldId id="266" r:id="rId13"/>
    <p:sldId id="270" r:id="rId14"/>
    <p:sldId id="275" r:id="rId15"/>
    <p:sldId id="267" r:id="rId16"/>
    <p:sldId id="276" r:id="rId17"/>
    <p:sldId id="277" r:id="rId18"/>
    <p:sldId id="265" r:id="rId19"/>
    <p:sldId id="261" r:id="rId20"/>
    <p:sldId id="262" r:id="rId21"/>
    <p:sldId id="278" r:id="rId22"/>
    <p:sldId id="264" r:id="rId23"/>
    <p:sldId id="268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39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7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1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6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1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6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9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6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D2051-A124-4F95-BC42-35393635D3A2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C8B12-0A86-4693-8C1A-7DA402F53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2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2023 GOA </a:t>
            </a:r>
            <a:r>
              <a:rPr lang="en-US" dirty="0" err="1" smtClean="0"/>
              <a:t>Pcod</a:t>
            </a:r>
            <a:r>
              <a:rPr lang="en-US" dirty="0" smtClean="0"/>
              <a:t>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September 2023 Plan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96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q: no link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In every retrospective year, model with link preferred over model without link</a:t>
            </a:r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2019.1b = -0.0727</a:t>
            </a:r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2019.1c = -0.0722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4" y="2405161"/>
            <a:ext cx="4819651" cy="40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28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q: no link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Recommendation: continue with model that includes environmental link for LL survey q</a:t>
            </a:r>
          </a:p>
          <a:p>
            <a:endParaRPr lang="en-US" dirty="0" smtClean="0"/>
          </a:p>
          <a:p>
            <a:r>
              <a:rPr lang="en-US" dirty="0" smtClean="0"/>
              <a:t>Continue to monitor with retro AIC table in SAFE</a:t>
            </a:r>
          </a:p>
        </p:txBody>
      </p:sp>
    </p:spTree>
    <p:extLst>
      <p:ext uri="{BB962C8B-B14F-4D97-AF65-F5344CB8AC3E}">
        <p14:creationId xmlns:p14="http://schemas.microsoft.com/office/powerpoint/2010/main" val="3364591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q: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AIC difference = base model (2019.1b) – new </a:t>
            </a:r>
            <a:r>
              <a:rPr lang="en-US" dirty="0" err="1" smtClean="0"/>
              <a:t>env</a:t>
            </a:r>
            <a:r>
              <a:rPr lang="en-US" dirty="0" smtClean="0"/>
              <a:t> link model (2019.1d)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699" y="2500312"/>
            <a:ext cx="5897959" cy="403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1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catchability,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 to LL survey: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52750" y="2315307"/>
            <a:ext cx="6286500" cy="4447443"/>
            <a:chOff x="4143375" y="1924782"/>
            <a:chExt cx="6286500" cy="444744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30"/>
            <a:stretch/>
          </p:blipFill>
          <p:spPr>
            <a:xfrm>
              <a:off x="4143375" y="1924782"/>
              <a:ext cx="6286500" cy="4447443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5859266" y="3314700"/>
              <a:ext cx="680030" cy="139961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661243" y="4445535"/>
              <a:ext cx="680030" cy="850365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545559" y="4001294"/>
              <a:ext cx="680030" cy="1094581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081027" y="5095875"/>
              <a:ext cx="680030" cy="73448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00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catchability,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10" y="1825625"/>
            <a:ext cx="6145436" cy="42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1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Retro Total likelihood and </a:t>
            </a:r>
            <a:r>
              <a:rPr lang="en-US" dirty="0" err="1" smtClean="0"/>
              <a:t>mohns</a:t>
            </a:r>
            <a:r>
              <a:rPr lang="en-US" dirty="0" smtClean="0"/>
              <a:t> rho:</a:t>
            </a:r>
          </a:p>
          <a:p>
            <a:endParaRPr lang="en-US" dirty="0"/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2019.1b = -0.0727</a:t>
            </a:r>
          </a:p>
          <a:p>
            <a:endParaRPr lang="en-US" dirty="0"/>
          </a:p>
          <a:p>
            <a:r>
              <a:rPr lang="en-US" dirty="0" err="1" smtClean="0"/>
              <a:t>Mohn’s</a:t>
            </a:r>
            <a:r>
              <a:rPr lang="en-US" dirty="0" smtClean="0"/>
              <a:t> rho 2019.1d = -0.0579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649" y="2281238"/>
            <a:ext cx="5391151" cy="436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7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11% increase in 2022 SSB compared to 2019.1a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1" b="9892"/>
          <a:stretch/>
        </p:blipFill>
        <p:spPr>
          <a:xfrm>
            <a:off x="2690813" y="2216150"/>
            <a:ext cx="6786562" cy="45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82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survey, re-evaluation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Recommendation: Bring forward 2019.1d, with new CFSR index, as alternative model in November</a:t>
            </a:r>
          </a:p>
          <a:p>
            <a:endParaRPr lang="en-US" dirty="0"/>
          </a:p>
          <a:p>
            <a:r>
              <a:rPr lang="en-US" dirty="0" smtClean="0"/>
              <a:t>Food for thought:</a:t>
            </a:r>
          </a:p>
          <a:p>
            <a:pPr lvl="1"/>
            <a:r>
              <a:rPr lang="en-US" dirty="0" smtClean="0"/>
              <a:t>Evaluation of environmental links is a fluid and iterative process</a:t>
            </a:r>
          </a:p>
          <a:p>
            <a:pPr lvl="1"/>
            <a:r>
              <a:rPr lang="en-US" dirty="0" smtClean="0"/>
              <a:t>Will be evaluating new indices, will be evaluating links, will continually be evaluating model to find improvements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04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1: 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valuated </a:t>
            </a:r>
            <a:r>
              <a:rPr lang="en-US" dirty="0" err="1" smtClean="0"/>
              <a:t>Linf</a:t>
            </a:r>
            <a:r>
              <a:rPr lang="en-US" dirty="0"/>
              <a:t> </a:t>
            </a:r>
            <a:r>
              <a:rPr lang="en-US" dirty="0" smtClean="0"/>
              <a:t>and kappa across length bin and month</a:t>
            </a:r>
          </a:p>
          <a:p>
            <a:pPr lvl="1"/>
            <a:r>
              <a:rPr lang="en-US" dirty="0" smtClean="0"/>
              <a:t>Evaluated </a:t>
            </a:r>
            <a:r>
              <a:rPr lang="en-US" dirty="0" err="1" smtClean="0"/>
              <a:t>Lzero</a:t>
            </a:r>
            <a:r>
              <a:rPr lang="en-US" dirty="0" smtClean="0"/>
              <a:t> across month for 0-20 cm length bin</a:t>
            </a:r>
          </a:p>
          <a:p>
            <a:r>
              <a:rPr lang="en-US" dirty="0" smtClean="0"/>
              <a:t>Step 2:</a:t>
            </a:r>
          </a:p>
          <a:p>
            <a:pPr lvl="1"/>
            <a:r>
              <a:rPr lang="en-US" dirty="0" smtClean="0"/>
              <a:t>Select best from Step 1, and run model with </a:t>
            </a:r>
            <a:r>
              <a:rPr lang="en-US" dirty="0" err="1" smtClean="0"/>
              <a:t>env</a:t>
            </a:r>
            <a:r>
              <a:rPr lang="en-US" dirty="0" smtClean="0"/>
              <a:t> link for all 3 growth parameters</a:t>
            </a:r>
          </a:p>
          <a:p>
            <a:r>
              <a:rPr lang="en-US" dirty="0" smtClean="0"/>
              <a:t>Step 3:</a:t>
            </a:r>
          </a:p>
          <a:p>
            <a:pPr lvl="1"/>
            <a:r>
              <a:rPr lang="en-US" dirty="0" smtClean="0"/>
              <a:t>Compare with base model</a:t>
            </a:r>
          </a:p>
          <a:p>
            <a:pPr lvl="1"/>
            <a:r>
              <a:rPr lang="en-US" dirty="0" smtClean="0"/>
              <a:t>Statistics: current year AIC and model fits, retrospective AIC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91610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0176"/>
            <a:ext cx="10515600" cy="54578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Step 1: difference in AIC with base model (</a:t>
            </a:r>
            <a:r>
              <a:rPr lang="en-US" dirty="0" err="1" smtClean="0"/>
              <a:t>EnvLnk</a:t>
            </a:r>
            <a:r>
              <a:rPr lang="en-US" dirty="0" smtClean="0"/>
              <a:t> – base, so negative number means </a:t>
            </a:r>
            <a:r>
              <a:rPr lang="en-US" dirty="0" err="1" smtClean="0"/>
              <a:t>EnvLnk</a:t>
            </a:r>
            <a:r>
              <a:rPr lang="en-US" dirty="0" smtClean="0"/>
              <a:t> model better)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Linf</a:t>
            </a:r>
            <a:r>
              <a:rPr lang="en-US" dirty="0" smtClean="0"/>
              <a:t> &gt; </a:t>
            </a:r>
            <a:r>
              <a:rPr lang="en-US" dirty="0" err="1" smtClean="0"/>
              <a:t>Lzero</a:t>
            </a:r>
            <a:r>
              <a:rPr lang="en-US" dirty="0" smtClean="0"/>
              <a:t> &gt; kappa for model improvement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28625" y="2019298"/>
            <a:ext cx="11334750" cy="4067177"/>
            <a:chOff x="209550" y="2447923"/>
            <a:chExt cx="9896475" cy="310046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550" y="2447924"/>
              <a:ext cx="4207434" cy="30956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8175" y="2447923"/>
              <a:ext cx="4207434" cy="30956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86800" y="2447923"/>
              <a:ext cx="1419225" cy="31004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965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Housecleaning (CAAL minimum sample size)</a:t>
            </a:r>
          </a:p>
          <a:p>
            <a:r>
              <a:rPr lang="en-US" dirty="0" smtClean="0"/>
              <a:t>Review of environmental link</a:t>
            </a:r>
          </a:p>
          <a:p>
            <a:pPr lvl="1"/>
            <a:r>
              <a:rPr lang="en-US" dirty="0" smtClean="0"/>
              <a:t>Refresher on CFSR</a:t>
            </a:r>
          </a:p>
          <a:p>
            <a:r>
              <a:rPr lang="en-US" dirty="0"/>
              <a:t>Link for </a:t>
            </a:r>
            <a:r>
              <a:rPr lang="en-US" dirty="0" smtClean="0"/>
              <a:t>Longline </a:t>
            </a:r>
            <a:r>
              <a:rPr lang="en-US" dirty="0"/>
              <a:t>survey </a:t>
            </a:r>
            <a:r>
              <a:rPr lang="en-US" dirty="0" smtClean="0"/>
              <a:t>catchability</a:t>
            </a:r>
            <a:endParaRPr lang="en-US" dirty="0"/>
          </a:p>
          <a:p>
            <a:pPr lvl="1"/>
            <a:r>
              <a:rPr lang="en-US" dirty="0"/>
              <a:t>Retrospective comparison w/ and w/o </a:t>
            </a:r>
            <a:r>
              <a:rPr lang="en-US" dirty="0" smtClean="0"/>
              <a:t>environmental link </a:t>
            </a:r>
            <a:r>
              <a:rPr lang="en-US" dirty="0" smtClean="0"/>
              <a:t>(</a:t>
            </a:r>
            <a:r>
              <a:rPr lang="en-US" dirty="0" smtClean="0"/>
              <a:t>PT</a:t>
            </a:r>
            <a:r>
              <a:rPr lang="en-US" dirty="0" smtClean="0"/>
              <a:t> </a:t>
            </a:r>
            <a:r>
              <a:rPr lang="en-US" dirty="0" smtClean="0"/>
              <a:t>request)</a:t>
            </a:r>
            <a:endParaRPr lang="en-US" dirty="0"/>
          </a:p>
          <a:p>
            <a:pPr lvl="1"/>
            <a:r>
              <a:rPr lang="en-US" dirty="0" smtClean="0"/>
              <a:t>Revaluation of CFSR index</a:t>
            </a:r>
          </a:p>
          <a:p>
            <a:r>
              <a:rPr lang="en-US" dirty="0" smtClean="0"/>
              <a:t>Link for growth</a:t>
            </a:r>
          </a:p>
          <a:p>
            <a:pPr lvl="1"/>
            <a:r>
              <a:rPr lang="en-US" dirty="0" smtClean="0"/>
              <a:t>Individual growth parameters: determining most appropriate CFSR index</a:t>
            </a:r>
          </a:p>
          <a:p>
            <a:pPr lvl="1"/>
            <a:r>
              <a:rPr lang="en-US" dirty="0" smtClean="0"/>
              <a:t>Combined growth model &amp; comparison with base model</a:t>
            </a:r>
          </a:p>
          <a:p>
            <a:pPr lvl="1"/>
            <a:r>
              <a:rPr lang="en-US" dirty="0" smtClean="0"/>
              <a:t>Path forward</a:t>
            </a:r>
          </a:p>
          <a:p>
            <a:r>
              <a:rPr lang="en-US" dirty="0" smtClean="0"/>
              <a:t>Recommendations for November 2023</a:t>
            </a:r>
          </a:p>
        </p:txBody>
      </p:sp>
    </p:spTree>
    <p:extLst>
      <p:ext uri="{BB962C8B-B14F-4D97-AF65-F5344CB8AC3E}">
        <p14:creationId xmlns:p14="http://schemas.microsoft.com/office/powerpoint/2010/main" val="151973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AIC</a:t>
            </a:r>
            <a:r>
              <a:rPr lang="en-US" dirty="0"/>
              <a:t> </a:t>
            </a:r>
            <a:r>
              <a:rPr lang="en-US" dirty="0" smtClean="0"/>
              <a:t>&amp; likelihoods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99" y="2609849"/>
            <a:ext cx="4535129" cy="11715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927" y="2266551"/>
            <a:ext cx="5084572" cy="302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83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019675" y="365126"/>
            <a:ext cx="7172325" cy="6450162"/>
            <a:chOff x="5393649" y="1348146"/>
            <a:chExt cx="6360201" cy="5467141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01" r="50481" b="29808"/>
            <a:stretch/>
          </p:blipFill>
          <p:spPr>
            <a:xfrm>
              <a:off x="8351002" y="1351509"/>
              <a:ext cx="3375594" cy="1321833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122" r="51122" b="29647"/>
            <a:stretch/>
          </p:blipFill>
          <p:spPr>
            <a:xfrm>
              <a:off x="8337171" y="2649049"/>
              <a:ext cx="3363625" cy="132339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525" r="51122" b="52083"/>
            <a:stretch/>
          </p:blipFill>
          <p:spPr>
            <a:xfrm>
              <a:off x="8337171" y="3933036"/>
              <a:ext cx="3363625" cy="1334419"/>
            </a:xfrm>
            <a:prstGeom prst="rect">
              <a:avLst/>
            </a:prstGeom>
          </p:spPr>
        </p:pic>
        <p:grpSp>
          <p:nvGrpSpPr>
            <p:cNvPr id="12" name="Group 11"/>
            <p:cNvGrpSpPr/>
            <p:nvPr/>
          </p:nvGrpSpPr>
          <p:grpSpPr>
            <a:xfrm>
              <a:off x="5393649" y="5200645"/>
              <a:ext cx="6360201" cy="1614642"/>
              <a:chOff x="5384124" y="4610100"/>
              <a:chExt cx="6360201" cy="161464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425" r="50466" b="26673"/>
              <a:stretch/>
            </p:blipFill>
            <p:spPr>
              <a:xfrm>
                <a:off x="8314224" y="4610100"/>
                <a:ext cx="3430101" cy="1614642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0830" r="51066" b="27173"/>
              <a:stretch/>
            </p:blipFill>
            <p:spPr>
              <a:xfrm>
                <a:off x="5384124" y="4638675"/>
                <a:ext cx="3388594" cy="1550850"/>
              </a:xfrm>
              <a:prstGeom prst="rect">
                <a:avLst/>
              </a:prstGeom>
            </p:spPr>
          </p:pic>
        </p:grpSp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01" r="50641" b="29808"/>
            <a:stretch/>
          </p:blipFill>
          <p:spPr>
            <a:xfrm>
              <a:off x="5414556" y="1348146"/>
              <a:ext cx="3356140" cy="131848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801" r="51122" b="29647"/>
            <a:stretch/>
          </p:blipFill>
          <p:spPr>
            <a:xfrm>
              <a:off x="5410294" y="2627112"/>
              <a:ext cx="3360402" cy="134415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366" r="50962" b="52083"/>
            <a:stretch/>
          </p:blipFill>
          <p:spPr>
            <a:xfrm>
              <a:off x="5393649" y="3924295"/>
              <a:ext cx="3377047" cy="1346402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2164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Step 2: Example fits</a:t>
            </a:r>
          </a:p>
          <a:p>
            <a:pPr lvl="1"/>
            <a:r>
              <a:rPr lang="en-US" dirty="0" smtClean="0"/>
              <a:t>Improvement to lack of fit identified in last assessment cycle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6350" y="49931"/>
            <a:ext cx="1106007" cy="43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12565" y="41447"/>
            <a:ext cx="964068" cy="438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2023.1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54034" y="1142902"/>
            <a:ext cx="13738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Trawl fishery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52544" y="2751634"/>
            <a:ext cx="10690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LL fishery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93937" y="4330489"/>
            <a:ext cx="11862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Pot fishery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11157" y="5826021"/>
            <a:ext cx="135184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Trawl survey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20134836">
            <a:off x="6709233" y="1104536"/>
            <a:ext cx="1267580" cy="417729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20134836">
            <a:off x="6608836" y="2602367"/>
            <a:ext cx="1533235" cy="38963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20134836">
            <a:off x="6892313" y="4068089"/>
            <a:ext cx="1207842" cy="314583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20134836">
            <a:off x="6694364" y="5657598"/>
            <a:ext cx="1194132" cy="42107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20134836">
            <a:off x="9902029" y="5657599"/>
            <a:ext cx="1194132" cy="421070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20134836">
            <a:off x="10152278" y="4120675"/>
            <a:ext cx="1207842" cy="314583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20134836">
            <a:off x="9845110" y="2556815"/>
            <a:ext cx="1533235" cy="389638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20134836">
            <a:off x="10093076" y="1031551"/>
            <a:ext cx="1267580" cy="417729"/>
          </a:xfrm>
          <a:prstGeom prst="ellipse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4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2: Retrospective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Mohns</a:t>
            </a:r>
            <a:r>
              <a:rPr lang="en-US" dirty="0" smtClean="0"/>
              <a:t> rho: </a:t>
            </a:r>
          </a:p>
          <a:p>
            <a:pPr lvl="1"/>
            <a:r>
              <a:rPr lang="en-US" dirty="0" smtClean="0"/>
              <a:t>2019.1b = -0.073</a:t>
            </a:r>
          </a:p>
          <a:p>
            <a:pPr lvl="1"/>
            <a:r>
              <a:rPr lang="en-US" dirty="0" smtClean="0"/>
              <a:t>2023.1 = -0.022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37" y="1962151"/>
            <a:ext cx="4786741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1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Things to consider:</a:t>
            </a:r>
          </a:p>
          <a:p>
            <a:pPr lvl="1"/>
            <a:r>
              <a:rPr lang="en-US" dirty="0" smtClean="0"/>
              <a:t>What growth do we use in projections? (Most recent environmental conditions? Some time period of historical?)</a:t>
            </a:r>
          </a:p>
          <a:p>
            <a:pPr lvl="1"/>
            <a:r>
              <a:rPr lang="en-US" dirty="0" smtClean="0"/>
              <a:t>Is there another, better, index?</a:t>
            </a:r>
          </a:p>
          <a:p>
            <a:pPr lvl="1"/>
            <a:endParaRPr lang="en-US" dirty="0"/>
          </a:p>
          <a:p>
            <a:r>
              <a:rPr lang="en-US" dirty="0" smtClean="0"/>
              <a:t>Moving forward:</a:t>
            </a:r>
          </a:p>
          <a:p>
            <a:pPr lvl="1"/>
            <a:r>
              <a:rPr lang="en-US" dirty="0" smtClean="0"/>
              <a:t>Not going to recommend an environmentally linked model for growth this cycle</a:t>
            </a:r>
          </a:p>
          <a:p>
            <a:pPr lvl="1"/>
            <a:r>
              <a:rPr lang="en-US" dirty="0" smtClean="0"/>
              <a:t>Have a post doc (Krista </a:t>
            </a:r>
            <a:r>
              <a:rPr lang="en-US" dirty="0" err="1" smtClean="0"/>
              <a:t>Oke</a:t>
            </a:r>
            <a:r>
              <a:rPr lang="en-US" dirty="0" smtClean="0"/>
              <a:t>) that will be investigating environmental links over the next 2 years, will look to her results for guidance in future assessments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764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Recommended model changes for November:</a:t>
            </a:r>
          </a:p>
          <a:p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Correct minimum sample size issue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different CFSR index for LL survey q environmental link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Questions?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60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88"/>
            <a:ext cx="11049000" cy="4351338"/>
          </a:xfrm>
        </p:spPr>
        <p:txBody>
          <a:bodyPr/>
          <a:lstStyle/>
          <a:p>
            <a:r>
              <a:rPr lang="en-US" dirty="0" smtClean="0"/>
              <a:t>Minimum sample size issue</a:t>
            </a:r>
          </a:p>
          <a:p>
            <a:endParaRPr lang="en-US" dirty="0" smtClean="0"/>
          </a:p>
          <a:p>
            <a:r>
              <a:rPr lang="en-US" dirty="0" smtClean="0"/>
              <a:t>Historical assessments removed CAAL data with minimum sample size less than 1 (i.e., weight)</a:t>
            </a:r>
          </a:p>
          <a:p>
            <a:endParaRPr lang="en-US" dirty="0" smtClean="0"/>
          </a:p>
          <a:p>
            <a:r>
              <a:rPr lang="en-US" dirty="0" smtClean="0"/>
              <a:t>1,812 of 2,825 (64%) CAAL length-age data removed</a:t>
            </a:r>
          </a:p>
          <a:p>
            <a:endParaRPr lang="en-US" dirty="0"/>
          </a:p>
          <a:p>
            <a:r>
              <a:rPr lang="en-US" dirty="0" smtClean="0"/>
              <a:t>Model 2019.1b corrects minimum sample size so all CAAL data included</a:t>
            </a:r>
          </a:p>
        </p:txBody>
      </p:sp>
    </p:spTree>
    <p:extLst>
      <p:ext uri="{BB962C8B-B14F-4D97-AF65-F5344CB8AC3E}">
        <p14:creationId xmlns:p14="http://schemas.microsoft.com/office/powerpoint/2010/main" val="553458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88"/>
            <a:ext cx="6589816" cy="4351338"/>
          </a:xfrm>
        </p:spPr>
        <p:txBody>
          <a:bodyPr/>
          <a:lstStyle/>
          <a:p>
            <a:r>
              <a:rPr lang="en-US" dirty="0" smtClean="0"/>
              <a:t>Likelihoods &amp; Fits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26273"/>
          <a:stretch/>
        </p:blipFill>
        <p:spPr>
          <a:xfrm>
            <a:off x="7428016" y="280466"/>
            <a:ext cx="4549139" cy="30903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4" b="27473"/>
          <a:stretch/>
        </p:blipFill>
        <p:spPr>
          <a:xfrm>
            <a:off x="7428016" y="3722266"/>
            <a:ext cx="4549139" cy="3035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7034" y="-41284"/>
            <a:ext cx="2936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2019.1a (recent </a:t>
            </a:r>
            <a:r>
              <a:rPr lang="en-US" dirty="0"/>
              <a:t>t</a:t>
            </a:r>
            <a:r>
              <a:rPr lang="en-US" dirty="0" smtClean="0"/>
              <a:t>rawl survey)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286949" y="3352934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26365"/>
          <a:stretch/>
        </p:blipFill>
        <p:spPr>
          <a:xfrm>
            <a:off x="1696849" y="1949946"/>
            <a:ext cx="4848583" cy="248276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03" y="4539570"/>
            <a:ext cx="5175209" cy="185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3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788"/>
            <a:ext cx="6589816" cy="4351338"/>
          </a:xfrm>
        </p:spPr>
        <p:txBody>
          <a:bodyPr/>
          <a:lstStyle/>
          <a:p>
            <a:r>
              <a:rPr lang="en-US" dirty="0" smtClean="0"/>
              <a:t>Pearson </a:t>
            </a:r>
            <a:r>
              <a:rPr lang="en-US" dirty="0" err="1" smtClean="0"/>
              <a:t>resids</a:t>
            </a:r>
            <a:r>
              <a:rPr lang="en-US" dirty="0" smtClean="0"/>
              <a:t>: trawl survey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01337" y="185488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2019.1a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988751" y="1838408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2019.1b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18" y="2207740"/>
            <a:ext cx="4592595" cy="45925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7740"/>
            <a:ext cx="4592595" cy="459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9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143750" cy="4351338"/>
          </a:xfrm>
        </p:spPr>
        <p:txBody>
          <a:bodyPr/>
          <a:lstStyle/>
          <a:p>
            <a:r>
              <a:rPr lang="en-US" dirty="0" smtClean="0"/>
              <a:t>Recommendation: Correct minimum sample size and use this as new base model (2019.1b)</a:t>
            </a:r>
          </a:p>
          <a:p>
            <a:pPr lvl="1"/>
            <a:r>
              <a:rPr lang="en-US" dirty="0" smtClean="0"/>
              <a:t>6% increase in 2022 SSB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377" y="3033094"/>
            <a:ext cx="4798547" cy="36911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95" y="365125"/>
            <a:ext cx="3827632" cy="29443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195" y="3497283"/>
            <a:ext cx="3827632" cy="294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9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Description of CFSR</a:t>
            </a:r>
          </a:p>
          <a:p>
            <a:r>
              <a:rPr lang="en-US" dirty="0" smtClean="0"/>
              <a:t>Available by length bin and month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Link for LL survey catchability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PT</a:t>
            </a:r>
            <a:r>
              <a:rPr lang="en-US" dirty="0" smtClean="0"/>
              <a:t> </a:t>
            </a:r>
            <a:r>
              <a:rPr lang="en-US" dirty="0" smtClean="0"/>
              <a:t>request to evaluate whether link still appropriate</a:t>
            </a:r>
          </a:p>
          <a:p>
            <a:r>
              <a:rPr lang="en-US" dirty="0" smtClean="0"/>
              <a:t>Construct model with no environmental link to LL survey q (2019.1c)</a:t>
            </a:r>
          </a:p>
          <a:p>
            <a:r>
              <a:rPr lang="en-US" dirty="0" smtClean="0"/>
              <a:t>Added... re-evaluate CFSR index used (2019.1d)</a:t>
            </a:r>
            <a:endParaRPr lang="en-US" dirty="0"/>
          </a:p>
          <a:p>
            <a:pPr lvl="1"/>
            <a:r>
              <a:rPr lang="en-US" dirty="0" smtClean="0"/>
              <a:t>Step 1: Evaluated q </a:t>
            </a:r>
            <a:r>
              <a:rPr lang="en-US" dirty="0" err="1" smtClean="0"/>
              <a:t>env</a:t>
            </a:r>
            <a:r>
              <a:rPr lang="en-US" dirty="0" smtClean="0"/>
              <a:t> link across length bin and month</a:t>
            </a:r>
          </a:p>
          <a:p>
            <a:pPr lvl="1"/>
            <a:r>
              <a:rPr lang="en-US" dirty="0" smtClean="0"/>
              <a:t>Step 2: Select best from Step 1 as new </a:t>
            </a:r>
            <a:r>
              <a:rPr lang="en-US" dirty="0" err="1" smtClean="0"/>
              <a:t>env</a:t>
            </a:r>
            <a:r>
              <a:rPr lang="en-US" dirty="0" smtClean="0"/>
              <a:t> link model</a:t>
            </a:r>
          </a:p>
          <a:p>
            <a:r>
              <a:rPr lang="en-US" dirty="0" smtClean="0"/>
              <a:t>Performance metrics: current year AIC and model fits, retrospective AIC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47150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for LL survey q: no link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9182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Fit to LL survey index: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grpSp>
        <p:nvGrpSpPr>
          <p:cNvPr id="11" name="Group 10"/>
          <p:cNvGrpSpPr/>
          <p:nvPr/>
        </p:nvGrpSpPr>
        <p:grpSpPr>
          <a:xfrm>
            <a:off x="3100085" y="2333906"/>
            <a:ext cx="5991830" cy="3843057"/>
            <a:chOff x="7317106" y="3067050"/>
            <a:chExt cx="4532000" cy="315681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47"/>
            <a:stretch/>
          </p:blipFill>
          <p:spPr>
            <a:xfrm>
              <a:off x="7317106" y="3067050"/>
              <a:ext cx="4532000" cy="315681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8496300" y="4410077"/>
              <a:ext cx="514350" cy="8001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9124950" y="5033965"/>
              <a:ext cx="458156" cy="352423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0429875" y="4681542"/>
              <a:ext cx="458156" cy="938208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0914219" y="5364954"/>
              <a:ext cx="458156" cy="50959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399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723</Words>
  <Application>Microsoft Office PowerPoint</Application>
  <PresentationFormat>Widescreen</PresentationFormat>
  <Paragraphs>152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2023 GOA Pcod assessment</vt:lpstr>
      <vt:lpstr>Overview</vt:lpstr>
      <vt:lpstr>Housecleaning:</vt:lpstr>
      <vt:lpstr>Housecleaning:</vt:lpstr>
      <vt:lpstr>Housecleaning:</vt:lpstr>
      <vt:lpstr>Housecleaning</vt:lpstr>
      <vt:lpstr>Environmental index</vt:lpstr>
      <vt:lpstr>Environmental Link for LL survey catchability</vt:lpstr>
      <vt:lpstr>Link for LL survey q: no link comparison</vt:lpstr>
      <vt:lpstr>Link for LL survey q: no link comparison</vt:lpstr>
      <vt:lpstr>Link for LL survey q: no link comparison</vt:lpstr>
      <vt:lpstr>Link for LL survey q: re-evaluation</vt:lpstr>
      <vt:lpstr>Link for LL survey catchability, re-evaluation</vt:lpstr>
      <vt:lpstr>Link for LL survey catchability, re-evaluation</vt:lpstr>
      <vt:lpstr>Link for LL survey, re-evaluation</vt:lpstr>
      <vt:lpstr>Link for LL survey, re-evaluation</vt:lpstr>
      <vt:lpstr>Link for LL survey, re-evaluation</vt:lpstr>
      <vt:lpstr>Environmental link for growth</vt:lpstr>
      <vt:lpstr>Link for growth</vt:lpstr>
      <vt:lpstr>Link for growth</vt:lpstr>
      <vt:lpstr>Link for growth</vt:lpstr>
      <vt:lpstr>Link for growth</vt:lpstr>
      <vt:lpstr>Link for growth</vt:lpstr>
      <vt:lpstr>Overall summary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 Pcod assessment</dc:title>
  <dc:creator>Pete.Hulson</dc:creator>
  <cp:lastModifiedBy>Pete.Hulson</cp:lastModifiedBy>
  <cp:revision>37</cp:revision>
  <dcterms:created xsi:type="dcterms:W3CDTF">2023-09-07T17:06:33Z</dcterms:created>
  <dcterms:modified xsi:type="dcterms:W3CDTF">2023-09-12T19:24:21Z</dcterms:modified>
</cp:coreProperties>
</file>