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78" r:id="rId6"/>
    <p:sldId id="259" r:id="rId7"/>
    <p:sldId id="277" r:id="rId8"/>
    <p:sldId id="260" r:id="rId9"/>
    <p:sldId id="261" r:id="rId10"/>
    <p:sldId id="262" r:id="rId11"/>
    <p:sldId id="263" r:id="rId12"/>
    <p:sldId id="264" r:id="rId13"/>
    <p:sldId id="265" r:id="rId14"/>
    <p:sldId id="269" r:id="rId15"/>
    <p:sldId id="270" r:id="rId16"/>
    <p:sldId id="279" r:id="rId17"/>
    <p:sldId id="266" r:id="rId18"/>
    <p:sldId id="267" r:id="rId19"/>
    <p:sldId id="268" r:id="rId20"/>
    <p:sldId id="271"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03" d="100"/>
          <a:sy n="103" d="100"/>
        </p:scale>
        <p:origin x="13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7BDAD0-A6D4-4822-B576-B6358CE03F59}"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248489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BDAD0-A6D4-4822-B576-B6358CE03F59}"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219415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BDAD0-A6D4-4822-B576-B6358CE03F59}"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256941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BDAD0-A6D4-4822-B576-B6358CE03F59}"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130051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7BDAD0-A6D4-4822-B576-B6358CE03F59}"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141817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7BDAD0-A6D4-4822-B576-B6358CE03F59}"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159473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7BDAD0-A6D4-4822-B576-B6358CE03F59}"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47653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7BDAD0-A6D4-4822-B576-B6358CE03F59}"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339898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BDAD0-A6D4-4822-B576-B6358CE03F59}"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291732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7BDAD0-A6D4-4822-B576-B6358CE03F59}"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193674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7BDAD0-A6D4-4822-B576-B6358CE03F59}"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CB2B1-D568-4F74-BFD3-1C570D359AFC}" type="slidenum">
              <a:rPr lang="en-US" smtClean="0"/>
              <a:t>‹#›</a:t>
            </a:fld>
            <a:endParaRPr lang="en-US"/>
          </a:p>
        </p:txBody>
      </p:sp>
    </p:spTree>
    <p:extLst>
      <p:ext uri="{BB962C8B-B14F-4D97-AF65-F5344CB8AC3E}">
        <p14:creationId xmlns:p14="http://schemas.microsoft.com/office/powerpoint/2010/main" val="41245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BDAD0-A6D4-4822-B576-B6358CE03F59}" type="datetimeFigureOut">
              <a:rPr lang="en-US" smtClean="0"/>
              <a:t>9/22/2023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CB2B1-D568-4F74-BFD3-1C570D359AFC}" type="slidenum">
              <a:rPr lang="en-US" smtClean="0"/>
              <a:t>‹#›</a:t>
            </a:fld>
            <a:endParaRPr lang="en-US"/>
          </a:p>
        </p:txBody>
      </p:sp>
    </p:spTree>
    <p:extLst>
      <p:ext uri="{BB962C8B-B14F-4D97-AF65-F5344CB8AC3E}">
        <p14:creationId xmlns:p14="http://schemas.microsoft.com/office/powerpoint/2010/main" val="216214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BenWilliams-NOAA/surveyISS" TargetMode="External"/><Relationship Id="rId2" Type="http://schemas.openxmlformats.org/officeDocument/2006/relationships/hyperlink" Target="https://github.com/BenWilliams-NOAA/sw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Trawl survey age and length composition input </a:t>
            </a:r>
            <a:r>
              <a:rPr lang="en-US" dirty="0" smtClean="0"/>
              <a:t>sample </a:t>
            </a:r>
            <a:r>
              <a:rPr lang="en-US" dirty="0" smtClean="0"/>
              <a:t>size</a:t>
            </a:r>
            <a:endParaRPr lang="en-US" dirty="0"/>
          </a:p>
        </p:txBody>
      </p:sp>
      <p:sp>
        <p:nvSpPr>
          <p:cNvPr id="3" name="Subtitle 2"/>
          <p:cNvSpPr>
            <a:spLocks noGrp="1"/>
          </p:cNvSpPr>
          <p:nvPr>
            <p:ph type="subTitle" idx="1"/>
          </p:nvPr>
        </p:nvSpPr>
        <p:spPr/>
        <p:txBody>
          <a:bodyPr/>
          <a:lstStyle/>
          <a:p>
            <a:r>
              <a:rPr lang="en-US" dirty="0" smtClean="0"/>
              <a:t>September Plan Team, </a:t>
            </a:r>
            <a:r>
              <a:rPr lang="en-US" dirty="0" smtClean="0"/>
              <a:t>2023</a:t>
            </a:r>
            <a:endParaRPr lang="en-US" dirty="0"/>
          </a:p>
        </p:txBody>
      </p:sp>
    </p:spTree>
    <p:extLst>
      <p:ext uri="{BB962C8B-B14F-4D97-AF65-F5344CB8AC3E}">
        <p14:creationId xmlns:p14="http://schemas.microsoft.com/office/powerpoint/2010/main" val="1844418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get</a:t>
            </a:r>
            <a:endParaRPr lang="en-US" dirty="0"/>
          </a:p>
        </p:txBody>
      </p:sp>
      <p:pic>
        <p:nvPicPr>
          <p:cNvPr id="5" name="Picture" descr="Figure 2: Walleye pollock total age composition input sample size by year and survey."/>
          <p:cNvPicPr/>
          <p:nvPr/>
        </p:nvPicPr>
        <p:blipFill>
          <a:blip r:embed="rId2"/>
          <a:stretch>
            <a:fillRect/>
          </a:stretch>
        </p:blipFill>
        <p:spPr bwMode="auto">
          <a:xfrm>
            <a:off x="4342284" y="192987"/>
            <a:ext cx="7011515" cy="6431747"/>
          </a:xfrm>
          <a:prstGeom prst="rect">
            <a:avLst/>
          </a:prstGeom>
          <a:noFill/>
          <a:ln w="9525">
            <a:noFill/>
            <a:headEnd/>
            <a:tailEnd/>
          </a:ln>
        </p:spPr>
      </p:pic>
    </p:spTree>
    <p:extLst>
      <p:ext uri="{BB962C8B-B14F-4D97-AF65-F5344CB8AC3E}">
        <p14:creationId xmlns:p14="http://schemas.microsoft.com/office/powerpoint/2010/main" val="1978566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get</a:t>
            </a:r>
            <a:endParaRPr lang="en-US" dirty="0"/>
          </a:p>
        </p:txBody>
      </p:sp>
      <p:pic>
        <p:nvPicPr>
          <p:cNvPr id="4" name="Picture" descr="Figure 3: Eastern Bering Sea Yellowfin sole sex-specific age composition annual input sample size."/>
          <p:cNvPicPr/>
          <p:nvPr/>
        </p:nvPicPr>
        <p:blipFill>
          <a:blip r:embed="rId2"/>
          <a:stretch>
            <a:fillRect/>
          </a:stretch>
        </p:blipFill>
        <p:spPr bwMode="auto">
          <a:xfrm>
            <a:off x="4360946" y="253772"/>
            <a:ext cx="6992853" cy="6240333"/>
          </a:xfrm>
          <a:prstGeom prst="rect">
            <a:avLst/>
          </a:prstGeom>
          <a:noFill/>
          <a:ln w="9525">
            <a:noFill/>
            <a:headEnd/>
            <a:tailEnd/>
          </a:ln>
        </p:spPr>
      </p:pic>
    </p:spTree>
    <p:extLst>
      <p:ext uri="{BB962C8B-B14F-4D97-AF65-F5344CB8AC3E}">
        <p14:creationId xmlns:p14="http://schemas.microsoft.com/office/powerpoint/2010/main" val="3941114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get</a:t>
            </a:r>
            <a:endParaRPr lang="en-US" dirty="0"/>
          </a:p>
        </p:txBody>
      </p:sp>
      <p:pic>
        <p:nvPicPr>
          <p:cNvPr id="5" name="Picture" descr="Figure 4: Length compostion input sample size by species and survey."/>
          <p:cNvPicPr/>
          <p:nvPr/>
        </p:nvPicPr>
        <p:blipFill>
          <a:blip r:embed="rId2"/>
          <a:stretch>
            <a:fillRect/>
          </a:stretch>
        </p:blipFill>
        <p:spPr bwMode="auto">
          <a:xfrm>
            <a:off x="222380" y="1404529"/>
            <a:ext cx="5943600" cy="5093970"/>
          </a:xfrm>
          <a:prstGeom prst="rect">
            <a:avLst/>
          </a:prstGeom>
          <a:noFill/>
          <a:ln w="9525">
            <a:noFill/>
            <a:headEnd/>
            <a:tailEnd/>
          </a:ln>
        </p:spPr>
      </p:pic>
      <p:pic>
        <p:nvPicPr>
          <p:cNvPr id="6" name="Picture" descr="Figure 5: Age compostion input sample size by species and survey."/>
          <p:cNvPicPr/>
          <p:nvPr/>
        </p:nvPicPr>
        <p:blipFill>
          <a:blip r:embed="rId3"/>
          <a:stretch>
            <a:fillRect/>
          </a:stretch>
        </p:blipFill>
        <p:spPr bwMode="auto">
          <a:xfrm>
            <a:off x="6165980" y="1404529"/>
            <a:ext cx="5943600" cy="5093970"/>
          </a:xfrm>
          <a:prstGeom prst="rect">
            <a:avLst/>
          </a:prstGeom>
          <a:noFill/>
          <a:ln w="9525">
            <a:noFill/>
            <a:headEnd/>
            <a:tailEnd/>
          </a:ln>
        </p:spPr>
      </p:pic>
    </p:spTree>
    <p:extLst>
      <p:ext uri="{BB962C8B-B14F-4D97-AF65-F5344CB8AC3E}">
        <p14:creationId xmlns:p14="http://schemas.microsoft.com/office/powerpoint/2010/main" val="113243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get</a:t>
            </a:r>
            <a:endParaRPr lang="en-US" dirty="0"/>
          </a:p>
        </p:txBody>
      </p:sp>
      <p:pic>
        <p:nvPicPr>
          <p:cNvPr id="7" name="Picture" descr="Figure 6: Sub-region length compostion input sample size by species within the Gulf of Alaska survey."/>
          <p:cNvPicPr/>
          <p:nvPr/>
        </p:nvPicPr>
        <p:blipFill>
          <a:blip r:embed="rId2"/>
          <a:stretch>
            <a:fillRect/>
          </a:stretch>
        </p:blipFill>
        <p:spPr bwMode="auto">
          <a:xfrm>
            <a:off x="353008" y="1385868"/>
            <a:ext cx="5943600" cy="5093970"/>
          </a:xfrm>
          <a:prstGeom prst="rect">
            <a:avLst/>
          </a:prstGeom>
          <a:noFill/>
          <a:ln w="9525">
            <a:noFill/>
            <a:headEnd/>
            <a:tailEnd/>
          </a:ln>
        </p:spPr>
      </p:pic>
      <p:pic>
        <p:nvPicPr>
          <p:cNvPr id="8" name="Picture" descr="Figure 7: Sub-region age compostion input sample size by species within the Gulf of Alaska survey."/>
          <p:cNvPicPr/>
          <p:nvPr/>
        </p:nvPicPr>
        <p:blipFill>
          <a:blip r:embed="rId3"/>
          <a:stretch>
            <a:fillRect/>
          </a:stretch>
        </p:blipFill>
        <p:spPr bwMode="auto">
          <a:xfrm>
            <a:off x="6096000" y="1385868"/>
            <a:ext cx="5943600" cy="5093970"/>
          </a:xfrm>
          <a:prstGeom prst="rect">
            <a:avLst/>
          </a:prstGeom>
          <a:noFill/>
          <a:ln w="9525">
            <a:noFill/>
            <a:headEnd/>
            <a:tailEnd/>
          </a:ln>
        </p:spPr>
      </p:pic>
      <p:graphicFrame>
        <p:nvGraphicFramePr>
          <p:cNvPr id="3" name="Table 2"/>
          <p:cNvGraphicFramePr>
            <a:graphicFrameLocks noGrp="1"/>
          </p:cNvGraphicFramePr>
          <p:nvPr>
            <p:extLst>
              <p:ext uri="{D42A27DB-BD31-4B8C-83A1-F6EECF244321}">
                <p14:modId xmlns:p14="http://schemas.microsoft.com/office/powerpoint/2010/main" val="4218553610"/>
              </p:ext>
            </p:extLst>
          </p:nvPr>
        </p:nvGraphicFramePr>
        <p:xfrm>
          <a:off x="4786603" y="116244"/>
          <a:ext cx="6705600" cy="11144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361573013"/>
                    </a:ext>
                  </a:extLst>
                </a:gridCol>
                <a:gridCol w="609600">
                  <a:extLst>
                    <a:ext uri="{9D8B030D-6E8A-4147-A177-3AD203B41FA5}">
                      <a16:colId xmlns:a16="http://schemas.microsoft.com/office/drawing/2014/main" val="3751085312"/>
                    </a:ext>
                  </a:extLst>
                </a:gridCol>
                <a:gridCol w="609600">
                  <a:extLst>
                    <a:ext uri="{9D8B030D-6E8A-4147-A177-3AD203B41FA5}">
                      <a16:colId xmlns:a16="http://schemas.microsoft.com/office/drawing/2014/main" val="1234234191"/>
                    </a:ext>
                  </a:extLst>
                </a:gridCol>
                <a:gridCol w="609600">
                  <a:extLst>
                    <a:ext uri="{9D8B030D-6E8A-4147-A177-3AD203B41FA5}">
                      <a16:colId xmlns:a16="http://schemas.microsoft.com/office/drawing/2014/main" val="1757144585"/>
                    </a:ext>
                  </a:extLst>
                </a:gridCol>
                <a:gridCol w="609600">
                  <a:extLst>
                    <a:ext uri="{9D8B030D-6E8A-4147-A177-3AD203B41FA5}">
                      <a16:colId xmlns:a16="http://schemas.microsoft.com/office/drawing/2014/main" val="2806396515"/>
                    </a:ext>
                  </a:extLst>
                </a:gridCol>
                <a:gridCol w="609600">
                  <a:extLst>
                    <a:ext uri="{9D8B030D-6E8A-4147-A177-3AD203B41FA5}">
                      <a16:colId xmlns:a16="http://schemas.microsoft.com/office/drawing/2014/main" val="4029506875"/>
                    </a:ext>
                  </a:extLst>
                </a:gridCol>
                <a:gridCol w="609600">
                  <a:extLst>
                    <a:ext uri="{9D8B030D-6E8A-4147-A177-3AD203B41FA5}">
                      <a16:colId xmlns:a16="http://schemas.microsoft.com/office/drawing/2014/main" val="2586982174"/>
                    </a:ext>
                  </a:extLst>
                </a:gridCol>
                <a:gridCol w="609600">
                  <a:extLst>
                    <a:ext uri="{9D8B030D-6E8A-4147-A177-3AD203B41FA5}">
                      <a16:colId xmlns:a16="http://schemas.microsoft.com/office/drawing/2014/main" val="2021410708"/>
                    </a:ext>
                  </a:extLst>
                </a:gridCol>
                <a:gridCol w="609600">
                  <a:extLst>
                    <a:ext uri="{9D8B030D-6E8A-4147-A177-3AD203B41FA5}">
                      <a16:colId xmlns:a16="http://schemas.microsoft.com/office/drawing/2014/main" val="2370593868"/>
                    </a:ext>
                  </a:extLst>
                </a:gridCol>
                <a:gridCol w="609600">
                  <a:extLst>
                    <a:ext uri="{9D8B030D-6E8A-4147-A177-3AD203B41FA5}">
                      <a16:colId xmlns:a16="http://schemas.microsoft.com/office/drawing/2014/main" val="2232713738"/>
                    </a:ext>
                  </a:extLst>
                </a:gridCol>
                <a:gridCol w="609600">
                  <a:extLst>
                    <a:ext uri="{9D8B030D-6E8A-4147-A177-3AD203B41FA5}">
                      <a16:colId xmlns:a16="http://schemas.microsoft.com/office/drawing/2014/main" val="1269087965"/>
                    </a:ext>
                  </a:extLst>
                </a:gridCol>
              </a:tblGrid>
              <a:tr h="190500">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tc gridSpan="5">
                  <a:txBody>
                    <a:bodyPr/>
                    <a:lstStyle/>
                    <a:p>
                      <a:pPr algn="ctr" fontAlgn="b"/>
                      <a:r>
                        <a:rPr lang="en-US" sz="1400" u="none" strike="noStrike">
                          <a:effectLst/>
                        </a:rPr>
                        <a:t>female</a:t>
                      </a:r>
                      <a:endParaRPr lang="en-U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400" u="none" strike="noStrike">
                          <a:effectLst/>
                        </a:rPr>
                        <a:t>male</a:t>
                      </a:r>
                      <a:endParaRPr lang="en-U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1918903"/>
                  </a:ext>
                </a:extLst>
              </a:tr>
              <a:tr h="190500">
                <a:tc>
                  <a:txBody>
                    <a:bodyPr/>
                    <a:lstStyle/>
                    <a:p>
                      <a:pPr algn="l" fontAlgn="b"/>
                      <a:r>
                        <a:rPr lang="en-US" sz="1400" u="none" strike="noStrike">
                          <a:effectLst/>
                        </a:rPr>
                        <a:t>Species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wcgoa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wgoa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cgoa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egoa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wcgoa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wgoa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goa</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473293"/>
                  </a:ext>
                </a:extLst>
              </a:tr>
              <a:tr h="190500">
                <a:tc>
                  <a:txBody>
                    <a:bodyPr/>
                    <a:lstStyle/>
                    <a:p>
                      <a:pPr algn="l" fontAlgn="b"/>
                      <a:r>
                        <a:rPr lang="en-US" sz="1400" u="none" strike="noStrike">
                          <a:effectLst/>
                        </a:rPr>
                        <a:t>10200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1369487"/>
                  </a:ext>
                </a:extLst>
              </a:tr>
              <a:tr h="190500">
                <a:tc>
                  <a:txBody>
                    <a:bodyPr/>
                    <a:lstStyle/>
                    <a:p>
                      <a:pPr algn="l" fontAlgn="b"/>
                      <a:r>
                        <a:rPr lang="en-US" sz="1400" u="none" strike="noStrike">
                          <a:effectLst/>
                        </a:rPr>
                        <a:t>10261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88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1971946"/>
                  </a:ext>
                </a:extLst>
              </a:tr>
              <a:tr h="190500">
                <a:tc>
                  <a:txBody>
                    <a:bodyPr/>
                    <a:lstStyle/>
                    <a:p>
                      <a:pPr algn="l" fontAlgn="b"/>
                      <a:r>
                        <a:rPr lang="en-US" sz="1400" u="none" strike="noStrike">
                          <a:effectLst/>
                        </a:rPr>
                        <a:t>10262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40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72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2608329"/>
                  </a:ext>
                </a:extLst>
              </a:tr>
            </a:tbl>
          </a:graphicData>
        </a:graphic>
      </p:graphicFrame>
    </p:spTree>
    <p:extLst>
      <p:ext uri="{BB962C8B-B14F-4D97-AF65-F5344CB8AC3E}">
        <p14:creationId xmlns:p14="http://schemas.microsoft.com/office/powerpoint/2010/main" val="2779888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29"/>
            <a:ext cx="10515600" cy="1325563"/>
          </a:xfrm>
        </p:spPr>
        <p:txBody>
          <a:bodyPr/>
          <a:lstStyle/>
          <a:p>
            <a:r>
              <a:rPr lang="en-US" dirty="0" smtClean="0"/>
              <a:t>What we’ve got so far</a:t>
            </a:r>
            <a:endParaRPr lang="en-US" dirty="0"/>
          </a:p>
        </p:txBody>
      </p:sp>
      <p:sp>
        <p:nvSpPr>
          <p:cNvPr id="3" name="Subtitle 2"/>
          <p:cNvSpPr>
            <a:spLocks noGrp="1"/>
          </p:cNvSpPr>
          <p:nvPr>
            <p:ph idx="1"/>
          </p:nvPr>
        </p:nvSpPr>
        <p:spPr>
          <a:xfrm>
            <a:off x="838200" y="1156996"/>
            <a:ext cx="10515600" cy="5019967"/>
          </a:xfrm>
        </p:spPr>
        <p:txBody>
          <a:bodyPr>
            <a:normAutofit/>
          </a:bodyPr>
          <a:lstStyle/>
          <a:p>
            <a:r>
              <a:rPr lang="en-US" dirty="0" smtClean="0"/>
              <a:t>Annual ISS for bottom trawl surveys for all Tier 3 and above species (for each combination that could be need for assessment)</a:t>
            </a:r>
          </a:p>
          <a:p>
            <a:r>
              <a:rPr lang="en-US" dirty="0" smtClean="0"/>
              <a:t>Synthesizing results:</a:t>
            </a:r>
          </a:p>
          <a:p>
            <a:pPr lvl="1"/>
            <a:r>
              <a:rPr lang="en-US" dirty="0" smtClean="0"/>
              <a:t>Length comp ISS &gt; Age comp ISS</a:t>
            </a:r>
          </a:p>
          <a:p>
            <a:pPr lvl="1"/>
            <a:r>
              <a:rPr lang="en-US" dirty="0" smtClean="0"/>
              <a:t>Total comp ISS &gt; Sex-specific ISS</a:t>
            </a:r>
          </a:p>
          <a:p>
            <a:pPr lvl="1"/>
            <a:r>
              <a:rPr lang="en-US" dirty="0" smtClean="0"/>
              <a:t>Male ISS ≠ Female ISS in many cases</a:t>
            </a:r>
          </a:p>
          <a:p>
            <a:r>
              <a:rPr lang="en-US" dirty="0" smtClean="0"/>
              <a:t>Two packages:</a:t>
            </a:r>
          </a:p>
          <a:p>
            <a:pPr lvl="1"/>
            <a:r>
              <a:rPr lang="en-US" dirty="0" smtClean="0">
                <a:hlinkClick r:id="rId2"/>
              </a:rPr>
              <a:t>https://github.com/BenWilliams-NOAA/swo</a:t>
            </a:r>
            <a:r>
              <a:rPr lang="en-US" dirty="0" smtClean="0"/>
              <a:t>: evaluates consequences of sub-sampling</a:t>
            </a:r>
          </a:p>
          <a:p>
            <a:pPr lvl="1"/>
            <a:r>
              <a:rPr lang="en-US" dirty="0" smtClean="0">
                <a:hlinkClick r:id="rId3"/>
              </a:rPr>
              <a:t>https://github.com/BenWilliams-NOAA/surveyISS</a:t>
            </a:r>
            <a:r>
              <a:rPr lang="en-US" dirty="0" smtClean="0"/>
              <a:t>: production ISS script, also has options for what we’ll talk about next</a:t>
            </a:r>
          </a:p>
          <a:p>
            <a:r>
              <a:rPr lang="en-US" dirty="0" smtClean="0"/>
              <a:t>Couple of tech memos</a:t>
            </a:r>
            <a:endParaRPr lang="en-US" dirty="0"/>
          </a:p>
        </p:txBody>
      </p:sp>
    </p:spTree>
    <p:extLst>
      <p:ext uri="{BB962C8B-B14F-4D97-AF65-F5344CB8AC3E}">
        <p14:creationId xmlns:p14="http://schemas.microsoft.com/office/powerpoint/2010/main" val="3739934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don’t </a:t>
            </a:r>
            <a:r>
              <a:rPr lang="en-US" dirty="0" smtClean="0"/>
              <a:t>got:</a:t>
            </a:r>
            <a:endParaRPr lang="en-US" dirty="0"/>
          </a:p>
        </p:txBody>
      </p:sp>
      <p:sp>
        <p:nvSpPr>
          <p:cNvPr id="3" name="Subtitle 2"/>
          <p:cNvSpPr>
            <a:spLocks noGrp="1"/>
          </p:cNvSpPr>
          <p:nvPr>
            <p:ph idx="1"/>
          </p:nvPr>
        </p:nvSpPr>
        <p:spPr>
          <a:xfrm>
            <a:off x="838200" y="1390261"/>
            <a:ext cx="10515600" cy="4786702"/>
          </a:xfrm>
        </p:spPr>
        <p:txBody>
          <a:bodyPr>
            <a:normAutofit/>
          </a:bodyPr>
          <a:lstStyle/>
          <a:p>
            <a:r>
              <a:rPr lang="en-US" dirty="0" smtClean="0"/>
              <a:t>Code to get ISS for other surveys: </a:t>
            </a:r>
            <a:r>
              <a:rPr lang="en-US" dirty="0" smtClean="0"/>
              <a:t>longline, </a:t>
            </a:r>
            <a:r>
              <a:rPr lang="en-US" dirty="0" smtClean="0"/>
              <a:t>acoustic, </a:t>
            </a:r>
            <a:r>
              <a:rPr lang="en-US" dirty="0" err="1" smtClean="0"/>
              <a:t>adf&amp;g</a:t>
            </a:r>
            <a:endParaRPr lang="en-US" dirty="0" smtClean="0"/>
          </a:p>
          <a:p>
            <a:endParaRPr lang="en-US" dirty="0" smtClean="0"/>
          </a:p>
          <a:p>
            <a:r>
              <a:rPr lang="en-US" dirty="0" smtClean="0"/>
              <a:t>Code for fishery-dependent ISS: got funding for post </a:t>
            </a:r>
            <a:r>
              <a:rPr lang="en-US" dirty="0" smtClean="0"/>
              <a:t>doc, will be starting this early in the new year</a:t>
            </a:r>
          </a:p>
          <a:p>
            <a:endParaRPr lang="en-US" dirty="0" smtClean="0"/>
          </a:p>
          <a:p>
            <a:r>
              <a:rPr lang="en-US" dirty="0" smtClean="0"/>
              <a:t>Other </a:t>
            </a:r>
            <a:r>
              <a:rPr lang="en-US" dirty="0" smtClean="0"/>
              <a:t>dangling special </a:t>
            </a:r>
            <a:r>
              <a:rPr lang="en-US" dirty="0" smtClean="0"/>
              <a:t>cases: </a:t>
            </a:r>
            <a:endParaRPr lang="en-US" dirty="0" smtClean="0"/>
          </a:p>
          <a:p>
            <a:pPr lvl="1"/>
            <a:r>
              <a:rPr lang="en-US" dirty="0" smtClean="0"/>
              <a:t>AI </a:t>
            </a:r>
            <a:r>
              <a:rPr lang="en-US" dirty="0" err="1" smtClean="0"/>
              <a:t>northerns</a:t>
            </a:r>
            <a:r>
              <a:rPr lang="en-US" dirty="0" smtClean="0"/>
              <a:t> with spatial </a:t>
            </a:r>
            <a:r>
              <a:rPr lang="en-US" dirty="0" smtClean="0"/>
              <a:t>ALKs</a:t>
            </a:r>
          </a:p>
          <a:p>
            <a:pPr lvl="1"/>
            <a:r>
              <a:rPr lang="en-US" dirty="0" smtClean="0"/>
              <a:t>Sex-specific comps that sum to 1</a:t>
            </a:r>
            <a:endParaRPr lang="en-US" dirty="0" smtClean="0"/>
          </a:p>
        </p:txBody>
      </p:sp>
    </p:spTree>
    <p:extLst>
      <p:ext uri="{BB962C8B-B14F-4D97-AF65-F5344CB8AC3E}">
        <p14:creationId xmlns:p14="http://schemas.microsoft.com/office/powerpoint/2010/main" val="3342539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considerations:</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386" y="228593"/>
            <a:ext cx="5943612" cy="6400813"/>
          </a:xfrm>
          <a:prstGeom prst="rect">
            <a:avLst/>
          </a:prstGeom>
        </p:spPr>
      </p:pic>
      <p:sp>
        <p:nvSpPr>
          <p:cNvPr id="12" name="Subtitle 2"/>
          <p:cNvSpPr>
            <a:spLocks noGrp="1"/>
          </p:cNvSpPr>
          <p:nvPr>
            <p:ph idx="1"/>
          </p:nvPr>
        </p:nvSpPr>
        <p:spPr>
          <a:xfrm>
            <a:off x="838200" y="1842704"/>
            <a:ext cx="4571988" cy="4786702"/>
          </a:xfrm>
        </p:spPr>
        <p:txBody>
          <a:bodyPr>
            <a:normAutofit/>
          </a:bodyPr>
          <a:lstStyle/>
          <a:p>
            <a:r>
              <a:rPr lang="en-US" dirty="0" smtClean="0"/>
              <a:t>Often hauls (or </a:t>
            </a:r>
            <a:r>
              <a:rPr lang="en-US" dirty="0" err="1" smtClean="0"/>
              <a:t>nomial</a:t>
            </a:r>
            <a:r>
              <a:rPr lang="en-US" dirty="0" smtClean="0"/>
              <a:t> sample size) can be used as proxy for ISS</a:t>
            </a:r>
          </a:p>
          <a:p>
            <a:endParaRPr lang="en-US" dirty="0"/>
          </a:p>
          <a:p>
            <a:r>
              <a:rPr lang="en-US" dirty="0" smtClean="0"/>
              <a:t>Weak relationship between bootstrapped ISS with hauls/nominal sample size</a:t>
            </a:r>
            <a:endParaRPr lang="en-US" dirty="0" smtClean="0"/>
          </a:p>
        </p:txBody>
      </p:sp>
    </p:spTree>
    <p:extLst>
      <p:ext uri="{BB962C8B-B14F-4D97-AF65-F5344CB8AC3E}">
        <p14:creationId xmlns:p14="http://schemas.microsoft.com/office/powerpoint/2010/main" val="3370557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research developments</a:t>
            </a:r>
            <a:endParaRPr lang="en-US" dirty="0"/>
          </a:p>
        </p:txBody>
      </p:sp>
      <p:sp>
        <p:nvSpPr>
          <p:cNvPr id="3" name="Subtitle 2"/>
          <p:cNvSpPr>
            <a:spLocks noGrp="1"/>
          </p:cNvSpPr>
          <p:nvPr>
            <p:ph idx="1"/>
          </p:nvPr>
        </p:nvSpPr>
        <p:spPr/>
        <p:txBody>
          <a:bodyPr>
            <a:normAutofit/>
          </a:bodyPr>
          <a:lstStyle/>
          <a:p>
            <a:r>
              <a:rPr lang="en-US" dirty="0" smtClean="0"/>
              <a:t>Realized there’s two sources of error were not accounting </a:t>
            </a:r>
            <a:r>
              <a:rPr lang="en-US" dirty="0" smtClean="0"/>
              <a:t>for</a:t>
            </a:r>
          </a:p>
          <a:p>
            <a:endParaRPr lang="en-US" dirty="0" smtClean="0"/>
          </a:p>
          <a:p>
            <a:r>
              <a:rPr lang="en-US" dirty="0" smtClean="0"/>
              <a:t>When constructing the age-length key, not taking the variability in lengths for a given age into account</a:t>
            </a:r>
          </a:p>
          <a:p>
            <a:pPr lvl="1"/>
            <a:r>
              <a:rPr lang="en-US" dirty="0" smtClean="0"/>
              <a:t>This is because when specimen data is resampled the age-length (and all other data) is paired </a:t>
            </a:r>
            <a:r>
              <a:rPr lang="en-US" dirty="0" smtClean="0"/>
              <a:t>together</a:t>
            </a:r>
          </a:p>
          <a:p>
            <a:pPr lvl="1"/>
            <a:endParaRPr lang="en-US" dirty="0" smtClean="0"/>
          </a:p>
          <a:p>
            <a:r>
              <a:rPr lang="en-US" dirty="0" smtClean="0"/>
              <a:t>When using the age data itself, not taking into account ageing error produced by the reader-tester agreement (or disagreement)</a:t>
            </a:r>
            <a:endParaRPr lang="en-US" dirty="0"/>
          </a:p>
        </p:txBody>
      </p:sp>
    </p:spTree>
    <p:extLst>
      <p:ext uri="{BB962C8B-B14F-4D97-AF65-F5344CB8AC3E}">
        <p14:creationId xmlns:p14="http://schemas.microsoft.com/office/powerpoint/2010/main" val="2271442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descr="Figure 1: Bootstrap-simulation flow chart, the steps refer to the order of operations."/>
          <p:cNvPicPr/>
          <p:nvPr/>
        </p:nvPicPr>
        <p:blipFill>
          <a:blip r:embed="rId2"/>
          <a:stretch>
            <a:fillRect/>
          </a:stretch>
        </p:blipFill>
        <p:spPr bwMode="auto">
          <a:xfrm>
            <a:off x="5988870" y="245726"/>
            <a:ext cx="6018245" cy="6371577"/>
          </a:xfrm>
          <a:prstGeom prst="rect">
            <a:avLst/>
          </a:prstGeom>
          <a:noFill/>
          <a:ln w="9525">
            <a:noFill/>
            <a:headEnd/>
            <a:tailEnd/>
          </a:ln>
        </p:spPr>
      </p:pic>
      <p:pic>
        <p:nvPicPr>
          <p:cNvPr id="6"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318" y="762911"/>
            <a:ext cx="5763552" cy="5337208"/>
          </a:xfrm>
        </p:spPr>
      </p:pic>
      <p:cxnSp>
        <p:nvCxnSpPr>
          <p:cNvPr id="7" name="Straight Arrow Connector 6"/>
          <p:cNvCxnSpPr/>
          <p:nvPr/>
        </p:nvCxnSpPr>
        <p:spPr>
          <a:xfrm>
            <a:off x="4275438" y="2940908"/>
            <a:ext cx="1598140" cy="0"/>
          </a:xfrm>
          <a:prstGeom prst="straightConnector1">
            <a:avLst/>
          </a:prstGeom>
          <a:ln w="38100">
            <a:solidFill>
              <a:schemeClr val="accent6">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181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ageing error and growth variability:</a:t>
            </a:r>
            <a:endParaRPr lang="en-US" dirty="0"/>
          </a:p>
        </p:txBody>
      </p:sp>
      <p:pic>
        <p:nvPicPr>
          <p:cNvPr id="5" name="Picture 4" descr="C:\AA - PH Stuff\Pubs\iss_error\figs\sex_iss.png"/>
          <p:cNvPicPr/>
          <p:nvPr/>
        </p:nvPicPr>
        <p:blipFill>
          <a:blip r:embed="rId2">
            <a:extLst>
              <a:ext uri="{28A0092B-C50C-407E-A947-70E740481C1C}">
                <a14:useLocalDpi xmlns:a14="http://schemas.microsoft.com/office/drawing/2010/main" val="0"/>
              </a:ext>
            </a:extLst>
          </a:blip>
          <a:srcRect/>
          <a:stretch>
            <a:fillRect/>
          </a:stretch>
        </p:blipFill>
        <p:spPr bwMode="auto">
          <a:xfrm>
            <a:off x="2747088" y="1532067"/>
            <a:ext cx="6697824" cy="5167312"/>
          </a:xfrm>
          <a:prstGeom prst="rect">
            <a:avLst/>
          </a:prstGeom>
          <a:noFill/>
          <a:ln>
            <a:noFill/>
          </a:ln>
        </p:spPr>
      </p:pic>
    </p:spTree>
    <p:extLst>
      <p:ext uri="{BB962C8B-B14F-4D97-AF65-F5344CB8AC3E}">
        <p14:creationId xmlns:p14="http://schemas.microsoft.com/office/powerpoint/2010/main" val="1986232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input sample size</a:t>
            </a:r>
            <a:endParaRPr lang="en-US" dirty="0"/>
          </a:p>
        </p:txBody>
      </p:sp>
      <p:sp>
        <p:nvSpPr>
          <p:cNvPr id="3" name="Subtitle 2"/>
          <p:cNvSpPr>
            <a:spLocks noGrp="1"/>
          </p:cNvSpPr>
          <p:nvPr>
            <p:ph idx="1"/>
          </p:nvPr>
        </p:nvSpPr>
        <p:spPr/>
        <p:txBody>
          <a:bodyPr/>
          <a:lstStyle/>
          <a:p>
            <a:r>
              <a:rPr lang="en-US" dirty="0" smtClean="0"/>
              <a:t>Comes </a:t>
            </a:r>
            <a:r>
              <a:rPr lang="en-US" dirty="0" smtClean="0"/>
              <a:t>from observation that fish age/length are similar within a haul, and have more than expected variability across hauls</a:t>
            </a:r>
          </a:p>
          <a:p>
            <a:r>
              <a:rPr lang="en-US" dirty="0" smtClean="0"/>
              <a:t>Using multinomial, variance is a function of sample size, inversely related</a:t>
            </a:r>
          </a:p>
          <a:p>
            <a:r>
              <a:rPr lang="en-US" dirty="0" smtClean="0"/>
              <a:t>Reduce sample size to account for additional variability – this is input sample size</a:t>
            </a:r>
            <a:endParaRPr lang="en-US" dirty="0"/>
          </a:p>
        </p:txBody>
      </p:sp>
    </p:spTree>
    <p:extLst>
      <p:ext uri="{BB962C8B-B14F-4D97-AF65-F5344CB8AC3E}">
        <p14:creationId xmlns:p14="http://schemas.microsoft.com/office/powerpoint/2010/main" val="499109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Subtitle 2"/>
          <p:cNvSpPr>
            <a:spLocks noGrp="1"/>
          </p:cNvSpPr>
          <p:nvPr>
            <p:ph idx="1"/>
          </p:nvPr>
        </p:nvSpPr>
        <p:spPr>
          <a:xfrm>
            <a:off x="838200" y="1296955"/>
            <a:ext cx="10515600" cy="4880008"/>
          </a:xfrm>
        </p:spPr>
        <p:txBody>
          <a:bodyPr>
            <a:normAutofit/>
          </a:bodyPr>
          <a:lstStyle/>
          <a:p>
            <a:pPr lvl="1"/>
            <a:endParaRPr lang="en-US" dirty="0" smtClean="0"/>
          </a:p>
          <a:p>
            <a:r>
              <a:rPr lang="en-US" dirty="0" smtClean="0"/>
              <a:t>Production age/length ISS available for trawl survey</a:t>
            </a:r>
          </a:p>
          <a:p>
            <a:endParaRPr lang="en-US" dirty="0"/>
          </a:p>
          <a:p>
            <a:r>
              <a:rPr lang="en-US" dirty="0" smtClean="0"/>
              <a:t>Broader </a:t>
            </a:r>
            <a:r>
              <a:rPr lang="en-US" dirty="0" smtClean="0"/>
              <a:t>question: compared to other ways we weight comp data (hauls, samples, </a:t>
            </a:r>
            <a:r>
              <a:rPr lang="en-US" dirty="0" err="1" smtClean="0"/>
              <a:t>etc</a:t>
            </a:r>
            <a:r>
              <a:rPr lang="en-US" dirty="0" smtClean="0"/>
              <a:t>, </a:t>
            </a:r>
            <a:r>
              <a:rPr lang="en-US" dirty="0" err="1" smtClean="0"/>
              <a:t>etc</a:t>
            </a:r>
            <a:r>
              <a:rPr lang="en-US" dirty="0" smtClean="0"/>
              <a:t>) is the bootstrap really a better indication of ISS? Does it capture the variability we want it to? Are we including too much variability, or maybe not enough?</a:t>
            </a:r>
          </a:p>
          <a:p>
            <a:endParaRPr lang="en-US" dirty="0"/>
          </a:p>
        </p:txBody>
      </p:sp>
    </p:spTree>
    <p:extLst>
      <p:ext uri="{BB962C8B-B14F-4D97-AF65-F5344CB8AC3E}">
        <p14:creationId xmlns:p14="http://schemas.microsoft.com/office/powerpoint/2010/main" val="2047971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0019" y="1474235"/>
            <a:ext cx="3791961" cy="4739951"/>
          </a:xfrm>
          <a:prstGeom prst="rect">
            <a:avLst/>
          </a:prstGeom>
        </p:spPr>
      </p:pic>
    </p:spTree>
    <p:extLst>
      <p:ext uri="{BB962C8B-B14F-4D97-AF65-F5344CB8AC3E}">
        <p14:creationId xmlns:p14="http://schemas.microsoft.com/office/powerpoint/2010/main" val="346523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Coming up with input sample size</a:t>
            </a:r>
            <a:endParaRPr lang="en-US" dirty="0"/>
          </a:p>
        </p:txBody>
      </p:sp>
      <p:sp>
        <p:nvSpPr>
          <p:cNvPr id="3" name="Subtitle 2"/>
          <p:cNvSpPr>
            <a:spLocks noGrp="1"/>
          </p:cNvSpPr>
          <p:nvPr>
            <p:ph idx="1"/>
          </p:nvPr>
        </p:nvSpPr>
        <p:spPr/>
        <p:txBody>
          <a:bodyPr/>
          <a:lstStyle/>
          <a:p>
            <a:r>
              <a:rPr lang="en-US" dirty="0" smtClean="0"/>
              <a:t>Variety of ways we’ve (AFSC and globally speaking) have come up with ISS</a:t>
            </a:r>
          </a:p>
          <a:p>
            <a:r>
              <a:rPr lang="en-US" dirty="0" smtClean="0"/>
              <a:t>AFSC – fixed, number of hauls, some function of number of samples, some function of number of samples and hauls, </a:t>
            </a:r>
            <a:r>
              <a:rPr lang="en-US" dirty="0" err="1" smtClean="0"/>
              <a:t>quasibootstrap</a:t>
            </a:r>
            <a:r>
              <a:rPr lang="en-US" dirty="0" smtClean="0"/>
              <a:t> </a:t>
            </a:r>
            <a:r>
              <a:rPr lang="en-US" dirty="0" smtClean="0"/>
              <a:t>– only thing consistent is that we’re so inconsistent</a:t>
            </a:r>
          </a:p>
          <a:p>
            <a:r>
              <a:rPr lang="en-US" dirty="0" smtClean="0"/>
              <a:t>Globally</a:t>
            </a:r>
          </a:p>
          <a:p>
            <a:pPr lvl="1"/>
            <a:r>
              <a:rPr lang="en-US" dirty="0"/>
              <a:t>B</a:t>
            </a:r>
            <a:r>
              <a:rPr lang="en-US" dirty="0" smtClean="0"/>
              <a:t>ootstrap (Crone and Sampson, 1997; Stewart and Hamel, 2014)</a:t>
            </a:r>
          </a:p>
          <a:p>
            <a:pPr lvl="1"/>
            <a:r>
              <a:rPr lang="en-US" dirty="0" smtClean="0"/>
              <a:t>Model-based (</a:t>
            </a:r>
            <a:r>
              <a:rPr lang="en-US" dirty="0"/>
              <a:t>Berg and Nielsen, 2016; Thorson, 2014; Thorson and </a:t>
            </a:r>
            <a:r>
              <a:rPr lang="en-US" dirty="0" err="1"/>
              <a:t>Haltuch</a:t>
            </a:r>
            <a:r>
              <a:rPr lang="en-US" dirty="0"/>
              <a:t>, 2018</a:t>
            </a:r>
            <a:r>
              <a:rPr lang="en-US" dirty="0" smtClean="0"/>
              <a:t>)</a:t>
            </a:r>
          </a:p>
          <a:p>
            <a:pPr lvl="1"/>
            <a:r>
              <a:rPr lang="en-US" dirty="0" smtClean="0"/>
              <a:t>Design-based </a:t>
            </a:r>
            <a:r>
              <a:rPr lang="en-US" dirty="0"/>
              <a:t>(Miller and </a:t>
            </a:r>
            <a:r>
              <a:rPr lang="en-US" dirty="0" err="1"/>
              <a:t>Skalski</a:t>
            </a:r>
            <a:r>
              <a:rPr lang="en-US" dirty="0"/>
              <a:t>, 2006)</a:t>
            </a:r>
          </a:p>
        </p:txBody>
      </p:sp>
    </p:spTree>
    <p:extLst>
      <p:ext uri="{BB962C8B-B14F-4D97-AF65-F5344CB8AC3E}">
        <p14:creationId xmlns:p14="http://schemas.microsoft.com/office/powerpoint/2010/main" val="3204763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Subtitle 2"/>
          <p:cNvSpPr>
            <a:spLocks noGrp="1"/>
          </p:cNvSpPr>
          <p:nvPr>
            <p:ph idx="1"/>
          </p:nvPr>
        </p:nvSpPr>
        <p:spPr/>
        <p:txBody>
          <a:bodyPr>
            <a:normAutofit fontScale="92500" lnSpcReduction="10000"/>
          </a:bodyPr>
          <a:lstStyle/>
          <a:p>
            <a:r>
              <a:rPr lang="en-US" dirty="0" smtClean="0"/>
              <a:t>Effective sample size (ESS) is a term that get’s thrown around a lot, add to that a bunch of others that have been proposed over the years</a:t>
            </a:r>
          </a:p>
          <a:p>
            <a:endParaRPr lang="en-US" dirty="0"/>
          </a:p>
          <a:p>
            <a:r>
              <a:rPr lang="en-US" dirty="0" smtClean="0"/>
              <a:t>Terms we’re using today:</a:t>
            </a:r>
          </a:p>
          <a:p>
            <a:pPr lvl="1"/>
            <a:r>
              <a:rPr lang="en-US" dirty="0" smtClean="0"/>
              <a:t>Use Nominal sample size (NSS) to mean the number of samples you actually collected</a:t>
            </a:r>
          </a:p>
          <a:p>
            <a:pPr lvl="1"/>
            <a:r>
              <a:rPr lang="en-US" dirty="0" smtClean="0"/>
              <a:t>Use Input sample size (ISS) as the number that you use to initially weight your comp data, ISS &lt; NSS</a:t>
            </a:r>
          </a:p>
          <a:p>
            <a:pPr lvl="1"/>
            <a:r>
              <a:rPr lang="en-US" dirty="0" smtClean="0"/>
              <a:t>Use Effective sample size (ESS) as the statistic to measure model fit to observed data, ESS &lt; ISS</a:t>
            </a:r>
          </a:p>
          <a:p>
            <a:pPr lvl="1"/>
            <a:r>
              <a:rPr lang="en-US" dirty="0" smtClean="0"/>
              <a:t>Use </a:t>
            </a:r>
            <a:r>
              <a:rPr lang="en-US" dirty="0" smtClean="0"/>
              <a:t>Realized </a:t>
            </a:r>
            <a:r>
              <a:rPr lang="en-US" dirty="0" smtClean="0"/>
              <a:t>sample size (RSS) in the bootstrap resampling sense, it’s computed similarly to ESS for each replicate of the bootstrap, then the ISS shown here is the harmonic mean of the RSS across the bootstrap replicates</a:t>
            </a:r>
            <a:endParaRPr lang="en-US" dirty="0"/>
          </a:p>
        </p:txBody>
      </p:sp>
    </p:spTree>
    <p:extLst>
      <p:ext uri="{BB962C8B-B14F-4D97-AF65-F5344CB8AC3E}">
        <p14:creationId xmlns:p14="http://schemas.microsoft.com/office/powerpoint/2010/main" val="3849496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trawl survey ISS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04" y="1520792"/>
            <a:ext cx="5763552" cy="5337208"/>
          </a:xfrm>
        </p:spPr>
      </p:pic>
    </p:spTree>
    <p:extLst>
      <p:ext uri="{BB962C8B-B14F-4D97-AF65-F5344CB8AC3E}">
        <p14:creationId xmlns:p14="http://schemas.microsoft.com/office/powerpoint/2010/main" val="1913627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trawl survey ISS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04" y="1520792"/>
            <a:ext cx="5763552" cy="5337208"/>
          </a:xfrm>
        </p:spPr>
      </p:pic>
      <p:cxnSp>
        <p:nvCxnSpPr>
          <p:cNvPr id="7" name="Straight Arrow Connector 6"/>
          <p:cNvCxnSpPr/>
          <p:nvPr/>
        </p:nvCxnSpPr>
        <p:spPr>
          <a:xfrm flipV="1">
            <a:off x="3405673" y="1782147"/>
            <a:ext cx="3191070" cy="306977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6628475" y="1387085"/>
            <a:ext cx="5240064" cy="5218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Expanded at strata level for sex-specific categories</a:t>
            </a:r>
          </a:p>
          <a:p>
            <a:r>
              <a:rPr lang="en-US" dirty="0" smtClean="0"/>
              <a:t>Fist compute </a:t>
            </a:r>
            <a:r>
              <a:rPr lang="en-US" dirty="0" err="1" smtClean="0"/>
              <a:t>pop’n</a:t>
            </a:r>
            <a:r>
              <a:rPr lang="en-US" dirty="0" smtClean="0"/>
              <a:t> numbers in strata (area weighted </a:t>
            </a:r>
            <a:r>
              <a:rPr lang="en-US" dirty="0" err="1" smtClean="0"/>
              <a:t>avg</a:t>
            </a:r>
            <a:r>
              <a:rPr lang="en-US" dirty="0" smtClean="0"/>
              <a:t> </a:t>
            </a:r>
            <a:r>
              <a:rPr lang="en-US" dirty="0" err="1" smtClean="0"/>
              <a:t>cpue</a:t>
            </a:r>
            <a:r>
              <a:rPr lang="en-US" dirty="0" smtClean="0"/>
              <a:t>)</a:t>
            </a:r>
          </a:p>
          <a:p>
            <a:r>
              <a:rPr lang="en-US" dirty="0" smtClean="0"/>
              <a:t>Partition </a:t>
            </a:r>
            <a:r>
              <a:rPr lang="en-US" dirty="0" err="1" smtClean="0"/>
              <a:t>pop’n</a:t>
            </a:r>
            <a:r>
              <a:rPr lang="en-US" dirty="0" smtClean="0"/>
              <a:t> numbers into length bins (cm) by haul-level </a:t>
            </a:r>
            <a:r>
              <a:rPr lang="en-US" dirty="0" err="1" smtClean="0"/>
              <a:t>cpue</a:t>
            </a:r>
            <a:r>
              <a:rPr lang="en-US" dirty="0" smtClean="0"/>
              <a:t> weighted length proportions, sum across hauls</a:t>
            </a:r>
          </a:p>
          <a:p>
            <a:r>
              <a:rPr lang="en-US" dirty="0" smtClean="0"/>
              <a:t>Strata </a:t>
            </a:r>
            <a:r>
              <a:rPr lang="en-US" dirty="0" err="1" smtClean="0"/>
              <a:t>pop’n</a:t>
            </a:r>
            <a:r>
              <a:rPr lang="en-US" dirty="0" smtClean="0"/>
              <a:t> numbers at length are then summed to whatever desired level</a:t>
            </a:r>
            <a:endParaRPr lang="en-US" dirty="0"/>
          </a:p>
        </p:txBody>
      </p:sp>
    </p:spTree>
    <p:extLst>
      <p:ext uri="{BB962C8B-B14F-4D97-AF65-F5344CB8AC3E}">
        <p14:creationId xmlns:p14="http://schemas.microsoft.com/office/powerpoint/2010/main" val="3686497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trawl survey ISS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04" y="1520792"/>
            <a:ext cx="5763552" cy="5337208"/>
          </a:xfrm>
        </p:spPr>
      </p:pic>
      <p:cxnSp>
        <p:nvCxnSpPr>
          <p:cNvPr id="7" name="Straight Arrow Connector 6"/>
          <p:cNvCxnSpPr/>
          <p:nvPr/>
        </p:nvCxnSpPr>
        <p:spPr>
          <a:xfrm flipV="1">
            <a:off x="3437405" y="2654510"/>
            <a:ext cx="3191070" cy="306977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6796426" y="2264163"/>
            <a:ext cx="4284306" cy="4313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Expanded at management area</a:t>
            </a:r>
          </a:p>
          <a:p>
            <a:r>
              <a:rPr lang="en-US" dirty="0" smtClean="0"/>
              <a:t>Create pooled age-length key (proportions of age-at-length)</a:t>
            </a:r>
          </a:p>
          <a:p>
            <a:r>
              <a:rPr lang="en-US" dirty="0" smtClean="0"/>
              <a:t>Multiply by </a:t>
            </a:r>
            <a:r>
              <a:rPr lang="en-US" dirty="0" err="1" smtClean="0"/>
              <a:t>pop’n</a:t>
            </a:r>
            <a:r>
              <a:rPr lang="en-US" dirty="0" smtClean="0"/>
              <a:t> numbers at length, sum across lengths for each age</a:t>
            </a:r>
            <a:endParaRPr lang="en-US" dirty="0"/>
          </a:p>
        </p:txBody>
      </p:sp>
    </p:spTree>
    <p:extLst>
      <p:ext uri="{BB962C8B-B14F-4D97-AF65-F5344CB8AC3E}">
        <p14:creationId xmlns:p14="http://schemas.microsoft.com/office/powerpoint/2010/main" val="4081448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454261"/>
              </p:ext>
            </p:extLst>
          </p:nvPr>
        </p:nvGraphicFramePr>
        <p:xfrm>
          <a:off x="3927177" y="146112"/>
          <a:ext cx="8034667" cy="6515100"/>
        </p:xfrm>
        <a:graphic>
          <a:graphicData uri="http://schemas.openxmlformats.org/drawingml/2006/table">
            <a:tbl>
              <a:tblPr firstRow="1" bandRow="1" bandCol="1">
                <a:tableStyleId>{5C22544A-7EE6-4342-B048-85BDC9FD1C3A}</a:tableStyleId>
              </a:tblPr>
              <a:tblGrid>
                <a:gridCol w="4425485">
                  <a:extLst>
                    <a:ext uri="{9D8B030D-6E8A-4147-A177-3AD203B41FA5}">
                      <a16:colId xmlns:a16="http://schemas.microsoft.com/office/drawing/2014/main" val="4183540204"/>
                    </a:ext>
                  </a:extLst>
                </a:gridCol>
                <a:gridCol w="3609182">
                  <a:extLst>
                    <a:ext uri="{9D8B030D-6E8A-4147-A177-3AD203B41FA5}">
                      <a16:colId xmlns:a16="http://schemas.microsoft.com/office/drawing/2014/main" val="2683547308"/>
                    </a:ext>
                  </a:extLst>
                </a:gridCol>
              </a:tblGrid>
              <a:tr h="229018">
                <a:tc>
                  <a:txBody>
                    <a:bodyPr/>
                    <a:lstStyle/>
                    <a:p>
                      <a:pPr marL="0" marR="0">
                        <a:lnSpc>
                          <a:spcPct val="150000"/>
                        </a:lnSpc>
                        <a:spcBef>
                          <a:spcPts val="600"/>
                        </a:spcBef>
                        <a:spcAft>
                          <a:spcPts val="0"/>
                        </a:spcAft>
                      </a:pPr>
                      <a:r>
                        <a:rPr lang="en-US" sz="1500">
                          <a:effectLst/>
                        </a:rPr>
                        <a:t>Stock</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dirty="0">
                          <a:effectLst/>
                        </a:rPr>
                        <a:t>Survey evaluated</a:t>
                      </a:r>
                      <a:endParaRPr lang="en-US" sz="15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3232826579"/>
                  </a:ext>
                </a:extLst>
              </a:tr>
              <a:tr h="229018">
                <a:tc>
                  <a:txBody>
                    <a:bodyPr/>
                    <a:lstStyle/>
                    <a:p>
                      <a:pPr marL="0" marR="0">
                        <a:lnSpc>
                          <a:spcPct val="150000"/>
                        </a:lnSpc>
                        <a:spcBef>
                          <a:spcPts val="600"/>
                        </a:spcBef>
                        <a:spcAft>
                          <a:spcPts val="0"/>
                        </a:spcAft>
                      </a:pPr>
                      <a:r>
                        <a:rPr lang="en-US" sz="1500">
                          <a:effectLst/>
                        </a:rPr>
                        <a:t>Alaska plaice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EBS shelf</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1373419578"/>
                  </a:ext>
                </a:extLst>
              </a:tr>
              <a:tr h="229018">
                <a:tc>
                  <a:txBody>
                    <a:bodyPr/>
                    <a:lstStyle/>
                    <a:p>
                      <a:pPr marL="0" marR="0">
                        <a:lnSpc>
                          <a:spcPct val="150000"/>
                        </a:lnSpc>
                        <a:spcBef>
                          <a:spcPts val="600"/>
                        </a:spcBef>
                        <a:spcAft>
                          <a:spcPts val="0"/>
                        </a:spcAft>
                      </a:pPr>
                      <a:r>
                        <a:rPr lang="en-US" sz="1500">
                          <a:effectLst/>
                        </a:rPr>
                        <a:t>arrowtooth flounder</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 EBS shelf, EBS slope,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3155170329"/>
                  </a:ext>
                </a:extLst>
              </a:tr>
              <a:tr h="229018">
                <a:tc>
                  <a:txBody>
                    <a:bodyPr/>
                    <a:lstStyle/>
                    <a:p>
                      <a:pPr marL="0" marR="0">
                        <a:lnSpc>
                          <a:spcPct val="150000"/>
                        </a:lnSpc>
                        <a:spcBef>
                          <a:spcPts val="600"/>
                        </a:spcBef>
                        <a:spcAft>
                          <a:spcPts val="0"/>
                        </a:spcAft>
                      </a:pPr>
                      <a:r>
                        <a:rPr lang="en-US" sz="1500" dirty="0">
                          <a:effectLst/>
                        </a:rPr>
                        <a:t>Atka mackerel</a:t>
                      </a:r>
                      <a:endParaRPr lang="en-US" sz="15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984833270"/>
                  </a:ext>
                </a:extLst>
              </a:tr>
              <a:tr h="229018">
                <a:tc>
                  <a:txBody>
                    <a:bodyPr/>
                    <a:lstStyle/>
                    <a:p>
                      <a:pPr marL="0" marR="0">
                        <a:lnSpc>
                          <a:spcPct val="150000"/>
                        </a:lnSpc>
                        <a:spcBef>
                          <a:spcPts val="600"/>
                        </a:spcBef>
                        <a:spcAft>
                          <a:spcPts val="0"/>
                        </a:spcAft>
                      </a:pPr>
                      <a:r>
                        <a:rPr lang="en-US" sz="1500">
                          <a:effectLst/>
                        </a:rPr>
                        <a:t>Dover sole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516323289"/>
                  </a:ext>
                </a:extLst>
              </a:tr>
              <a:tr h="229018">
                <a:tc>
                  <a:txBody>
                    <a:bodyPr/>
                    <a:lstStyle/>
                    <a:p>
                      <a:pPr marL="0" marR="0">
                        <a:lnSpc>
                          <a:spcPct val="150000"/>
                        </a:lnSpc>
                        <a:spcBef>
                          <a:spcPts val="600"/>
                        </a:spcBef>
                        <a:spcAft>
                          <a:spcPts val="0"/>
                        </a:spcAft>
                      </a:pPr>
                      <a:r>
                        <a:rPr lang="en-US" sz="1500">
                          <a:effectLst/>
                        </a:rPr>
                        <a:t>Dusky rockfish</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1943131714"/>
                  </a:ext>
                </a:extLst>
              </a:tr>
              <a:tr h="229018">
                <a:tc>
                  <a:txBody>
                    <a:bodyPr/>
                    <a:lstStyle/>
                    <a:p>
                      <a:pPr marL="0" marR="0">
                        <a:lnSpc>
                          <a:spcPct val="150000"/>
                        </a:lnSpc>
                        <a:spcBef>
                          <a:spcPts val="600"/>
                        </a:spcBef>
                        <a:spcAft>
                          <a:spcPts val="0"/>
                        </a:spcAft>
                      </a:pPr>
                      <a:r>
                        <a:rPr lang="en-US" sz="1500">
                          <a:effectLst/>
                        </a:rPr>
                        <a:t>flathead sole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EBS shelf,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4006017160"/>
                  </a:ext>
                </a:extLst>
              </a:tr>
              <a:tr h="229018">
                <a:tc>
                  <a:txBody>
                    <a:bodyPr/>
                    <a:lstStyle/>
                    <a:p>
                      <a:pPr marL="0" marR="0">
                        <a:lnSpc>
                          <a:spcPct val="150000"/>
                        </a:lnSpc>
                        <a:spcBef>
                          <a:spcPts val="600"/>
                        </a:spcBef>
                        <a:spcAft>
                          <a:spcPts val="0"/>
                        </a:spcAft>
                      </a:pPr>
                      <a:r>
                        <a:rPr lang="en-US" sz="1500">
                          <a:effectLst/>
                        </a:rPr>
                        <a:t>Greenland turbot</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EBS shelf, EBS slope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2836082559"/>
                  </a:ext>
                </a:extLst>
              </a:tr>
              <a:tr h="229018">
                <a:tc>
                  <a:txBody>
                    <a:bodyPr/>
                    <a:lstStyle/>
                    <a:p>
                      <a:pPr marL="0" marR="0">
                        <a:lnSpc>
                          <a:spcPct val="150000"/>
                        </a:lnSpc>
                        <a:spcBef>
                          <a:spcPts val="600"/>
                        </a:spcBef>
                        <a:spcAft>
                          <a:spcPts val="0"/>
                        </a:spcAft>
                      </a:pPr>
                      <a:r>
                        <a:rPr lang="en-US" sz="1500">
                          <a:effectLst/>
                        </a:rPr>
                        <a:t>Kamchatka flounder</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 EBS shelf, EBS slope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2808930339"/>
                  </a:ext>
                </a:extLst>
              </a:tr>
              <a:tr h="229018">
                <a:tc>
                  <a:txBody>
                    <a:bodyPr/>
                    <a:lstStyle/>
                    <a:p>
                      <a:pPr marL="0" marR="0">
                        <a:lnSpc>
                          <a:spcPct val="150000"/>
                        </a:lnSpc>
                        <a:spcBef>
                          <a:spcPts val="600"/>
                        </a:spcBef>
                        <a:spcAft>
                          <a:spcPts val="0"/>
                        </a:spcAft>
                      </a:pPr>
                      <a:r>
                        <a:rPr lang="en-US" sz="1500">
                          <a:effectLst/>
                        </a:rPr>
                        <a:t>northern rock sole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EBS shelf,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2357136277"/>
                  </a:ext>
                </a:extLst>
              </a:tr>
              <a:tr h="229018">
                <a:tc>
                  <a:txBody>
                    <a:bodyPr/>
                    <a:lstStyle/>
                    <a:p>
                      <a:pPr marL="0" marR="0">
                        <a:lnSpc>
                          <a:spcPct val="150000"/>
                        </a:lnSpc>
                        <a:spcBef>
                          <a:spcPts val="600"/>
                        </a:spcBef>
                        <a:spcAft>
                          <a:spcPts val="0"/>
                        </a:spcAft>
                      </a:pPr>
                      <a:r>
                        <a:rPr lang="en-US" sz="1500">
                          <a:effectLst/>
                        </a:rPr>
                        <a:t>northern rockfish</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2959962781"/>
                  </a:ext>
                </a:extLst>
              </a:tr>
              <a:tr h="229018">
                <a:tc>
                  <a:txBody>
                    <a:bodyPr/>
                    <a:lstStyle/>
                    <a:p>
                      <a:pPr marL="0" marR="0">
                        <a:lnSpc>
                          <a:spcPct val="150000"/>
                        </a:lnSpc>
                        <a:spcBef>
                          <a:spcPts val="600"/>
                        </a:spcBef>
                        <a:spcAft>
                          <a:spcPts val="0"/>
                        </a:spcAft>
                      </a:pPr>
                      <a:r>
                        <a:rPr lang="en-US" sz="1500">
                          <a:effectLst/>
                        </a:rPr>
                        <a:t>Pacific cod</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 EBS shelf,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3820022766"/>
                  </a:ext>
                </a:extLst>
              </a:tr>
              <a:tr h="229018">
                <a:tc>
                  <a:txBody>
                    <a:bodyPr/>
                    <a:lstStyle/>
                    <a:p>
                      <a:pPr marL="0" marR="0">
                        <a:lnSpc>
                          <a:spcPct val="150000"/>
                        </a:lnSpc>
                        <a:spcBef>
                          <a:spcPts val="600"/>
                        </a:spcBef>
                        <a:spcAft>
                          <a:spcPts val="0"/>
                        </a:spcAft>
                      </a:pPr>
                      <a:r>
                        <a:rPr lang="en-US" sz="1500">
                          <a:effectLst/>
                        </a:rPr>
                        <a:t>Pacific ocean perch</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 EBS slope,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3577343770"/>
                  </a:ext>
                </a:extLst>
              </a:tr>
              <a:tr h="229018">
                <a:tc>
                  <a:txBody>
                    <a:bodyPr/>
                    <a:lstStyle/>
                    <a:p>
                      <a:pPr marL="0" marR="0">
                        <a:lnSpc>
                          <a:spcPct val="150000"/>
                        </a:lnSpc>
                        <a:spcBef>
                          <a:spcPts val="600"/>
                        </a:spcBef>
                        <a:spcAft>
                          <a:spcPts val="0"/>
                        </a:spcAft>
                      </a:pPr>
                      <a:r>
                        <a:rPr lang="en-US" sz="1500">
                          <a:effectLst/>
                        </a:rPr>
                        <a:t>Rougheye/blackspotted rockfish</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528653263"/>
                  </a:ext>
                </a:extLst>
              </a:tr>
              <a:tr h="229018">
                <a:tc>
                  <a:txBody>
                    <a:bodyPr/>
                    <a:lstStyle/>
                    <a:p>
                      <a:pPr marL="0" marR="0">
                        <a:lnSpc>
                          <a:spcPct val="150000"/>
                        </a:lnSpc>
                        <a:spcBef>
                          <a:spcPts val="600"/>
                        </a:spcBef>
                        <a:spcAft>
                          <a:spcPts val="0"/>
                        </a:spcAft>
                      </a:pPr>
                      <a:r>
                        <a:rPr lang="en-US" sz="1500">
                          <a:effectLst/>
                        </a:rPr>
                        <a:t>rex sole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2383381133"/>
                  </a:ext>
                </a:extLst>
              </a:tr>
              <a:tr h="229018">
                <a:tc>
                  <a:txBody>
                    <a:bodyPr/>
                    <a:lstStyle/>
                    <a:p>
                      <a:pPr marL="0" marR="0">
                        <a:lnSpc>
                          <a:spcPct val="150000"/>
                        </a:lnSpc>
                        <a:spcBef>
                          <a:spcPts val="600"/>
                        </a:spcBef>
                        <a:spcAft>
                          <a:spcPts val="0"/>
                        </a:spcAft>
                      </a:pPr>
                      <a:r>
                        <a:rPr lang="en-US" sz="1500">
                          <a:effectLst/>
                        </a:rPr>
                        <a:t>sablefish</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3888886898"/>
                  </a:ext>
                </a:extLst>
              </a:tr>
              <a:tr h="229018">
                <a:tc>
                  <a:txBody>
                    <a:bodyPr/>
                    <a:lstStyle/>
                    <a:p>
                      <a:pPr marL="0" marR="0">
                        <a:lnSpc>
                          <a:spcPct val="150000"/>
                        </a:lnSpc>
                        <a:spcBef>
                          <a:spcPts val="600"/>
                        </a:spcBef>
                        <a:spcAft>
                          <a:spcPts val="0"/>
                        </a:spcAft>
                      </a:pPr>
                      <a:r>
                        <a:rPr lang="en-US" sz="1500">
                          <a:effectLst/>
                        </a:rPr>
                        <a:t>southern rock sole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572659072"/>
                  </a:ext>
                </a:extLst>
              </a:tr>
              <a:tr h="229018">
                <a:tc>
                  <a:txBody>
                    <a:bodyPr/>
                    <a:lstStyle/>
                    <a:p>
                      <a:pPr marL="0" marR="0">
                        <a:lnSpc>
                          <a:spcPct val="150000"/>
                        </a:lnSpc>
                        <a:spcBef>
                          <a:spcPts val="600"/>
                        </a:spcBef>
                        <a:spcAft>
                          <a:spcPts val="0"/>
                        </a:spcAft>
                      </a:pPr>
                      <a:r>
                        <a:rPr lang="en-US" sz="1500">
                          <a:effectLst/>
                        </a:rPr>
                        <a:t>walleye pollock</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a:effectLst/>
                        </a:rPr>
                        <a:t>AI, EBS shelf, GOA</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1507560279"/>
                  </a:ext>
                </a:extLst>
              </a:tr>
              <a:tr h="229018">
                <a:tc>
                  <a:txBody>
                    <a:bodyPr/>
                    <a:lstStyle/>
                    <a:p>
                      <a:pPr marL="0" marR="0">
                        <a:lnSpc>
                          <a:spcPct val="150000"/>
                        </a:lnSpc>
                        <a:spcBef>
                          <a:spcPts val="600"/>
                        </a:spcBef>
                        <a:spcAft>
                          <a:spcPts val="0"/>
                        </a:spcAft>
                      </a:pPr>
                      <a:r>
                        <a:rPr lang="en-US" sz="1500">
                          <a:effectLst/>
                        </a:rPr>
                        <a:t>yellowfin sole</a:t>
                      </a:r>
                      <a:endParaRPr lang="en-US" sz="150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tc>
                  <a:txBody>
                    <a:bodyPr/>
                    <a:lstStyle/>
                    <a:p>
                      <a:pPr marL="0" marR="0" algn="ctr">
                        <a:lnSpc>
                          <a:spcPct val="150000"/>
                        </a:lnSpc>
                        <a:spcBef>
                          <a:spcPts val="600"/>
                        </a:spcBef>
                        <a:spcAft>
                          <a:spcPts val="0"/>
                        </a:spcAft>
                      </a:pPr>
                      <a:r>
                        <a:rPr lang="en-US" sz="1500" dirty="0">
                          <a:effectLst/>
                        </a:rPr>
                        <a:t>EBS shelf</a:t>
                      </a:r>
                      <a:endParaRPr lang="en-US" sz="15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57254" marR="57254" marT="0" marB="0"/>
                </a:tc>
                <a:extLst>
                  <a:ext uri="{0D108BD9-81ED-4DB2-BD59-A6C34878D82A}">
                    <a16:rowId xmlns:a16="http://schemas.microsoft.com/office/drawing/2014/main" val="1017291728"/>
                  </a:ext>
                </a:extLst>
              </a:tr>
            </a:tbl>
          </a:graphicData>
        </a:graphic>
      </p:graphicFrame>
      <p:sp>
        <p:nvSpPr>
          <p:cNvPr id="6" name="Subtitle 2"/>
          <p:cNvSpPr txBox="1">
            <a:spLocks/>
          </p:cNvSpPr>
          <p:nvPr/>
        </p:nvSpPr>
        <p:spPr>
          <a:xfrm>
            <a:off x="838200" y="1825625"/>
            <a:ext cx="28660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Ran for sex-specific data and combined sex data</a:t>
            </a:r>
          </a:p>
          <a:p>
            <a:r>
              <a:rPr lang="en-US" dirty="0" smtClean="0"/>
              <a:t>All years of each survey</a:t>
            </a:r>
            <a:endParaRPr lang="en-US" dirty="0"/>
          </a:p>
        </p:txBody>
      </p:sp>
    </p:spTree>
    <p:extLst>
      <p:ext uri="{BB962C8B-B14F-4D97-AF65-F5344CB8AC3E}">
        <p14:creationId xmlns:p14="http://schemas.microsoft.com/office/powerpoint/2010/main" val="2884677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en-US" dirty="0"/>
          </a:p>
        </p:txBody>
      </p:sp>
      <p:sp>
        <p:nvSpPr>
          <p:cNvPr id="3" name="Subtitle 2"/>
          <p:cNvSpPr>
            <a:spLocks noGrp="1"/>
          </p:cNvSpPr>
          <p:nvPr>
            <p:ph idx="1"/>
          </p:nvPr>
        </p:nvSpPr>
        <p:spPr/>
        <p:txBody>
          <a:bodyPr>
            <a:normAutofit/>
          </a:bodyPr>
          <a:lstStyle/>
          <a:p>
            <a:r>
              <a:rPr lang="en-US" dirty="0" smtClean="0"/>
              <a:t>Complexes : </a:t>
            </a:r>
            <a:r>
              <a:rPr lang="en-US" dirty="0" err="1" smtClean="0"/>
              <a:t>Blackspotted</a:t>
            </a:r>
            <a:r>
              <a:rPr lang="en-US" dirty="0" smtClean="0"/>
              <a:t> and </a:t>
            </a:r>
            <a:r>
              <a:rPr lang="en-US" dirty="0" err="1" smtClean="0"/>
              <a:t>Rougheye</a:t>
            </a:r>
            <a:r>
              <a:rPr lang="en-US" dirty="0" smtClean="0"/>
              <a:t>, or </a:t>
            </a:r>
            <a:r>
              <a:rPr lang="en-US" dirty="0" err="1" smtClean="0"/>
              <a:t>Rougheye</a:t>
            </a:r>
            <a:r>
              <a:rPr lang="en-US" dirty="0" smtClean="0"/>
              <a:t> and </a:t>
            </a:r>
            <a:r>
              <a:rPr lang="en-US" dirty="0" err="1" smtClean="0"/>
              <a:t>Blackspotted</a:t>
            </a:r>
            <a:r>
              <a:rPr lang="en-US" dirty="0" smtClean="0"/>
              <a:t> – don’t forget about </a:t>
            </a:r>
            <a:r>
              <a:rPr lang="en-US" dirty="0" err="1" smtClean="0"/>
              <a:t>duskies</a:t>
            </a:r>
            <a:r>
              <a:rPr lang="en-US" dirty="0" smtClean="0"/>
              <a:t> too</a:t>
            </a:r>
          </a:p>
          <a:p>
            <a:endParaRPr lang="en-US" dirty="0" smtClean="0"/>
          </a:p>
          <a:p>
            <a:r>
              <a:rPr lang="en-US" dirty="0" smtClean="0"/>
              <a:t>Spatial models: rex (</a:t>
            </a:r>
            <a:r>
              <a:rPr lang="en-US" dirty="0" err="1" smtClean="0"/>
              <a:t>wc</a:t>
            </a:r>
            <a:r>
              <a:rPr lang="en-US" dirty="0" smtClean="0"/>
              <a:t> &amp; </a:t>
            </a:r>
            <a:r>
              <a:rPr lang="en-US" dirty="0" err="1" smtClean="0"/>
              <a:t>egoa</a:t>
            </a:r>
            <a:r>
              <a:rPr lang="en-US" dirty="0" smtClean="0"/>
              <a:t>), n/s rock sole (w &amp; </a:t>
            </a:r>
            <a:r>
              <a:rPr lang="en-US" dirty="0" err="1" smtClean="0"/>
              <a:t>cgoa</a:t>
            </a:r>
            <a:r>
              <a:rPr lang="en-US" dirty="0" smtClean="0"/>
              <a:t>, </a:t>
            </a:r>
            <a:r>
              <a:rPr lang="en-US" dirty="0" err="1" smtClean="0"/>
              <a:t>egoa</a:t>
            </a:r>
            <a:r>
              <a:rPr lang="en-US" dirty="0" smtClean="0"/>
              <a:t> too)</a:t>
            </a:r>
          </a:p>
          <a:p>
            <a:endParaRPr lang="en-US" dirty="0" smtClean="0"/>
          </a:p>
          <a:p>
            <a:r>
              <a:rPr lang="en-US" dirty="0" smtClean="0"/>
              <a:t>Overall to say, these are generic functions that work for any species code (or vector of species codes)</a:t>
            </a:r>
            <a:endParaRPr lang="en-US" dirty="0"/>
          </a:p>
        </p:txBody>
      </p:sp>
    </p:spTree>
    <p:extLst>
      <p:ext uri="{BB962C8B-B14F-4D97-AF65-F5344CB8AC3E}">
        <p14:creationId xmlns:p14="http://schemas.microsoft.com/office/powerpoint/2010/main" val="1614103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922</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vt:lpstr>
      <vt:lpstr>Times New Roman</vt:lpstr>
      <vt:lpstr>Office Theme</vt:lpstr>
      <vt:lpstr>Trawl survey age and length composition input sample size</vt:lpstr>
      <vt:lpstr>Background on input sample size</vt:lpstr>
      <vt:lpstr>Coming up with input sample size</vt:lpstr>
      <vt:lpstr>Terminology</vt:lpstr>
      <vt:lpstr>Production trawl survey ISS</vt:lpstr>
      <vt:lpstr>Production trawl survey ISS</vt:lpstr>
      <vt:lpstr>Production trawl survey ISS</vt:lpstr>
      <vt:lpstr>Application</vt:lpstr>
      <vt:lpstr>Special cases</vt:lpstr>
      <vt:lpstr>What you get</vt:lpstr>
      <vt:lpstr>What you get</vt:lpstr>
      <vt:lpstr>What you get</vt:lpstr>
      <vt:lpstr>What you get</vt:lpstr>
      <vt:lpstr>What we’ve got so far</vt:lpstr>
      <vt:lpstr>What we don’t got:</vt:lpstr>
      <vt:lpstr>Some considerations:</vt:lpstr>
      <vt:lpstr>Current research developments</vt:lpstr>
      <vt:lpstr>PowerPoint Presentation</vt:lpstr>
      <vt:lpstr>Adding ageing error and growth variability:</vt:lpstr>
      <vt:lpstr>Wrap up:</vt:lpstr>
      <vt:lpstr>Questions?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sample size stuff and junk</dc:title>
  <dc:creator>Pete.Hulson</dc:creator>
  <cp:lastModifiedBy>Pete.Hulson</cp:lastModifiedBy>
  <cp:revision>20</cp:revision>
  <dcterms:created xsi:type="dcterms:W3CDTF">2023-05-30T22:05:50Z</dcterms:created>
  <dcterms:modified xsi:type="dcterms:W3CDTF">2023-09-22T16:37:01Z</dcterms:modified>
</cp:coreProperties>
</file>