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2" r:id="rId5"/>
    <p:sldId id="257" r:id="rId6"/>
    <p:sldId id="276" r:id="rId7"/>
    <p:sldId id="277" r:id="rId8"/>
    <p:sldId id="278" r:id="rId9"/>
    <p:sldId id="279" r:id="rId10"/>
    <p:sldId id="280" r:id="rId11"/>
    <p:sldId id="281" r:id="rId12"/>
    <p:sldId id="292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59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0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29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4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2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3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7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7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4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9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1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5A832-BDE2-4020-AF57-35165F1EE8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0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data differences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Trawl survey: GAP cleaned up old haul data, only includes specimen data associated with a haul that is used to compute abundance</a:t>
            </a:r>
          </a:p>
          <a:p>
            <a:pPr lvl="1"/>
            <a:r>
              <a:rPr lang="en-US" dirty="0" smtClean="0"/>
              <a:t>Resulted in </a:t>
            </a:r>
            <a:r>
              <a:rPr lang="en-US" i="1" dirty="0" smtClean="0"/>
              <a:t>very </a:t>
            </a:r>
            <a:r>
              <a:rPr lang="en-US" dirty="0" smtClean="0"/>
              <a:t>minor differences in early trawl survey time series for abundance and comp data</a:t>
            </a:r>
          </a:p>
          <a:p>
            <a:r>
              <a:rPr lang="en-US" dirty="0" smtClean="0"/>
              <a:t>LL survey:</a:t>
            </a:r>
          </a:p>
          <a:p>
            <a:pPr lvl="1"/>
            <a:r>
              <a:rPr lang="en-US" dirty="0" smtClean="0"/>
              <a:t>Log correction in SD hadn’t been applied (but was applied to bottom trawl survey index), now is applied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ength comps off by a cm (i.e., 25 cm fish became 26 cm)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Length-weight relationship continually updated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085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Longline comps: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110" y="245006"/>
            <a:ext cx="6400938" cy="640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19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Pot comps: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947" y="294434"/>
            <a:ext cx="6400938" cy="640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71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Pot comps: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147" y="457062"/>
            <a:ext cx="6400938" cy="64009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838" y="365125"/>
            <a:ext cx="5173492" cy="5173492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5914768" y="5469924"/>
            <a:ext cx="1276864" cy="12603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7580704">
            <a:off x="6492523" y="4947165"/>
            <a:ext cx="881448" cy="2965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32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Overall,</a:t>
            </a:r>
            <a:r>
              <a:rPr lang="en-US" dirty="0"/>
              <a:t> </a:t>
            </a:r>
            <a:r>
              <a:rPr lang="en-US" dirty="0" smtClean="0"/>
              <a:t>removing filters, aggregating at trimester-area-gear level and merging state data helps to smooth out much of the variability in fishery length comps</a:t>
            </a:r>
          </a:p>
          <a:p>
            <a:r>
              <a:rPr lang="en-US" dirty="0" smtClean="0"/>
              <a:t>Proposal: add this data treatment as alternative model ###</a:t>
            </a:r>
          </a:p>
        </p:txBody>
      </p:sp>
    </p:spTree>
    <p:extLst>
      <p:ext uri="{BB962C8B-B14F-4D97-AF65-F5344CB8AC3E}">
        <p14:creationId xmlns:p14="http://schemas.microsoft.com/office/powerpoint/2010/main" val="1805485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Plots of new base vs alternative model ##</a:t>
            </a:r>
          </a:p>
        </p:txBody>
      </p:sp>
    </p:spTree>
    <p:extLst>
      <p:ext uri="{BB962C8B-B14F-4D97-AF65-F5344CB8AC3E}">
        <p14:creationId xmlns:p14="http://schemas.microsoft.com/office/powerpoint/2010/main" val="1675813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Overall,</a:t>
            </a:r>
            <a:r>
              <a:rPr lang="en-US" dirty="0"/>
              <a:t> </a:t>
            </a:r>
            <a:r>
              <a:rPr lang="en-US" dirty="0" smtClean="0"/>
              <a:t>removing filters, aggregating at trimester-area-gear level and merging state data helps to smooth out much of the variability in fishery length comps</a:t>
            </a:r>
          </a:p>
          <a:p>
            <a:r>
              <a:rPr lang="en-US" dirty="0" smtClean="0"/>
              <a:t>But, only gets us so far</a:t>
            </a:r>
          </a:p>
          <a:p>
            <a:r>
              <a:rPr lang="en-US" dirty="0" smtClean="0"/>
              <a:t>Proposal: align with EBS cod investigations this year, and investigate binning length data at 5 cm intervals</a:t>
            </a:r>
          </a:p>
          <a:p>
            <a:r>
              <a:rPr lang="en-US" dirty="0" smtClean="0"/>
              <a:t>Affects: all length comp (surveys &amp; fishery) and conditional age-at-length (trawl survey and fishery)</a:t>
            </a:r>
          </a:p>
        </p:txBody>
      </p:sp>
    </p:spTree>
    <p:extLst>
      <p:ext uri="{BB962C8B-B14F-4D97-AF65-F5344CB8AC3E}">
        <p14:creationId xmlns:p14="http://schemas.microsoft.com/office/powerpoint/2010/main" val="3448383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 trawl: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346" y="1309128"/>
            <a:ext cx="8781653" cy="512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00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 longline: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639" y="1373119"/>
            <a:ext cx="8235161" cy="480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24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 pot: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914" y="1409357"/>
            <a:ext cx="8468615" cy="494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18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 trawl survey: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838" y="2365632"/>
            <a:ext cx="7521264" cy="438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61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data differences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of base model vs data update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081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 longline survey: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498" y="2406821"/>
            <a:ext cx="7125848" cy="415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92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Overall,</a:t>
            </a:r>
            <a:r>
              <a:rPr lang="en-US" dirty="0"/>
              <a:t> </a:t>
            </a:r>
            <a:r>
              <a:rPr lang="en-US" dirty="0" smtClean="0"/>
              <a:t>removing filters, aggregating at trimester-area-gear level and merging state data helps to smooth out much of the variability in fishery length comps</a:t>
            </a:r>
          </a:p>
          <a:p>
            <a:r>
              <a:rPr lang="en-US" dirty="0" smtClean="0"/>
              <a:t>And, binning to 5 cm removes variability in length composition without loosing important signal</a:t>
            </a:r>
          </a:p>
          <a:p>
            <a:r>
              <a:rPr lang="en-US" dirty="0"/>
              <a:t>Proposal: add this data treatment as alternative model ###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5233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Plots of new base vs alternative model ##</a:t>
            </a:r>
          </a:p>
        </p:txBody>
      </p:sp>
    </p:spTree>
    <p:extLst>
      <p:ext uri="{BB962C8B-B14F-4D97-AF65-F5344CB8AC3E}">
        <p14:creationId xmlns:p14="http://schemas.microsoft.com/office/powerpoint/2010/main" val="1423742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ge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Survey data: this has been the standard</a:t>
            </a:r>
          </a:p>
          <a:p>
            <a:r>
              <a:rPr lang="en-US" dirty="0" smtClean="0"/>
              <a:t>Fishery data: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urrently computed for males/females, then combined (excludes unsexed data)</a:t>
            </a:r>
          </a:p>
          <a:p>
            <a:pPr lvl="1"/>
            <a:r>
              <a:rPr lang="en-US" dirty="0" smtClean="0"/>
              <a:t>ALK computed with FSA package rather than the observed ALK (essentially, puts lengths into ages that weren’t actually observed)</a:t>
            </a:r>
          </a:p>
          <a:p>
            <a:pPr lvl="1"/>
            <a:r>
              <a:rPr lang="en-US" dirty="0" smtClean="0"/>
              <a:t>Define smallest lengths in each year as age-1</a:t>
            </a:r>
          </a:p>
          <a:p>
            <a:r>
              <a:rPr lang="en-US" dirty="0" smtClean="0"/>
              <a:t>Propose:</a:t>
            </a:r>
          </a:p>
          <a:p>
            <a:pPr lvl="1"/>
            <a:r>
              <a:rPr lang="en-US" dirty="0" smtClean="0"/>
              <a:t>Both: combine age/length data across sexes pre-expansion</a:t>
            </a:r>
          </a:p>
          <a:p>
            <a:pPr lvl="1"/>
            <a:r>
              <a:rPr lang="en-US" dirty="0" smtClean="0"/>
              <a:t>Fishery: use year-specific ALK, remove age-1 assignment</a:t>
            </a:r>
          </a:p>
        </p:txBody>
      </p:sp>
    </p:spTree>
    <p:extLst>
      <p:ext uri="{BB962C8B-B14F-4D97-AF65-F5344CB8AC3E}">
        <p14:creationId xmlns:p14="http://schemas.microsoft.com/office/powerpoint/2010/main" val="897550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Reminder: LLS used in assessment as additional </a:t>
            </a:r>
            <a:r>
              <a:rPr lang="en-US" dirty="0" err="1" smtClean="0"/>
              <a:t>pop’n</a:t>
            </a:r>
            <a:r>
              <a:rPr lang="en-US" dirty="0" smtClean="0"/>
              <a:t> index, but not used in apportionment</a:t>
            </a:r>
          </a:p>
          <a:p>
            <a:pPr lvl="1"/>
            <a:r>
              <a:rPr lang="en-US" dirty="0" smtClean="0"/>
              <a:t>And, includes an environmental link, where in warmer temps at depth cod move deeper and are more available to the LLS than in colder years</a:t>
            </a:r>
          </a:p>
          <a:p>
            <a:r>
              <a:rPr lang="en-US" dirty="0" smtClean="0"/>
              <a:t>Including it in apportionment has been talked about for some time </a:t>
            </a:r>
          </a:p>
          <a:p>
            <a:r>
              <a:rPr lang="en-US" dirty="0" smtClean="0"/>
              <a:t>Other, ‘tracked’, </a:t>
            </a:r>
            <a:r>
              <a:rPr lang="en-US" dirty="0" err="1" smtClean="0"/>
              <a:t>pop’n</a:t>
            </a:r>
            <a:r>
              <a:rPr lang="en-US" dirty="0" smtClean="0"/>
              <a:t> indices include IPHC FISS and ADF&amp;G large mesh trawl survey</a:t>
            </a:r>
          </a:p>
        </p:txBody>
      </p:sp>
    </p:spTree>
    <p:extLst>
      <p:ext uri="{BB962C8B-B14F-4D97-AF65-F5344CB8AC3E}">
        <p14:creationId xmlns:p14="http://schemas.microsoft.com/office/powerpoint/2010/main" val="1209424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Here, look at including LLS into </a:t>
            </a:r>
            <a:r>
              <a:rPr lang="en-US" dirty="0" err="1" smtClean="0"/>
              <a:t>rema</a:t>
            </a:r>
            <a:r>
              <a:rPr lang="en-US" dirty="0" smtClean="0"/>
              <a:t> as an additional index to be used for apportionment</a:t>
            </a:r>
          </a:p>
          <a:p>
            <a:r>
              <a:rPr lang="en-US" dirty="0" smtClean="0"/>
              <a:t>Step-wise approach:</a:t>
            </a:r>
          </a:p>
          <a:p>
            <a:pPr lvl="1"/>
            <a:r>
              <a:rPr lang="en-US" dirty="0" smtClean="0"/>
              <a:t>First, look at AIC ‘preferred’ model when it comes to Process Error (PE) and index scaling (q) parameters</a:t>
            </a:r>
          </a:p>
          <a:p>
            <a:pPr lvl="1"/>
            <a:r>
              <a:rPr lang="en-US" dirty="0" smtClean="0"/>
              <a:t>Next, with ‘preferred’ models investigate estimating additional observation error</a:t>
            </a:r>
          </a:p>
        </p:txBody>
      </p:sp>
    </p:spTree>
    <p:extLst>
      <p:ext uri="{BB962C8B-B14F-4D97-AF65-F5344CB8AC3E}">
        <p14:creationId xmlns:p14="http://schemas.microsoft.com/office/powerpoint/2010/main" val="1936284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r>
              <a:rPr lang="en-US" dirty="0" smtClean="0"/>
              <a:t>: Step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cases: factorial design of global (1), or regional (3) PE and q parameters</a:t>
            </a:r>
          </a:p>
          <a:p>
            <a:pPr lvl="1"/>
            <a:r>
              <a:rPr lang="en-US" dirty="0" smtClean="0"/>
              <a:t>PE = 1, q = 1</a:t>
            </a:r>
          </a:p>
          <a:p>
            <a:pPr lvl="1"/>
            <a:r>
              <a:rPr lang="en-US" dirty="0" smtClean="0"/>
              <a:t>PE = 3, q = 1</a:t>
            </a:r>
          </a:p>
          <a:p>
            <a:pPr lvl="1"/>
            <a:r>
              <a:rPr lang="en-US" dirty="0" smtClean="0"/>
              <a:t>PE = 1, q = 3</a:t>
            </a:r>
          </a:p>
          <a:p>
            <a:pPr lvl="1"/>
            <a:r>
              <a:rPr lang="en-US" dirty="0" smtClean="0"/>
              <a:t>PE = 3, q = 3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4838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r>
              <a:rPr lang="en-US" dirty="0" smtClean="0"/>
              <a:t>: Step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AIC suggests that regional scaling parameters q are supported (and most influential)</a:t>
            </a:r>
          </a:p>
          <a:p>
            <a:r>
              <a:rPr lang="en-US" dirty="0" smtClean="0"/>
              <a:t>Whether PE = 1 or 3, no real difference in model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So, to cover our bases, select PE = 1, q= 3 and PE = 3, q = 3 for additional uncertainty analysis</a:t>
            </a:r>
          </a:p>
          <a:p>
            <a:pPr lvl="1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295" y="3381525"/>
            <a:ext cx="8567395" cy="123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15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r>
              <a:rPr lang="en-US" dirty="0" smtClean="0"/>
              <a:t>: Step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 cases: factorial design of 2 PE-q cases from step 1 x 3 uncertainty cases:</a:t>
            </a:r>
          </a:p>
          <a:p>
            <a:pPr lvl="1"/>
            <a:r>
              <a:rPr lang="en-US" dirty="0" smtClean="0"/>
              <a:t>Additional uncertainty in trawl survey</a:t>
            </a:r>
          </a:p>
          <a:p>
            <a:pPr lvl="1"/>
            <a:r>
              <a:rPr lang="en-US" dirty="0" smtClean="0"/>
              <a:t>Additional uncertainty in longline survey</a:t>
            </a:r>
          </a:p>
          <a:p>
            <a:pPr lvl="1"/>
            <a:r>
              <a:rPr lang="en-US" dirty="0" smtClean="0"/>
              <a:t>Additional uncertainty in both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0714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r>
              <a:rPr lang="en-US" dirty="0" smtClean="0"/>
              <a:t>: Step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63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Results in 4 models that are essentially the same, in terms of AIC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Preferred model:</a:t>
            </a:r>
          </a:p>
          <a:p>
            <a:pPr lvl="1"/>
            <a:r>
              <a:rPr lang="en-US" dirty="0" smtClean="0"/>
              <a:t>For PE-q, argue for parsimony: select PE = 1 and q = 3 case</a:t>
            </a:r>
          </a:p>
          <a:p>
            <a:pPr lvl="1"/>
            <a:r>
              <a:rPr lang="en-US" dirty="0" smtClean="0"/>
              <a:t>For additional uncertainty, argue:</a:t>
            </a:r>
          </a:p>
          <a:p>
            <a:pPr lvl="2"/>
            <a:r>
              <a:rPr lang="en-US" dirty="0" smtClean="0"/>
              <a:t>When adding trawl survey uncertainty, largest decline in AIC (and is significant)</a:t>
            </a:r>
          </a:p>
          <a:p>
            <a:pPr lvl="2"/>
            <a:r>
              <a:rPr lang="en-US" dirty="0" smtClean="0"/>
              <a:t>Acknowledge that these don’t include environmental link for longline survey, so, there’s a sources of uncertainty that we haven’t yet explained in this model</a:t>
            </a:r>
          </a:p>
          <a:p>
            <a:pPr lvl="2"/>
            <a:r>
              <a:rPr lang="en-US" dirty="0" smtClean="0"/>
              <a:t>So, select additional uncertainty in both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552" y="2299387"/>
            <a:ext cx="9721466" cy="166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02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data updates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Ageing error updated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354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r>
              <a:rPr lang="en-US" dirty="0" smtClean="0"/>
              <a:t>: Comparisons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6386"/>
          </a:xfrm>
        </p:spPr>
        <p:txBody>
          <a:bodyPr>
            <a:normAutofit/>
          </a:bodyPr>
          <a:lstStyle/>
          <a:p>
            <a:r>
              <a:rPr lang="en-US" dirty="0" smtClean="0"/>
              <a:t>Compare between:</a:t>
            </a:r>
          </a:p>
          <a:p>
            <a:pPr lvl="1"/>
            <a:r>
              <a:rPr lang="en-US" dirty="0" smtClean="0"/>
              <a:t>Base model: trawl survey only (</a:t>
            </a:r>
            <a:r>
              <a:rPr lang="en-US" dirty="0" err="1" smtClean="0"/>
              <a:t>pcod</a:t>
            </a:r>
            <a:r>
              <a:rPr lang="en-US" dirty="0" smtClean="0"/>
              <a:t> trawl survey)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Preferred model: both trawl and longline survey with 1 process error parameter, 3 scalar parameters, and additional uncertainty estimated for both surveys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127" y="2804081"/>
            <a:ext cx="6143625" cy="866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127" y="4967159"/>
            <a:ext cx="85439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91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r>
              <a:rPr lang="en-US" dirty="0" smtClean="0"/>
              <a:t>: Comparisons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6386"/>
          </a:xfrm>
        </p:spPr>
        <p:txBody>
          <a:bodyPr>
            <a:normAutofit/>
          </a:bodyPr>
          <a:lstStyle/>
          <a:p>
            <a:r>
              <a:rPr lang="en-US" dirty="0" smtClean="0"/>
              <a:t>Estimated biomass: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78" y="2284112"/>
            <a:ext cx="7152621" cy="417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321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r>
              <a:rPr lang="en-US" dirty="0" smtClean="0"/>
              <a:t>: Comparisons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6386"/>
          </a:xfrm>
        </p:spPr>
        <p:txBody>
          <a:bodyPr>
            <a:normAutofit/>
          </a:bodyPr>
          <a:lstStyle/>
          <a:p>
            <a:r>
              <a:rPr lang="en-US" dirty="0" smtClean="0"/>
              <a:t>Data fits: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492" y="2273300"/>
            <a:ext cx="7097015" cy="413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79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r>
              <a:rPr lang="en-US" dirty="0" smtClean="0"/>
              <a:t>: Comparisons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78490"/>
            <a:ext cx="10515600" cy="4686386"/>
          </a:xfrm>
        </p:spPr>
        <p:txBody>
          <a:bodyPr>
            <a:normAutofit/>
          </a:bodyPr>
          <a:lstStyle/>
          <a:p>
            <a:r>
              <a:rPr lang="en-US" dirty="0" smtClean="0"/>
              <a:t>Apportionment: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655" y="1965566"/>
            <a:ext cx="6706688" cy="39122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761" y="6030354"/>
            <a:ext cx="60864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3523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r>
              <a:rPr lang="en-US" dirty="0" smtClean="0"/>
              <a:t>: Discussion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78490"/>
            <a:ext cx="10515600" cy="4686386"/>
          </a:xfrm>
        </p:spPr>
        <p:txBody>
          <a:bodyPr>
            <a:normAutofit/>
          </a:bodyPr>
          <a:lstStyle/>
          <a:p>
            <a:r>
              <a:rPr lang="en-US" dirty="0" smtClean="0"/>
              <a:t>Recommendation: use </a:t>
            </a:r>
            <a:r>
              <a:rPr lang="en-US" dirty="0" err="1" smtClean="0"/>
              <a:t>rema</a:t>
            </a:r>
            <a:r>
              <a:rPr lang="en-US" dirty="0" smtClean="0"/>
              <a:t> with additional index with preferred parameterization</a:t>
            </a:r>
          </a:p>
          <a:p>
            <a:pPr lvl="1"/>
            <a:r>
              <a:rPr lang="en-US" dirty="0" smtClean="0"/>
              <a:t>Makes apportionment consistent with data used in assessment</a:t>
            </a:r>
          </a:p>
          <a:p>
            <a:pPr lvl="1"/>
            <a:r>
              <a:rPr lang="en-US" dirty="0" smtClean="0"/>
              <a:t>But, it will likely result in more variable apportionment compared to using only trawl survey</a:t>
            </a:r>
          </a:p>
          <a:p>
            <a:pPr lvl="1"/>
            <a:endParaRPr lang="en-US" dirty="0"/>
          </a:p>
          <a:p>
            <a:r>
              <a:rPr lang="en-US" dirty="0" smtClean="0"/>
              <a:t>Next steps:</a:t>
            </a:r>
          </a:p>
          <a:p>
            <a:pPr lvl="1"/>
            <a:r>
              <a:rPr lang="en-US" dirty="0" smtClean="0"/>
              <a:t>Working on environmental index, will be looking towards region indices to potentially be used in apportionment</a:t>
            </a:r>
          </a:p>
          <a:p>
            <a:pPr lvl="2"/>
            <a:r>
              <a:rPr lang="en-US" dirty="0" smtClean="0"/>
              <a:t>Survey timing is slightly different in each region, whether/if this results in different environmental conditions by region remains to be seen</a:t>
            </a:r>
          </a:p>
          <a:p>
            <a:pPr lvl="1"/>
            <a:r>
              <a:rPr lang="en-US" dirty="0" smtClean="0"/>
              <a:t>Currently </a:t>
            </a:r>
            <a:r>
              <a:rPr lang="en-US" dirty="0" err="1" smtClean="0"/>
              <a:t>rema</a:t>
            </a:r>
            <a:r>
              <a:rPr lang="en-US" dirty="0" smtClean="0"/>
              <a:t> not developed to include environmental index</a:t>
            </a:r>
          </a:p>
        </p:txBody>
      </p:sp>
    </p:spTree>
    <p:extLst>
      <p:ext uri="{BB962C8B-B14F-4D97-AF65-F5344CB8AC3E}">
        <p14:creationId xmlns:p14="http://schemas.microsoft.com/office/powerpoint/2010/main" val="14555660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r>
              <a:rPr lang="en-US" dirty="0" smtClean="0"/>
              <a:t>: Discussion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78490"/>
            <a:ext cx="10515600" cy="468638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Other indices: IPHC FISS</a:t>
            </a:r>
          </a:p>
          <a:p>
            <a:pPr lvl="1"/>
            <a:r>
              <a:rPr lang="en-US" dirty="0" smtClean="0"/>
              <a:t>Has always been a promising additional index for apportionment, but, recent developments have made implementation questionable for Pacific cod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Recommend: not consider FISS as viable alternative index for Pacific cod until stations randomly subsampled or full FISS design is implemented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26" y="2688758"/>
            <a:ext cx="3769182" cy="26628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839" y="2688758"/>
            <a:ext cx="3713250" cy="2680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332" y="2688758"/>
            <a:ext cx="3849292" cy="268047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885672" y="3854255"/>
            <a:ext cx="630195" cy="44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733613" y="3854255"/>
            <a:ext cx="630195" cy="44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849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r>
              <a:rPr lang="en-US" dirty="0" smtClean="0"/>
              <a:t>: Discussion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78490"/>
            <a:ext cx="10515600" cy="4686386"/>
          </a:xfrm>
        </p:spPr>
        <p:txBody>
          <a:bodyPr>
            <a:normAutofit/>
          </a:bodyPr>
          <a:lstStyle/>
          <a:p>
            <a:r>
              <a:rPr lang="en-US" dirty="0" smtClean="0"/>
              <a:t>Other indices: ADF&amp;G large mesh survey</a:t>
            </a:r>
          </a:p>
          <a:p>
            <a:pPr lvl="1"/>
            <a:r>
              <a:rPr lang="en-US" dirty="0" smtClean="0"/>
              <a:t>Rub here: only samples western and central gulf</a:t>
            </a:r>
          </a:p>
          <a:p>
            <a:pPr lvl="1"/>
            <a:r>
              <a:rPr lang="en-US" dirty="0" smtClean="0"/>
              <a:t>But, if there is additional information about trend in these two </a:t>
            </a:r>
            <a:r>
              <a:rPr lang="en-US" dirty="0" err="1" smtClean="0"/>
              <a:t>subregions</a:t>
            </a:r>
            <a:r>
              <a:rPr lang="en-US" dirty="0" smtClean="0"/>
              <a:t>, could possibly use it in </a:t>
            </a:r>
            <a:r>
              <a:rPr lang="en-US" dirty="0" err="1" smtClean="0"/>
              <a:t>rema</a:t>
            </a:r>
            <a:endParaRPr lang="en-US" dirty="0" smtClean="0"/>
          </a:p>
          <a:p>
            <a:pPr lvl="1"/>
            <a:r>
              <a:rPr lang="en-US" dirty="0" smtClean="0"/>
              <a:t>However, </a:t>
            </a:r>
            <a:r>
              <a:rPr lang="en-US" dirty="0" err="1" smtClean="0"/>
              <a:t>rema</a:t>
            </a:r>
            <a:r>
              <a:rPr lang="en-US" dirty="0" smtClean="0"/>
              <a:t> currently not capable of including third index</a:t>
            </a:r>
          </a:p>
          <a:p>
            <a:pPr lvl="1"/>
            <a:r>
              <a:rPr lang="en-US" dirty="0" smtClean="0"/>
              <a:t>Recommend: for now continue to track ADF&amp;G survey in assessment, but since we have 2 indices in </a:t>
            </a:r>
            <a:r>
              <a:rPr lang="en-US" dirty="0" err="1" smtClean="0"/>
              <a:t>rema</a:t>
            </a:r>
            <a:r>
              <a:rPr lang="en-US" dirty="0" smtClean="0"/>
              <a:t> that have good spatial coverage, not spend time yet developing this as an additional index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083C68-C3B3-44F7-A518-D7A1025AD2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19534" y="365125"/>
            <a:ext cx="2929693" cy="195312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533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data updates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Ageing error updated plots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683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Post-91 data filtering: &gt;10 per haul in fed data</a:t>
            </a:r>
          </a:p>
          <a:p>
            <a:r>
              <a:rPr lang="en-US" dirty="0" smtClean="0"/>
              <a:t>Proportion of hauls removed: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366839"/>
              </p:ext>
            </p:extLst>
          </p:nvPr>
        </p:nvGraphicFramePr>
        <p:xfrm>
          <a:off x="2748865" y="2820035"/>
          <a:ext cx="5250077" cy="3491865"/>
        </p:xfrm>
        <a:graphic>
          <a:graphicData uri="http://schemas.openxmlformats.org/drawingml/2006/table">
            <a:tbl>
              <a:tblPr/>
              <a:tblGrid>
                <a:gridCol w="1373096">
                  <a:extLst>
                    <a:ext uri="{9D8B030D-6E8A-4147-A177-3AD203B41FA5}">
                      <a16:colId xmlns:a16="http://schemas.microsoft.com/office/drawing/2014/main" val="3729623292"/>
                    </a:ext>
                  </a:extLst>
                </a:gridCol>
                <a:gridCol w="1292327">
                  <a:extLst>
                    <a:ext uri="{9D8B030D-6E8A-4147-A177-3AD203B41FA5}">
                      <a16:colId xmlns:a16="http://schemas.microsoft.com/office/drawing/2014/main" val="3077856529"/>
                    </a:ext>
                  </a:extLst>
                </a:gridCol>
                <a:gridCol w="1292327">
                  <a:extLst>
                    <a:ext uri="{9D8B030D-6E8A-4147-A177-3AD203B41FA5}">
                      <a16:colId xmlns:a16="http://schemas.microsoft.com/office/drawing/2014/main" val="1126430530"/>
                    </a:ext>
                  </a:extLst>
                </a:gridCol>
                <a:gridCol w="1292327">
                  <a:extLst>
                    <a:ext uri="{9D8B030D-6E8A-4147-A177-3AD203B41FA5}">
                      <a16:colId xmlns:a16="http://schemas.microsoft.com/office/drawing/2014/main" val="397927862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Longline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Trawl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1658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1991-2012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70544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781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616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605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1086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7134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6663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1688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9042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5088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7765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793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60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data used to ‘fill-in’ missing fed data:</a:t>
            </a:r>
          </a:p>
          <a:p>
            <a:r>
              <a:rPr lang="en-US" dirty="0" smtClean="0"/>
              <a:t>2 steps:</a:t>
            </a:r>
          </a:p>
          <a:p>
            <a:pPr lvl="1"/>
            <a:r>
              <a:rPr lang="en-US" dirty="0" smtClean="0"/>
              <a:t>Step 1: uses state data if has more than fed data</a:t>
            </a:r>
          </a:p>
          <a:p>
            <a:pPr lvl="1"/>
            <a:r>
              <a:rPr lang="en-US" dirty="0" smtClean="0"/>
              <a:t>Step 2: uses state data if more than 30 lengths observed</a:t>
            </a:r>
          </a:p>
          <a:p>
            <a:r>
              <a:rPr lang="en-US" dirty="0" smtClean="0"/>
              <a:t>Amount of state data not used: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747482"/>
              </p:ext>
            </p:extLst>
          </p:nvPr>
        </p:nvGraphicFramePr>
        <p:xfrm>
          <a:off x="6450226" y="4001294"/>
          <a:ext cx="4011828" cy="2417445"/>
        </p:xfrm>
        <a:graphic>
          <a:graphicData uri="http://schemas.openxmlformats.org/drawingml/2006/table">
            <a:tbl>
              <a:tblPr/>
              <a:tblGrid>
                <a:gridCol w="1002957">
                  <a:extLst>
                    <a:ext uri="{9D8B030D-6E8A-4147-A177-3AD203B41FA5}">
                      <a16:colId xmlns:a16="http://schemas.microsoft.com/office/drawing/2014/main" val="3723367976"/>
                    </a:ext>
                  </a:extLst>
                </a:gridCol>
                <a:gridCol w="1002957">
                  <a:extLst>
                    <a:ext uri="{9D8B030D-6E8A-4147-A177-3AD203B41FA5}">
                      <a16:colId xmlns:a16="http://schemas.microsoft.com/office/drawing/2014/main" val="546526745"/>
                    </a:ext>
                  </a:extLst>
                </a:gridCol>
                <a:gridCol w="1002957">
                  <a:extLst>
                    <a:ext uri="{9D8B030D-6E8A-4147-A177-3AD203B41FA5}">
                      <a16:colId xmlns:a16="http://schemas.microsoft.com/office/drawing/2014/main" val="11657075"/>
                    </a:ext>
                  </a:extLst>
                </a:gridCol>
                <a:gridCol w="1002957">
                  <a:extLst>
                    <a:ext uri="{9D8B030D-6E8A-4147-A177-3AD203B41FA5}">
                      <a16:colId xmlns:a16="http://schemas.microsoft.com/office/drawing/2014/main" val="18431761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 1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Longline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Trawl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6420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1997-2016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93162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7527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0999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5637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4110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44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645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015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657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Post-91 data filtering: &gt;10 per haul in fed data</a:t>
            </a:r>
          </a:p>
          <a:p>
            <a:pPr lvl="1"/>
            <a:r>
              <a:rPr lang="en-US" dirty="0" smtClean="0"/>
              <a:t>Propose: remove filter and include all data</a:t>
            </a:r>
          </a:p>
          <a:p>
            <a:r>
              <a:rPr lang="en-US" dirty="0" smtClean="0"/>
              <a:t>State data used to ‘fill-in’ missing fed data</a:t>
            </a:r>
          </a:p>
          <a:p>
            <a:pPr lvl="1"/>
            <a:r>
              <a:rPr lang="en-US" dirty="0" smtClean="0"/>
              <a:t>Propose: rather than ‘fill-in’, merge with fed data</a:t>
            </a:r>
          </a:p>
          <a:p>
            <a:pPr lvl="1"/>
            <a:r>
              <a:rPr lang="en-US" dirty="0" smtClean="0"/>
              <a:t>Requires restructure of how fed length comp data computed</a:t>
            </a:r>
          </a:p>
          <a:p>
            <a:pPr lvl="2"/>
            <a:r>
              <a:rPr lang="en-US" dirty="0" smtClean="0"/>
              <a:t>Fed length comp computed at week-area-gear level, difference would require to aggregate at trimester-area-gear level</a:t>
            </a:r>
          </a:p>
          <a:p>
            <a:pPr lvl="2"/>
            <a:r>
              <a:rPr lang="en-US" dirty="0" smtClean="0"/>
              <a:t>Propose: simplify and aggregate at trimester-area-gear level</a:t>
            </a:r>
          </a:p>
        </p:txBody>
      </p:sp>
    </p:spTree>
    <p:extLst>
      <p:ext uri="{BB962C8B-B14F-4D97-AF65-F5344CB8AC3E}">
        <p14:creationId xmlns:p14="http://schemas.microsoft.com/office/powerpoint/2010/main" val="1218787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Aggregated comps: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892" y="2277763"/>
            <a:ext cx="7488313" cy="436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6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Trawl comps: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001" y="365125"/>
            <a:ext cx="6400938" cy="640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67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1374</Words>
  <Application>Microsoft Office PowerPoint</Application>
  <PresentationFormat>Widescreen</PresentationFormat>
  <Paragraphs>242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Base data differences</vt:lpstr>
      <vt:lpstr>Base data differences</vt:lpstr>
      <vt:lpstr>Base data updates</vt:lpstr>
      <vt:lpstr>Base data updates</vt:lpstr>
      <vt:lpstr>Len comp inv</vt:lpstr>
      <vt:lpstr>Len comp inv</vt:lpstr>
      <vt:lpstr>Len comp inv</vt:lpstr>
      <vt:lpstr>Len comp inv</vt:lpstr>
      <vt:lpstr>Len comp inv</vt:lpstr>
      <vt:lpstr>Len comp inv</vt:lpstr>
      <vt:lpstr>Len comp inv</vt:lpstr>
      <vt:lpstr>Len comp inv</vt:lpstr>
      <vt:lpstr>Len comp inv</vt:lpstr>
      <vt:lpstr>Len comp inv</vt:lpstr>
      <vt:lpstr>Len comp inv</vt:lpstr>
      <vt:lpstr>Len comp inv</vt:lpstr>
      <vt:lpstr>Len comp inv</vt:lpstr>
      <vt:lpstr>Len comp inv</vt:lpstr>
      <vt:lpstr>Len comp inv</vt:lpstr>
      <vt:lpstr>Len comp inv</vt:lpstr>
      <vt:lpstr>Len comp inv</vt:lpstr>
      <vt:lpstr>Len comp inv</vt:lpstr>
      <vt:lpstr>Age comp inv</vt:lpstr>
      <vt:lpstr>Apport inv</vt:lpstr>
      <vt:lpstr>Apport inv</vt:lpstr>
      <vt:lpstr>Apport inv: Step 1</vt:lpstr>
      <vt:lpstr>Apport inv: Step 1</vt:lpstr>
      <vt:lpstr>Apport inv: Step 2</vt:lpstr>
      <vt:lpstr>Apport inv: Step 2</vt:lpstr>
      <vt:lpstr>Apport inv: Comparisons</vt:lpstr>
      <vt:lpstr>Apport inv: Comparisons</vt:lpstr>
      <vt:lpstr>Apport inv: Comparisons</vt:lpstr>
      <vt:lpstr>Apport inv: Comparisons</vt:lpstr>
      <vt:lpstr>Apport inv: Discussion</vt:lpstr>
      <vt:lpstr>Apport inv: Discussion</vt:lpstr>
      <vt:lpstr>Apport inv: Discussion</vt:lpstr>
    </vt:vector>
  </TitlesOfParts>
  <Company>NOAA AFSC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differences</dc:title>
  <dc:creator>Pete.Hulson</dc:creator>
  <cp:lastModifiedBy>Pete.Hulson</cp:lastModifiedBy>
  <cp:revision>26</cp:revision>
  <dcterms:created xsi:type="dcterms:W3CDTF">2024-07-30T16:00:11Z</dcterms:created>
  <dcterms:modified xsi:type="dcterms:W3CDTF">2024-08-12T22:06:25Z</dcterms:modified>
</cp:coreProperties>
</file>