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71" r:id="rId2"/>
    <p:sldId id="272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8" d="100"/>
          <a:sy n="98" d="100"/>
        </p:scale>
        <p:origin x="1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/>
              <a:t>Pacific cod lengths 2023</a:t>
            </a:r>
          </a:p>
        </c:rich>
      </c:tx>
      <c:layout>
        <c:manualLayout>
          <c:xMode val="edge"/>
          <c:yMode val="edge"/>
          <c:x val="0.35216211164011479"/>
          <c:y val="5.3253453153602928E-2"/>
        </c:manualLayout>
      </c:layout>
      <c:overlay val="1"/>
    </c:title>
    <c:autoTitleDeleted val="0"/>
    <c:plotArea>
      <c:layout>
        <c:manualLayout>
          <c:layoutTarget val="inner"/>
          <c:xMode val="edge"/>
          <c:yMode val="edge"/>
          <c:x val="0.14555256428422025"/>
          <c:y val="5.1400554097404488E-2"/>
          <c:w val="0.81730546053208664"/>
          <c:h val="0.81416968149251612"/>
        </c:manualLayout>
      </c:layout>
      <c:lineChart>
        <c:grouping val="standard"/>
        <c:varyColors val="0"/>
        <c:ser>
          <c:idx val="2"/>
          <c:order val="0"/>
          <c:tx>
            <c:strRef>
              <c:f>'CRAB2000-2020-pcod_lfn_by_dist '!$E$1</c:f>
              <c:strCache>
                <c:ptCount val="1"/>
                <c:pt idx="0">
                  <c:v>Eastern Aleutians</c:v>
                </c:pt>
              </c:strCache>
              <c:extLst xmlns:c15="http://schemas.microsoft.com/office/drawing/2012/chart"/>
            </c:strRef>
          </c:tx>
          <c:marker>
            <c:symbol val="none"/>
          </c:marker>
          <c:cat>
            <c:numRef>
              <c:f>'CRAB2000-2020-pcod_lfn_by_dist '!$B$1800:$B$1880</c:f>
              <c:numCache>
                <c:formatCode>General</c:formatCode>
                <c:ptCount val="8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17</c:v>
                </c:pt>
                <c:pt idx="6">
                  <c:v>19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31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  <c:pt idx="74">
                  <c:v>91</c:v>
                </c:pt>
                <c:pt idx="75">
                  <c:v>92</c:v>
                </c:pt>
                <c:pt idx="76">
                  <c:v>93</c:v>
                </c:pt>
                <c:pt idx="77">
                  <c:v>94</c:v>
                </c:pt>
                <c:pt idx="78">
                  <c:v>95</c:v>
                </c:pt>
                <c:pt idx="79">
                  <c:v>98</c:v>
                </c:pt>
                <c:pt idx="80">
                  <c:v>99</c:v>
                </c:pt>
              </c:numCache>
            </c:numRef>
          </c:cat>
          <c:val>
            <c:numRef>
              <c:f>'CRAB2000-2020-pcod_lfn_by_dist '!$E$1800:$E$1880</c:f>
              <c:numCache>
                <c:formatCode>General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2510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1284</c:v>
                </c:pt>
                <c:pt idx="30">
                  <c:v>1021</c:v>
                </c:pt>
                <c:pt idx="31">
                  <c:v>2371</c:v>
                </c:pt>
                <c:pt idx="32">
                  <c:v>3193</c:v>
                </c:pt>
                <c:pt idx="33">
                  <c:v>4153</c:v>
                </c:pt>
                <c:pt idx="34">
                  <c:v>2305</c:v>
                </c:pt>
                <c:pt idx="35">
                  <c:v>3635</c:v>
                </c:pt>
                <c:pt idx="36">
                  <c:v>5593</c:v>
                </c:pt>
                <c:pt idx="37">
                  <c:v>0</c:v>
                </c:pt>
                <c:pt idx="38">
                  <c:v>2569</c:v>
                </c:pt>
                <c:pt idx="39">
                  <c:v>3839</c:v>
                </c:pt>
                <c:pt idx="40">
                  <c:v>1776</c:v>
                </c:pt>
                <c:pt idx="41">
                  <c:v>0</c:v>
                </c:pt>
                <c:pt idx="42">
                  <c:v>1442</c:v>
                </c:pt>
                <c:pt idx="43">
                  <c:v>1777</c:v>
                </c:pt>
                <c:pt idx="44">
                  <c:v>2993</c:v>
                </c:pt>
                <c:pt idx="45">
                  <c:v>778</c:v>
                </c:pt>
                <c:pt idx="46">
                  <c:v>3061</c:v>
                </c:pt>
                <c:pt idx="47">
                  <c:v>2444</c:v>
                </c:pt>
                <c:pt idx="48">
                  <c:v>2078</c:v>
                </c:pt>
                <c:pt idx="49">
                  <c:v>3328</c:v>
                </c:pt>
                <c:pt idx="50">
                  <c:v>1654</c:v>
                </c:pt>
                <c:pt idx="51">
                  <c:v>3992</c:v>
                </c:pt>
                <c:pt idx="52">
                  <c:v>827</c:v>
                </c:pt>
                <c:pt idx="53">
                  <c:v>0</c:v>
                </c:pt>
                <c:pt idx="54">
                  <c:v>2467</c:v>
                </c:pt>
                <c:pt idx="55">
                  <c:v>949</c:v>
                </c:pt>
                <c:pt idx="56">
                  <c:v>827</c:v>
                </c:pt>
                <c:pt idx="57">
                  <c:v>1125</c:v>
                </c:pt>
                <c:pt idx="58">
                  <c:v>949</c:v>
                </c:pt>
                <c:pt idx="59">
                  <c:v>0</c:v>
                </c:pt>
                <c:pt idx="60">
                  <c:v>949</c:v>
                </c:pt>
                <c:pt idx="61">
                  <c:v>0</c:v>
                </c:pt>
                <c:pt idx="62">
                  <c:v>916</c:v>
                </c:pt>
                <c:pt idx="63">
                  <c:v>0</c:v>
                </c:pt>
                <c:pt idx="64">
                  <c:v>1251</c:v>
                </c:pt>
                <c:pt idx="65">
                  <c:v>0</c:v>
                </c:pt>
                <c:pt idx="66">
                  <c:v>0</c:v>
                </c:pt>
                <c:pt idx="67">
                  <c:v>1251</c:v>
                </c:pt>
                <c:pt idx="68">
                  <c:v>827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827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46CC-4B32-9308-A0D859A63445}"/>
            </c:ext>
          </c:extLst>
        </c:ser>
        <c:ser>
          <c:idx val="3"/>
          <c:order val="1"/>
          <c:tx>
            <c:strRef>
              <c:f>'CRAB2000-2020-pcod_lfn_by_dist '!$F$1</c:f>
              <c:strCache>
                <c:ptCount val="1"/>
                <c:pt idx="0">
                  <c:v>Chignik</c:v>
                </c:pt>
              </c:strCache>
            </c:strRef>
          </c:tx>
          <c:marker>
            <c:symbol val="none"/>
          </c:marker>
          <c:cat>
            <c:numRef>
              <c:f>'CRAB2000-2020-pcod_lfn_by_dist '!$B$1800:$B$1880</c:f>
              <c:numCache>
                <c:formatCode>General</c:formatCode>
                <c:ptCount val="8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17</c:v>
                </c:pt>
                <c:pt idx="6">
                  <c:v>19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31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  <c:pt idx="74">
                  <c:v>91</c:v>
                </c:pt>
                <c:pt idx="75">
                  <c:v>92</c:v>
                </c:pt>
                <c:pt idx="76">
                  <c:v>93</c:v>
                </c:pt>
                <c:pt idx="77">
                  <c:v>94</c:v>
                </c:pt>
                <c:pt idx="78">
                  <c:v>95</c:v>
                </c:pt>
                <c:pt idx="79">
                  <c:v>98</c:v>
                </c:pt>
                <c:pt idx="80">
                  <c:v>99</c:v>
                </c:pt>
              </c:numCache>
            </c:numRef>
          </c:cat>
          <c:val>
            <c:numRef>
              <c:f>'CRAB2000-2020-pcod_lfn_by_dist '!$F$1800:$F$1880</c:f>
              <c:numCache>
                <c:formatCode>General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1135</c:v>
                </c:pt>
                <c:pt idx="15">
                  <c:v>0</c:v>
                </c:pt>
                <c:pt idx="16">
                  <c:v>1135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1845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969</c:v>
                </c:pt>
                <c:pt idx="27">
                  <c:v>0</c:v>
                </c:pt>
                <c:pt idx="28">
                  <c:v>2937</c:v>
                </c:pt>
                <c:pt idx="29">
                  <c:v>9460</c:v>
                </c:pt>
                <c:pt idx="30">
                  <c:v>15976</c:v>
                </c:pt>
                <c:pt idx="31">
                  <c:v>4480</c:v>
                </c:pt>
                <c:pt idx="32">
                  <c:v>1719</c:v>
                </c:pt>
                <c:pt idx="33">
                  <c:v>5132</c:v>
                </c:pt>
                <c:pt idx="34">
                  <c:v>8558</c:v>
                </c:pt>
                <c:pt idx="35">
                  <c:v>7023</c:v>
                </c:pt>
                <c:pt idx="36">
                  <c:v>14983</c:v>
                </c:pt>
                <c:pt idx="37">
                  <c:v>24708</c:v>
                </c:pt>
                <c:pt idx="38">
                  <c:v>23218</c:v>
                </c:pt>
                <c:pt idx="39">
                  <c:v>25894</c:v>
                </c:pt>
                <c:pt idx="40">
                  <c:v>38625</c:v>
                </c:pt>
                <c:pt idx="41">
                  <c:v>38597</c:v>
                </c:pt>
                <c:pt idx="42">
                  <c:v>41488</c:v>
                </c:pt>
                <c:pt idx="43">
                  <c:v>39933</c:v>
                </c:pt>
                <c:pt idx="44">
                  <c:v>34627</c:v>
                </c:pt>
                <c:pt idx="45">
                  <c:v>48945</c:v>
                </c:pt>
                <c:pt idx="46">
                  <c:v>34367</c:v>
                </c:pt>
                <c:pt idx="47">
                  <c:v>44390</c:v>
                </c:pt>
                <c:pt idx="48">
                  <c:v>32275</c:v>
                </c:pt>
                <c:pt idx="49">
                  <c:v>31827</c:v>
                </c:pt>
                <c:pt idx="50">
                  <c:v>20540</c:v>
                </c:pt>
                <c:pt idx="51">
                  <c:v>38524</c:v>
                </c:pt>
                <c:pt idx="52">
                  <c:v>18865</c:v>
                </c:pt>
                <c:pt idx="53">
                  <c:v>21473</c:v>
                </c:pt>
                <c:pt idx="54">
                  <c:v>24820</c:v>
                </c:pt>
                <c:pt idx="55">
                  <c:v>16688</c:v>
                </c:pt>
                <c:pt idx="56">
                  <c:v>16441</c:v>
                </c:pt>
                <c:pt idx="57">
                  <c:v>3724</c:v>
                </c:pt>
                <c:pt idx="58">
                  <c:v>13983</c:v>
                </c:pt>
                <c:pt idx="59">
                  <c:v>11506</c:v>
                </c:pt>
                <c:pt idx="60">
                  <c:v>4427</c:v>
                </c:pt>
                <c:pt idx="61">
                  <c:v>5331</c:v>
                </c:pt>
                <c:pt idx="62">
                  <c:v>4478</c:v>
                </c:pt>
                <c:pt idx="63">
                  <c:v>8377</c:v>
                </c:pt>
                <c:pt idx="64">
                  <c:v>0</c:v>
                </c:pt>
                <c:pt idx="65">
                  <c:v>5462</c:v>
                </c:pt>
                <c:pt idx="66">
                  <c:v>1655</c:v>
                </c:pt>
                <c:pt idx="67">
                  <c:v>2112</c:v>
                </c:pt>
                <c:pt idx="68">
                  <c:v>305</c:v>
                </c:pt>
                <c:pt idx="69">
                  <c:v>809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46CC-4B32-9308-A0D859A63445}"/>
            </c:ext>
          </c:extLst>
        </c:ser>
        <c:ser>
          <c:idx val="1"/>
          <c:order val="2"/>
          <c:tx>
            <c:strRef>
              <c:f>'CRAB2000-2020-pcod_lfn_by_dist '!$D$1</c:f>
              <c:strCache>
                <c:ptCount val="1"/>
                <c:pt idx="0">
                  <c:v>South Peninsula</c:v>
                </c:pt>
              </c:strCache>
            </c:strRef>
          </c:tx>
          <c:marker>
            <c:symbol val="none"/>
          </c:marker>
          <c:cat>
            <c:numRef>
              <c:f>'CRAB2000-2020-pcod_lfn_by_dist '!$B$1800:$B$1880</c:f>
              <c:numCache>
                <c:formatCode>General</c:formatCode>
                <c:ptCount val="8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17</c:v>
                </c:pt>
                <c:pt idx="6">
                  <c:v>19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31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  <c:pt idx="74">
                  <c:v>91</c:v>
                </c:pt>
                <c:pt idx="75">
                  <c:v>92</c:v>
                </c:pt>
                <c:pt idx="76">
                  <c:v>93</c:v>
                </c:pt>
                <c:pt idx="77">
                  <c:v>94</c:v>
                </c:pt>
                <c:pt idx="78">
                  <c:v>95</c:v>
                </c:pt>
                <c:pt idx="79">
                  <c:v>98</c:v>
                </c:pt>
                <c:pt idx="80">
                  <c:v>99</c:v>
                </c:pt>
              </c:numCache>
            </c:numRef>
          </c:cat>
          <c:val>
            <c:numRef>
              <c:f>'CRAB2000-2020-pcod_lfn_by_dist '!$D$1800:$D$1880</c:f>
              <c:numCache>
                <c:formatCode>General</c:formatCode>
                <c:ptCount val="81"/>
                <c:pt idx="0">
                  <c:v>7712</c:v>
                </c:pt>
                <c:pt idx="1">
                  <c:v>23522</c:v>
                </c:pt>
                <c:pt idx="2">
                  <c:v>188173</c:v>
                </c:pt>
                <c:pt idx="3">
                  <c:v>187426</c:v>
                </c:pt>
                <c:pt idx="4">
                  <c:v>101798</c:v>
                </c:pt>
                <c:pt idx="5">
                  <c:v>0</c:v>
                </c:pt>
                <c:pt idx="6">
                  <c:v>0</c:v>
                </c:pt>
                <c:pt idx="7">
                  <c:v>2948</c:v>
                </c:pt>
                <c:pt idx="8">
                  <c:v>5896</c:v>
                </c:pt>
                <c:pt idx="9">
                  <c:v>14399</c:v>
                </c:pt>
                <c:pt idx="10">
                  <c:v>14749</c:v>
                </c:pt>
                <c:pt idx="11">
                  <c:v>9349</c:v>
                </c:pt>
                <c:pt idx="12">
                  <c:v>11811</c:v>
                </c:pt>
                <c:pt idx="13">
                  <c:v>16586</c:v>
                </c:pt>
                <c:pt idx="14">
                  <c:v>27036</c:v>
                </c:pt>
                <c:pt idx="15">
                  <c:v>17688</c:v>
                </c:pt>
                <c:pt idx="16">
                  <c:v>24389</c:v>
                </c:pt>
                <c:pt idx="17">
                  <c:v>12403</c:v>
                </c:pt>
                <c:pt idx="18">
                  <c:v>11792</c:v>
                </c:pt>
                <c:pt idx="19">
                  <c:v>10814</c:v>
                </c:pt>
                <c:pt idx="20">
                  <c:v>8844</c:v>
                </c:pt>
                <c:pt idx="21">
                  <c:v>5896</c:v>
                </c:pt>
                <c:pt idx="22">
                  <c:v>1345</c:v>
                </c:pt>
                <c:pt idx="23">
                  <c:v>0</c:v>
                </c:pt>
                <c:pt idx="24">
                  <c:v>10334</c:v>
                </c:pt>
                <c:pt idx="25">
                  <c:v>1975</c:v>
                </c:pt>
                <c:pt idx="26">
                  <c:v>4014</c:v>
                </c:pt>
                <c:pt idx="27">
                  <c:v>7323</c:v>
                </c:pt>
                <c:pt idx="28">
                  <c:v>4187</c:v>
                </c:pt>
                <c:pt idx="29">
                  <c:v>12125</c:v>
                </c:pt>
                <c:pt idx="30">
                  <c:v>18761</c:v>
                </c:pt>
                <c:pt idx="31">
                  <c:v>28905</c:v>
                </c:pt>
                <c:pt idx="32">
                  <c:v>13115</c:v>
                </c:pt>
                <c:pt idx="33">
                  <c:v>26046</c:v>
                </c:pt>
                <c:pt idx="34">
                  <c:v>39048</c:v>
                </c:pt>
                <c:pt idx="35">
                  <c:v>17484</c:v>
                </c:pt>
                <c:pt idx="36">
                  <c:v>41714</c:v>
                </c:pt>
                <c:pt idx="37">
                  <c:v>41597</c:v>
                </c:pt>
                <c:pt idx="38">
                  <c:v>26732</c:v>
                </c:pt>
                <c:pt idx="39">
                  <c:v>47369</c:v>
                </c:pt>
                <c:pt idx="40">
                  <c:v>25701</c:v>
                </c:pt>
                <c:pt idx="41">
                  <c:v>51553</c:v>
                </c:pt>
                <c:pt idx="42">
                  <c:v>53073</c:v>
                </c:pt>
                <c:pt idx="43">
                  <c:v>52749</c:v>
                </c:pt>
                <c:pt idx="44">
                  <c:v>34237</c:v>
                </c:pt>
                <c:pt idx="45">
                  <c:v>43693</c:v>
                </c:pt>
                <c:pt idx="46">
                  <c:v>33752</c:v>
                </c:pt>
                <c:pt idx="47">
                  <c:v>32025</c:v>
                </c:pt>
                <c:pt idx="48">
                  <c:v>23213</c:v>
                </c:pt>
                <c:pt idx="49">
                  <c:v>23154</c:v>
                </c:pt>
                <c:pt idx="50">
                  <c:v>16375</c:v>
                </c:pt>
                <c:pt idx="51">
                  <c:v>31097</c:v>
                </c:pt>
                <c:pt idx="52">
                  <c:v>15899</c:v>
                </c:pt>
                <c:pt idx="53">
                  <c:v>27042</c:v>
                </c:pt>
                <c:pt idx="54">
                  <c:v>20707</c:v>
                </c:pt>
                <c:pt idx="55">
                  <c:v>19038</c:v>
                </c:pt>
                <c:pt idx="56">
                  <c:v>10638</c:v>
                </c:pt>
                <c:pt idx="57">
                  <c:v>17974</c:v>
                </c:pt>
                <c:pt idx="58">
                  <c:v>12204</c:v>
                </c:pt>
                <c:pt idx="59">
                  <c:v>5937</c:v>
                </c:pt>
                <c:pt idx="60">
                  <c:v>9164</c:v>
                </c:pt>
                <c:pt idx="61">
                  <c:v>9037</c:v>
                </c:pt>
                <c:pt idx="62">
                  <c:v>3701</c:v>
                </c:pt>
                <c:pt idx="63">
                  <c:v>2754</c:v>
                </c:pt>
                <c:pt idx="64">
                  <c:v>1358</c:v>
                </c:pt>
                <c:pt idx="65">
                  <c:v>9814</c:v>
                </c:pt>
                <c:pt idx="66">
                  <c:v>2491</c:v>
                </c:pt>
                <c:pt idx="67">
                  <c:v>3707</c:v>
                </c:pt>
                <c:pt idx="68">
                  <c:v>958</c:v>
                </c:pt>
                <c:pt idx="69">
                  <c:v>2359</c:v>
                </c:pt>
                <c:pt idx="70">
                  <c:v>968</c:v>
                </c:pt>
                <c:pt idx="71">
                  <c:v>0</c:v>
                </c:pt>
                <c:pt idx="72">
                  <c:v>0</c:v>
                </c:pt>
                <c:pt idx="73">
                  <c:v>921</c:v>
                </c:pt>
                <c:pt idx="74">
                  <c:v>0</c:v>
                </c:pt>
                <c:pt idx="75">
                  <c:v>0</c:v>
                </c:pt>
                <c:pt idx="76">
                  <c:v>1462</c:v>
                </c:pt>
                <c:pt idx="77">
                  <c:v>2758</c:v>
                </c:pt>
                <c:pt idx="78">
                  <c:v>0</c:v>
                </c:pt>
                <c:pt idx="79">
                  <c:v>738</c:v>
                </c:pt>
                <c:pt idx="80">
                  <c:v>1909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46CC-4B32-9308-A0D859A63445}"/>
            </c:ext>
          </c:extLst>
        </c:ser>
        <c:ser>
          <c:idx val="0"/>
          <c:order val="3"/>
          <c:tx>
            <c:strRef>
              <c:f>'CRAB2000-2020-pcod_lfn_by_dist '!$C$1</c:f>
              <c:strCache>
                <c:ptCount val="1"/>
                <c:pt idx="0">
                  <c:v>Kodiak</c:v>
                </c:pt>
              </c:strCache>
            </c:strRef>
          </c:tx>
          <c:marker>
            <c:symbol val="none"/>
          </c:marker>
          <c:cat>
            <c:numRef>
              <c:f>'CRAB2000-2020-pcod_lfn_by_dist '!$B$1800:$B$1880</c:f>
              <c:numCache>
                <c:formatCode>General</c:formatCode>
                <c:ptCount val="81"/>
                <c:pt idx="0">
                  <c:v>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17</c:v>
                </c:pt>
                <c:pt idx="6">
                  <c:v>19</c:v>
                </c:pt>
                <c:pt idx="7">
                  <c:v>21</c:v>
                </c:pt>
                <c:pt idx="8">
                  <c:v>22</c:v>
                </c:pt>
                <c:pt idx="9">
                  <c:v>23</c:v>
                </c:pt>
                <c:pt idx="10">
                  <c:v>24</c:v>
                </c:pt>
                <c:pt idx="11">
                  <c:v>25</c:v>
                </c:pt>
                <c:pt idx="12">
                  <c:v>26</c:v>
                </c:pt>
                <c:pt idx="13">
                  <c:v>27</c:v>
                </c:pt>
                <c:pt idx="14">
                  <c:v>28</c:v>
                </c:pt>
                <c:pt idx="15">
                  <c:v>29</c:v>
                </c:pt>
                <c:pt idx="16">
                  <c:v>30</c:v>
                </c:pt>
                <c:pt idx="17">
                  <c:v>31</c:v>
                </c:pt>
                <c:pt idx="18">
                  <c:v>32</c:v>
                </c:pt>
                <c:pt idx="19">
                  <c:v>33</c:v>
                </c:pt>
                <c:pt idx="20">
                  <c:v>34</c:v>
                </c:pt>
                <c:pt idx="21">
                  <c:v>36</c:v>
                </c:pt>
                <c:pt idx="22">
                  <c:v>37</c:v>
                </c:pt>
                <c:pt idx="23">
                  <c:v>38</c:v>
                </c:pt>
                <c:pt idx="24">
                  <c:v>39</c:v>
                </c:pt>
                <c:pt idx="25">
                  <c:v>40</c:v>
                </c:pt>
                <c:pt idx="26">
                  <c:v>41</c:v>
                </c:pt>
                <c:pt idx="27">
                  <c:v>42</c:v>
                </c:pt>
                <c:pt idx="28">
                  <c:v>43</c:v>
                </c:pt>
                <c:pt idx="29">
                  <c:v>44</c:v>
                </c:pt>
                <c:pt idx="30">
                  <c:v>45</c:v>
                </c:pt>
                <c:pt idx="31">
                  <c:v>46</c:v>
                </c:pt>
                <c:pt idx="32">
                  <c:v>47</c:v>
                </c:pt>
                <c:pt idx="33">
                  <c:v>48</c:v>
                </c:pt>
                <c:pt idx="34">
                  <c:v>49</c:v>
                </c:pt>
                <c:pt idx="35">
                  <c:v>50</c:v>
                </c:pt>
                <c:pt idx="36">
                  <c:v>51</c:v>
                </c:pt>
                <c:pt idx="37">
                  <c:v>52</c:v>
                </c:pt>
                <c:pt idx="38">
                  <c:v>53</c:v>
                </c:pt>
                <c:pt idx="39">
                  <c:v>54</c:v>
                </c:pt>
                <c:pt idx="40">
                  <c:v>55</c:v>
                </c:pt>
                <c:pt idx="41">
                  <c:v>56</c:v>
                </c:pt>
                <c:pt idx="42">
                  <c:v>57</c:v>
                </c:pt>
                <c:pt idx="43">
                  <c:v>58</c:v>
                </c:pt>
                <c:pt idx="44">
                  <c:v>59</c:v>
                </c:pt>
                <c:pt idx="45">
                  <c:v>60</c:v>
                </c:pt>
                <c:pt idx="46">
                  <c:v>61</c:v>
                </c:pt>
                <c:pt idx="47">
                  <c:v>62</c:v>
                </c:pt>
                <c:pt idx="48">
                  <c:v>63</c:v>
                </c:pt>
                <c:pt idx="49">
                  <c:v>64</c:v>
                </c:pt>
                <c:pt idx="50">
                  <c:v>65</c:v>
                </c:pt>
                <c:pt idx="51">
                  <c:v>66</c:v>
                </c:pt>
                <c:pt idx="52">
                  <c:v>67</c:v>
                </c:pt>
                <c:pt idx="53">
                  <c:v>68</c:v>
                </c:pt>
                <c:pt idx="54">
                  <c:v>69</c:v>
                </c:pt>
                <c:pt idx="55">
                  <c:v>70</c:v>
                </c:pt>
                <c:pt idx="56">
                  <c:v>71</c:v>
                </c:pt>
                <c:pt idx="57">
                  <c:v>72</c:v>
                </c:pt>
                <c:pt idx="58">
                  <c:v>73</c:v>
                </c:pt>
                <c:pt idx="59">
                  <c:v>74</c:v>
                </c:pt>
                <c:pt idx="60">
                  <c:v>75</c:v>
                </c:pt>
                <c:pt idx="61">
                  <c:v>76</c:v>
                </c:pt>
                <c:pt idx="62">
                  <c:v>77</c:v>
                </c:pt>
                <c:pt idx="63">
                  <c:v>78</c:v>
                </c:pt>
                <c:pt idx="64">
                  <c:v>79</c:v>
                </c:pt>
                <c:pt idx="65">
                  <c:v>80</c:v>
                </c:pt>
                <c:pt idx="66">
                  <c:v>81</c:v>
                </c:pt>
                <c:pt idx="67">
                  <c:v>82</c:v>
                </c:pt>
                <c:pt idx="68">
                  <c:v>83</c:v>
                </c:pt>
                <c:pt idx="69">
                  <c:v>84</c:v>
                </c:pt>
                <c:pt idx="70">
                  <c:v>87</c:v>
                </c:pt>
                <c:pt idx="71">
                  <c:v>88</c:v>
                </c:pt>
                <c:pt idx="72">
                  <c:v>89</c:v>
                </c:pt>
                <c:pt idx="73">
                  <c:v>90</c:v>
                </c:pt>
                <c:pt idx="74">
                  <c:v>91</c:v>
                </c:pt>
                <c:pt idx="75">
                  <c:v>92</c:v>
                </c:pt>
                <c:pt idx="76">
                  <c:v>93</c:v>
                </c:pt>
                <c:pt idx="77">
                  <c:v>94</c:v>
                </c:pt>
                <c:pt idx="78">
                  <c:v>95</c:v>
                </c:pt>
                <c:pt idx="79">
                  <c:v>98</c:v>
                </c:pt>
                <c:pt idx="80">
                  <c:v>99</c:v>
                </c:pt>
              </c:numCache>
            </c:numRef>
          </c:cat>
          <c:val>
            <c:numRef>
              <c:f>'CRAB2000-2020-pcod_lfn_by_dist '!$C$1800:$C$1880</c:f>
              <c:numCache>
                <c:formatCode>General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244</c:v>
                </c:pt>
                <c:pt idx="6">
                  <c:v>1795</c:v>
                </c:pt>
                <c:pt idx="7">
                  <c:v>973</c:v>
                </c:pt>
                <c:pt idx="8">
                  <c:v>4788</c:v>
                </c:pt>
                <c:pt idx="9">
                  <c:v>5638</c:v>
                </c:pt>
                <c:pt idx="10">
                  <c:v>5280</c:v>
                </c:pt>
                <c:pt idx="11">
                  <c:v>2281</c:v>
                </c:pt>
                <c:pt idx="12">
                  <c:v>4743</c:v>
                </c:pt>
                <c:pt idx="13">
                  <c:v>4921</c:v>
                </c:pt>
                <c:pt idx="14">
                  <c:v>1437</c:v>
                </c:pt>
                <c:pt idx="15">
                  <c:v>4497</c:v>
                </c:pt>
                <c:pt idx="16">
                  <c:v>6231</c:v>
                </c:pt>
                <c:pt idx="17">
                  <c:v>7574</c:v>
                </c:pt>
                <c:pt idx="18">
                  <c:v>2204</c:v>
                </c:pt>
                <c:pt idx="19">
                  <c:v>590</c:v>
                </c:pt>
                <c:pt idx="20">
                  <c:v>4708</c:v>
                </c:pt>
                <c:pt idx="21">
                  <c:v>3999</c:v>
                </c:pt>
                <c:pt idx="22">
                  <c:v>1736</c:v>
                </c:pt>
                <c:pt idx="23">
                  <c:v>5221</c:v>
                </c:pt>
                <c:pt idx="24">
                  <c:v>6061</c:v>
                </c:pt>
                <c:pt idx="25">
                  <c:v>24510</c:v>
                </c:pt>
                <c:pt idx="26">
                  <c:v>40376</c:v>
                </c:pt>
                <c:pt idx="27">
                  <c:v>74120</c:v>
                </c:pt>
                <c:pt idx="28">
                  <c:v>67229</c:v>
                </c:pt>
                <c:pt idx="29">
                  <c:v>44405</c:v>
                </c:pt>
                <c:pt idx="30">
                  <c:v>58454</c:v>
                </c:pt>
                <c:pt idx="31">
                  <c:v>81998</c:v>
                </c:pt>
                <c:pt idx="32">
                  <c:v>48196</c:v>
                </c:pt>
                <c:pt idx="33">
                  <c:v>69657</c:v>
                </c:pt>
                <c:pt idx="34">
                  <c:v>42459</c:v>
                </c:pt>
                <c:pt idx="35">
                  <c:v>38567</c:v>
                </c:pt>
                <c:pt idx="36">
                  <c:v>72000</c:v>
                </c:pt>
                <c:pt idx="37">
                  <c:v>59003</c:v>
                </c:pt>
                <c:pt idx="38">
                  <c:v>58779</c:v>
                </c:pt>
                <c:pt idx="39">
                  <c:v>83203</c:v>
                </c:pt>
                <c:pt idx="40">
                  <c:v>147623</c:v>
                </c:pt>
                <c:pt idx="41">
                  <c:v>106372</c:v>
                </c:pt>
                <c:pt idx="42">
                  <c:v>128527</c:v>
                </c:pt>
                <c:pt idx="43">
                  <c:v>86668</c:v>
                </c:pt>
                <c:pt idx="44">
                  <c:v>125864</c:v>
                </c:pt>
                <c:pt idx="45">
                  <c:v>105878</c:v>
                </c:pt>
                <c:pt idx="46">
                  <c:v>125710</c:v>
                </c:pt>
                <c:pt idx="47">
                  <c:v>162384</c:v>
                </c:pt>
                <c:pt idx="48">
                  <c:v>94238</c:v>
                </c:pt>
                <c:pt idx="49">
                  <c:v>59650</c:v>
                </c:pt>
                <c:pt idx="50">
                  <c:v>105164</c:v>
                </c:pt>
                <c:pt idx="51">
                  <c:v>47479</c:v>
                </c:pt>
                <c:pt idx="52">
                  <c:v>47878</c:v>
                </c:pt>
                <c:pt idx="53">
                  <c:v>39190</c:v>
                </c:pt>
                <c:pt idx="54">
                  <c:v>60561</c:v>
                </c:pt>
                <c:pt idx="55">
                  <c:v>33598</c:v>
                </c:pt>
                <c:pt idx="56">
                  <c:v>58601</c:v>
                </c:pt>
                <c:pt idx="57">
                  <c:v>36431</c:v>
                </c:pt>
                <c:pt idx="58">
                  <c:v>16972</c:v>
                </c:pt>
                <c:pt idx="59">
                  <c:v>27618</c:v>
                </c:pt>
                <c:pt idx="60">
                  <c:v>18719</c:v>
                </c:pt>
                <c:pt idx="61">
                  <c:v>28238</c:v>
                </c:pt>
                <c:pt idx="62">
                  <c:v>8479</c:v>
                </c:pt>
                <c:pt idx="63">
                  <c:v>12448</c:v>
                </c:pt>
                <c:pt idx="64">
                  <c:v>14026</c:v>
                </c:pt>
                <c:pt idx="65">
                  <c:v>19358</c:v>
                </c:pt>
                <c:pt idx="66">
                  <c:v>10158</c:v>
                </c:pt>
                <c:pt idx="67">
                  <c:v>3436</c:v>
                </c:pt>
                <c:pt idx="68">
                  <c:v>8260</c:v>
                </c:pt>
                <c:pt idx="69">
                  <c:v>3330</c:v>
                </c:pt>
                <c:pt idx="70">
                  <c:v>0</c:v>
                </c:pt>
                <c:pt idx="71">
                  <c:v>341</c:v>
                </c:pt>
                <c:pt idx="72">
                  <c:v>871</c:v>
                </c:pt>
                <c:pt idx="73">
                  <c:v>879</c:v>
                </c:pt>
                <c:pt idx="74">
                  <c:v>384</c:v>
                </c:pt>
                <c:pt idx="75">
                  <c:v>1663</c:v>
                </c:pt>
                <c:pt idx="76">
                  <c:v>906</c:v>
                </c:pt>
                <c:pt idx="77">
                  <c:v>460</c:v>
                </c:pt>
                <c:pt idx="78">
                  <c:v>1554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6CC-4B32-9308-A0D859A634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0315904"/>
        <c:axId val="190529920"/>
        <c:extLst/>
      </c:lineChart>
      <c:catAx>
        <c:axId val="19031590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Length (cm)</a:t>
                </a:r>
              </a:p>
            </c:rich>
          </c:tx>
          <c:layout>
            <c:manualLayout>
              <c:xMode val="edge"/>
              <c:yMode val="edge"/>
              <c:x val="0.49528284382190257"/>
              <c:y val="0.93631218394997417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90529920"/>
        <c:crosses val="autoZero"/>
        <c:auto val="1"/>
        <c:lblAlgn val="ctr"/>
        <c:lblOffset val="100"/>
        <c:noMultiLvlLbl val="0"/>
      </c:catAx>
      <c:valAx>
        <c:axId val="190529920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Number of Fish</a:t>
                </a:r>
              </a:p>
            </c:rich>
          </c:tx>
          <c:layout>
            <c:manualLayout>
              <c:xMode val="edge"/>
              <c:yMode val="edge"/>
              <c:x val="1.0814120599963671E-2"/>
              <c:y val="0.33058958846360698"/>
            </c:manualLayout>
          </c:layout>
          <c:overlay val="0"/>
        </c:title>
        <c:numFmt formatCode="#,##0" sourceLinked="0"/>
        <c:majorTickMark val="out"/>
        <c:minorTickMark val="none"/>
        <c:tickLblPos val="nextTo"/>
        <c:crossAx val="190315904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68764019868156023"/>
          <c:y val="0.26126348534940375"/>
          <c:w val="0.27412065860953427"/>
          <c:h val="0.25935401359902405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[prelimcodpops2000-2023.xlsx]Sheet1!PivotTable1</c:name>
    <c:fmtId val="33"/>
  </c:pivotSource>
  <c:chart>
    <c:title>
      <c:tx>
        <c:rich>
          <a:bodyPr/>
          <a:lstStyle/>
          <a:p>
            <a:pPr>
              <a:defRPr/>
            </a:pPr>
            <a:r>
              <a:rPr lang="en-US"/>
              <a:t>Pacific cod abundance 2001–2023</a:t>
            </a:r>
          </a:p>
        </c:rich>
      </c:tx>
      <c:layout>
        <c:manualLayout>
          <c:xMode val="edge"/>
          <c:yMode val="edge"/>
          <c:x val="0.26284281963616751"/>
          <c:y val="3.9164706795959729E-2"/>
        </c:manualLayout>
      </c:layout>
      <c:overlay val="1"/>
    </c:title>
    <c:autoTitleDeleted val="0"/>
    <c:pivotFmts>
      <c:pivotFmt>
        <c:idx val="0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3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2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4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5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6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7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8"/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2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3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2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4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3"/>
          </a:solidFill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648051806024248"/>
          <c:y val="5.1400554097404488E-2"/>
          <c:w val="0.82768735939257598"/>
          <c:h val="0.7925634880532981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Sheet1!$B$3:$B$4</c:f>
              <c:strCache>
                <c:ptCount val="1"/>
                <c:pt idx="0">
                  <c:v>Kodiak</c:v>
                </c:pt>
              </c:strCache>
            </c:strRef>
          </c:tx>
          <c:spPr>
            <a:solidFill>
              <a:schemeClr val="accent1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strCache>
            </c:strRef>
          </c:cat>
          <c:val>
            <c:numRef>
              <c:f>Sheet1!$B$5:$B$28</c:f>
              <c:numCache>
                <c:formatCode>General</c:formatCode>
                <c:ptCount val="23"/>
                <c:pt idx="0">
                  <c:v>12270</c:v>
                </c:pt>
                <c:pt idx="1">
                  <c:v>29701</c:v>
                </c:pt>
                <c:pt idx="2">
                  <c:v>23217</c:v>
                </c:pt>
                <c:pt idx="3">
                  <c:v>18075</c:v>
                </c:pt>
                <c:pt idx="4">
                  <c:v>9060</c:v>
                </c:pt>
                <c:pt idx="5">
                  <c:v>6846</c:v>
                </c:pt>
                <c:pt idx="6">
                  <c:v>9871</c:v>
                </c:pt>
                <c:pt idx="7">
                  <c:v>13078</c:v>
                </c:pt>
                <c:pt idx="8">
                  <c:v>14727</c:v>
                </c:pt>
                <c:pt idx="9">
                  <c:v>19311</c:v>
                </c:pt>
                <c:pt idx="10">
                  <c:v>11552</c:v>
                </c:pt>
                <c:pt idx="11">
                  <c:v>11547</c:v>
                </c:pt>
                <c:pt idx="12">
                  <c:v>16961</c:v>
                </c:pt>
                <c:pt idx="13">
                  <c:v>19446</c:v>
                </c:pt>
                <c:pt idx="14">
                  <c:v>6319</c:v>
                </c:pt>
                <c:pt idx="15">
                  <c:v>3916</c:v>
                </c:pt>
                <c:pt idx="16">
                  <c:v>4712</c:v>
                </c:pt>
                <c:pt idx="17">
                  <c:v>4152</c:v>
                </c:pt>
                <c:pt idx="18">
                  <c:v>5812</c:v>
                </c:pt>
                <c:pt idx="19">
                  <c:v>7620</c:v>
                </c:pt>
                <c:pt idx="20">
                  <c:v>4013</c:v>
                </c:pt>
                <c:pt idx="21">
                  <c:v>5310</c:v>
                </c:pt>
                <c:pt idx="22">
                  <c:v>6582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0D-42B3-A54D-E9B557F38267}"/>
            </c:ext>
          </c:extLst>
        </c:ser>
        <c:ser>
          <c:idx val="1"/>
          <c:order val="1"/>
          <c:tx>
            <c:strRef>
              <c:f>Sheet1!$C$3:$C$4</c:f>
              <c:strCache>
                <c:ptCount val="1"/>
                <c:pt idx="0">
                  <c:v>South Peninsula</c:v>
                </c:pt>
              </c:strCache>
            </c:strRef>
          </c:tx>
          <c:spPr>
            <a:solidFill>
              <a:schemeClr val="accent2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strCache>
            </c:strRef>
          </c:cat>
          <c:val>
            <c:numRef>
              <c:f>Sheet1!$C$5:$C$28</c:f>
              <c:numCache>
                <c:formatCode>General</c:formatCode>
                <c:ptCount val="23"/>
                <c:pt idx="0">
                  <c:v>3600</c:v>
                </c:pt>
                <c:pt idx="1">
                  <c:v>6207</c:v>
                </c:pt>
                <c:pt idx="2">
                  <c:v>3602</c:v>
                </c:pt>
                <c:pt idx="3">
                  <c:v>6074</c:v>
                </c:pt>
                <c:pt idx="4">
                  <c:v>2860</c:v>
                </c:pt>
                <c:pt idx="5">
                  <c:v>3172</c:v>
                </c:pt>
                <c:pt idx="6">
                  <c:v>4937</c:v>
                </c:pt>
                <c:pt idx="7">
                  <c:v>5482</c:v>
                </c:pt>
                <c:pt idx="8">
                  <c:v>4683</c:v>
                </c:pt>
                <c:pt idx="9">
                  <c:v>4906</c:v>
                </c:pt>
                <c:pt idx="10">
                  <c:v>13171</c:v>
                </c:pt>
                <c:pt idx="11">
                  <c:v>13913</c:v>
                </c:pt>
                <c:pt idx="12">
                  <c:v>7681</c:v>
                </c:pt>
                <c:pt idx="13">
                  <c:v>4807</c:v>
                </c:pt>
                <c:pt idx="14">
                  <c:v>4383</c:v>
                </c:pt>
                <c:pt idx="15">
                  <c:v>3609</c:v>
                </c:pt>
                <c:pt idx="16">
                  <c:v>4866</c:v>
                </c:pt>
                <c:pt idx="17">
                  <c:v>2281</c:v>
                </c:pt>
                <c:pt idx="18">
                  <c:v>2038</c:v>
                </c:pt>
                <c:pt idx="19">
                  <c:v>3381</c:v>
                </c:pt>
                <c:pt idx="20">
                  <c:v>2941</c:v>
                </c:pt>
                <c:pt idx="21">
                  <c:v>2338</c:v>
                </c:pt>
                <c:pt idx="22">
                  <c:v>2427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90D-42B3-A54D-E9B557F38267}"/>
            </c:ext>
          </c:extLst>
        </c:ser>
        <c:ser>
          <c:idx val="2"/>
          <c:order val="2"/>
          <c:tx>
            <c:strRef>
              <c:f>Sheet1!$D$3:$D$4</c:f>
              <c:strCache>
                <c:ptCount val="1"/>
                <c:pt idx="0">
                  <c:v>Chignik</c:v>
                </c:pt>
              </c:strCache>
            </c:strRef>
          </c:tx>
          <c:spPr>
            <a:solidFill>
              <a:schemeClr val="accent4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strCache>
            </c:strRef>
          </c:cat>
          <c:val>
            <c:numRef>
              <c:f>Sheet1!$D$5:$D$28</c:f>
              <c:numCache>
                <c:formatCode>General</c:formatCode>
                <c:ptCount val="23"/>
                <c:pt idx="0">
                  <c:v>1758</c:v>
                </c:pt>
                <c:pt idx="1">
                  <c:v>1923</c:v>
                </c:pt>
                <c:pt idx="2">
                  <c:v>335</c:v>
                </c:pt>
                <c:pt idx="3">
                  <c:v>795</c:v>
                </c:pt>
                <c:pt idx="4">
                  <c:v>363</c:v>
                </c:pt>
                <c:pt idx="5">
                  <c:v>600</c:v>
                </c:pt>
                <c:pt idx="6">
                  <c:v>927</c:v>
                </c:pt>
                <c:pt idx="7">
                  <c:v>3104</c:v>
                </c:pt>
                <c:pt idx="8">
                  <c:v>6539</c:v>
                </c:pt>
                <c:pt idx="9">
                  <c:v>2049</c:v>
                </c:pt>
                <c:pt idx="10">
                  <c:v>2692</c:v>
                </c:pt>
                <c:pt idx="11">
                  <c:v>3556</c:v>
                </c:pt>
                <c:pt idx="12">
                  <c:v>3320</c:v>
                </c:pt>
                <c:pt idx="13">
                  <c:v>2911</c:v>
                </c:pt>
                <c:pt idx="14">
                  <c:v>1103</c:v>
                </c:pt>
                <c:pt idx="15">
                  <c:v>566</c:v>
                </c:pt>
                <c:pt idx="16">
                  <c:v>921</c:v>
                </c:pt>
                <c:pt idx="17">
                  <c:v>1661</c:v>
                </c:pt>
                <c:pt idx="18">
                  <c:v>640</c:v>
                </c:pt>
                <c:pt idx="19">
                  <c:v>926</c:v>
                </c:pt>
                <c:pt idx="20">
                  <c:v>554</c:v>
                </c:pt>
                <c:pt idx="21">
                  <c:v>929</c:v>
                </c:pt>
                <c:pt idx="22">
                  <c:v>2092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90D-42B3-A54D-E9B557F38267}"/>
            </c:ext>
          </c:extLst>
        </c:ser>
        <c:ser>
          <c:idx val="3"/>
          <c:order val="3"/>
          <c:tx>
            <c:strRef>
              <c:f>Sheet1!$E$3:$E$4</c:f>
              <c:strCache>
                <c:ptCount val="1"/>
                <c:pt idx="0">
                  <c:v>Eastern Aleutian</c:v>
                </c:pt>
              </c:strCache>
            </c:strRef>
          </c:tx>
          <c:spPr>
            <a:solidFill>
              <a:schemeClr val="accent3"/>
            </a:solidFill>
          </c:spPr>
          <c:invertIfNegative val="0"/>
          <c:cat>
            <c:strRef>
              <c:f>Sheet1!$A$5:$A$28</c:f>
              <c:strCache>
                <c:ptCount val="23"/>
                <c:pt idx="0">
                  <c:v>2001</c:v>
                </c:pt>
                <c:pt idx="1">
                  <c:v>2002</c:v>
                </c:pt>
                <c:pt idx="2">
                  <c:v>2003</c:v>
                </c:pt>
                <c:pt idx="3">
                  <c:v>2004</c:v>
                </c:pt>
                <c:pt idx="4">
                  <c:v>2005</c:v>
                </c:pt>
                <c:pt idx="5">
                  <c:v>2006</c:v>
                </c:pt>
                <c:pt idx="6">
                  <c:v>2007</c:v>
                </c:pt>
                <c:pt idx="7">
                  <c:v>2008</c:v>
                </c:pt>
                <c:pt idx="8">
                  <c:v>2009</c:v>
                </c:pt>
                <c:pt idx="9">
                  <c:v>2010</c:v>
                </c:pt>
                <c:pt idx="10">
                  <c:v>2011</c:v>
                </c:pt>
                <c:pt idx="11">
                  <c:v>2012</c:v>
                </c:pt>
                <c:pt idx="12">
                  <c:v>2013</c:v>
                </c:pt>
                <c:pt idx="13">
                  <c:v>2014</c:v>
                </c:pt>
                <c:pt idx="14">
                  <c:v>2015</c:v>
                </c:pt>
                <c:pt idx="15">
                  <c:v>2016</c:v>
                </c:pt>
                <c:pt idx="16">
                  <c:v>2017</c:v>
                </c:pt>
                <c:pt idx="17">
                  <c:v>2018</c:v>
                </c:pt>
                <c:pt idx="18">
                  <c:v>2019</c:v>
                </c:pt>
                <c:pt idx="19">
                  <c:v>2020</c:v>
                </c:pt>
                <c:pt idx="20">
                  <c:v>2021</c:v>
                </c:pt>
                <c:pt idx="21">
                  <c:v>2022</c:v>
                </c:pt>
                <c:pt idx="22">
                  <c:v>2023</c:v>
                </c:pt>
              </c:strCache>
            </c:strRef>
          </c:cat>
          <c:val>
            <c:numRef>
              <c:f>Sheet1!$E$5:$E$28</c:f>
              <c:numCache>
                <c:formatCode>General</c:formatCode>
                <c:ptCount val="23"/>
                <c:pt idx="2">
                  <c:v>822</c:v>
                </c:pt>
                <c:pt idx="3">
                  <c:v>526</c:v>
                </c:pt>
                <c:pt idx="4">
                  <c:v>515</c:v>
                </c:pt>
                <c:pt idx="5">
                  <c:v>587</c:v>
                </c:pt>
                <c:pt idx="6">
                  <c:v>453</c:v>
                </c:pt>
                <c:pt idx="7">
                  <c:v>455</c:v>
                </c:pt>
                <c:pt idx="8">
                  <c:v>601</c:v>
                </c:pt>
                <c:pt idx="9">
                  <c:v>802</c:v>
                </c:pt>
                <c:pt idx="10">
                  <c:v>866</c:v>
                </c:pt>
                <c:pt idx="11">
                  <c:v>1561</c:v>
                </c:pt>
                <c:pt idx="12">
                  <c:v>674</c:v>
                </c:pt>
                <c:pt idx="13">
                  <c:v>1196</c:v>
                </c:pt>
                <c:pt idx="14">
                  <c:v>1315</c:v>
                </c:pt>
                <c:pt idx="15">
                  <c:v>863</c:v>
                </c:pt>
                <c:pt idx="16">
                  <c:v>1313</c:v>
                </c:pt>
                <c:pt idx="17">
                  <c:v>567</c:v>
                </c:pt>
                <c:pt idx="18">
                  <c:v>309</c:v>
                </c:pt>
                <c:pt idx="20">
                  <c:v>437</c:v>
                </c:pt>
                <c:pt idx="21">
                  <c:v>1109</c:v>
                </c:pt>
                <c:pt idx="22">
                  <c:v>186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90D-42B3-A54D-E9B557F382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110042496"/>
        <c:axId val="110048768"/>
      </c:barChart>
      <c:catAx>
        <c:axId val="110042496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110048768"/>
        <c:crosses val="autoZero"/>
        <c:auto val="1"/>
        <c:lblAlgn val="ctr"/>
        <c:lblOffset val="100"/>
        <c:noMultiLvlLbl val="0"/>
      </c:catAx>
      <c:valAx>
        <c:axId val="110048768"/>
        <c:scaling>
          <c:orientation val="minMax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/>
                  <a:t>Metric tons of Pacific cod</a:t>
                </a:r>
              </a:p>
            </c:rich>
          </c:tx>
          <c:overlay val="0"/>
        </c:title>
        <c:numFmt formatCode="#,##0" sourceLinked="0"/>
        <c:majorTickMark val="out"/>
        <c:minorTickMark val="none"/>
        <c:tickLblPos val="nextTo"/>
        <c:crossAx val="11004249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75836905840636981"/>
          <c:y val="0.25125547135439519"/>
          <c:w val="0.20802740780353915"/>
          <c:h val="0.25753163664459666"/>
        </c:manualLayout>
      </c:layout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EE4DF0-DB2A-41BF-AC3C-4C40354B3686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1D7984-B232-4E7A-9FC4-6A8DAC55AD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5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457200" y="719138"/>
            <a:ext cx="6400800" cy="3600450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en-US" dirty="0"/>
              <a:t>This survey</a:t>
            </a:r>
            <a:r>
              <a:rPr lang="en-US" baseline="0" dirty="0"/>
              <a:t> uses the 92 foot ADF&amp;G research vessel </a:t>
            </a:r>
            <a:r>
              <a:rPr lang="en-US" i="1" baseline="0" dirty="0"/>
              <a:t>Resolution</a:t>
            </a:r>
            <a:r>
              <a:rPr lang="en-US" baseline="0" dirty="0"/>
              <a:t>. At each station a 400-mesh eastern otter trawl is towed for 1.0 nautical mile. After the catch is brought on board a subsample is taken and sorted by species to determine species composition and commercially-important species are measured. Specific methods used are comparable to other trawl surveys in Alaska.</a:t>
            </a:r>
            <a:endParaRPr lang="en-US" dirty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5467D41-3E01-49E3-86ED-8098CD50EDA5}" type="slidenum">
              <a:rPr lang="en-US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4DD34-F6E0-4EAE-BCAB-62EB74825C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8DD0E1-D668-46BF-B85B-A3D5ABC778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E9987-B6D1-48EA-B391-530A7A22B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15B0-EB24-4B1C-8DA1-41DA94B3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DB205E-C624-4DD2-B842-5CADAAE37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12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87DF2-45A3-4277-9F3B-612051134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F3B587-C71D-4DA2-B683-E023F7F7C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8FA89-19C6-4219-9AAF-1B08112A9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AE80F-C07F-4C9E-86EC-75385AA3E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C6822-72A0-4C1D-BBD6-F4446AFD9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92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BB9429-71CD-48E9-BBDD-C46CA663A1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670A64-33AD-44BE-9902-07AABBD7B4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03191-FAD1-4971-88AC-85215AE34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3EE0F-861B-48A8-A970-A428049DF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6E145D-3268-4445-9DC2-CFC3FE9D1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037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232B-4D18-4B34-8987-45328A20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D344B-0EA0-46A2-A6CA-D6C5F4BA05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DBE64-E397-41BE-9BC1-6337E8A1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BE056A-A5E4-4827-B52F-08D28CE71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5641D-296B-4BF5-9BF0-C8B19EBD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852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511FE-EA41-4C23-8D21-99566FEE6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53D08-7765-4088-919C-09570592A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AB9A2-8070-4346-97DC-96FEA9182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67CA62-BE7A-4C10-B866-D5A525392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0DD69-5301-4C31-8741-3A58DA790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86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C9D78-107F-4F3B-BD10-E0DB928A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CB13-5D84-44D8-9076-406307A54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8E818C-4D17-4586-9C9B-9C7EB66E83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2BF578-3006-45A1-9555-1E1543A6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5AD2E-7F9C-44AD-A412-865C09BD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EB6C0-790B-480B-8313-50DA5C81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04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6E3A1-0453-4F3A-B03F-B20CBBBD9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A357-96AB-4B04-B380-2ACC22A6F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EEA85-45A5-49A1-A440-3E27C18A38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3DCCC-15E3-4D20-8602-7AFEEE3AF3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50C4AA-CCB7-4436-A98B-7491893008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99C6FB-92EE-44E6-BBDB-1DDB009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3C5E2C-01E6-4B44-A93F-3E2A1702E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7D1882-E8EA-492A-B71B-A7543E85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57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0CD78-C47D-4148-8205-DA2CDC7CE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D01D1-F87B-4422-8191-AB50C3FAC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C3C0E3-A90B-4AE4-AD09-DA1FF4017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E146F2-5697-483A-BF53-12FBC65FB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01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1CEC11-64CA-4910-ACAB-D83BF3AD9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127771-12B8-4FAE-BA77-CFB3AA7B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21FA2-F50F-4FE6-B6D6-9B0EFBFC1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DE8CC-16DA-40FF-BF55-0A006F19A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FB1FB-20D0-4CF9-90B0-F5CFCF863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92A94-967F-4321-B58B-F344100E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158EB-BC4B-4B8C-978D-7A2822082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B32766-7510-4926-8F40-FBECD5BB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A5130A-2E7A-440D-AB53-B9C8FB0FF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91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452C9-2F2F-4390-AE61-7851F44CE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73640-95EE-467D-8CAE-F32314FFB6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9F2B3-3A58-413A-A88E-F9778C8E3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22E245-2ED2-45F3-A06A-7114D6AB4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8ED10-5B59-4C00-8C8C-A31C3D361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173CBD-56A2-47B1-B929-96FA6190C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2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B39C11-05DF-442A-8D86-9A0392AB7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4E261-ECFA-471D-B541-D070490349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7A71E-48BC-4790-B128-6CD7F91C8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B01F8-2146-4F1C-B4D7-61912524756B}" type="datetimeFigureOut">
              <a:rPr lang="en-US" smtClean="0"/>
              <a:t>10/4/2023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EFF5C-A871-4783-8799-038D673A93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EE1475-23FB-435B-9D15-94B6A2C239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EB496-65B7-4D77-9186-56EE8928C5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311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" descr="Resolution.jpg"/>
          <p:cNvPicPr>
            <a:picLocks noGrp="1" noChangeAspect="1"/>
          </p:cNvPicPr>
          <p:nvPr isPhoto="1"/>
        </p:nvPicPr>
        <p:blipFill>
          <a:blip r:embed="rId3" cstate="print"/>
          <a:srcRect l="13333" t="12222" r="41667" b="35556"/>
          <a:stretch>
            <a:fillRect/>
          </a:stretch>
        </p:blipFill>
        <p:spPr bwMode="auto">
          <a:xfrm>
            <a:off x="6741267" y="4202452"/>
            <a:ext cx="2836585" cy="246888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099" name="Content Placeholder 2"/>
          <p:cNvSpPr>
            <a:spLocks noGrp="1"/>
          </p:cNvSpPr>
          <p:nvPr>
            <p:ph idx="1"/>
          </p:nvPr>
        </p:nvSpPr>
        <p:spPr>
          <a:xfrm>
            <a:off x="937633" y="4834696"/>
            <a:ext cx="5647994" cy="1886982"/>
          </a:xfrm>
        </p:spPr>
        <p:txBody>
          <a:bodyPr>
            <a:normAutofit/>
          </a:bodyPr>
          <a:lstStyle/>
          <a:p>
            <a:r>
              <a:rPr lang="en-US" sz="2400" dirty="0"/>
              <a:t>A subsample is taken to determine species composition</a:t>
            </a:r>
          </a:p>
          <a:p>
            <a:r>
              <a:rPr lang="en-US" sz="2400" dirty="0"/>
              <a:t>Commercially-important species are measured</a:t>
            </a:r>
          </a:p>
        </p:txBody>
      </p:sp>
      <p:sp>
        <p:nvSpPr>
          <p:cNvPr id="19" name="Content Placeholder 2"/>
          <p:cNvSpPr txBox="1">
            <a:spLocks/>
          </p:cNvSpPr>
          <p:nvPr/>
        </p:nvSpPr>
        <p:spPr bwMode="auto">
          <a:xfrm>
            <a:off x="937633" y="2023304"/>
            <a:ext cx="5262664" cy="199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/>
              <a:t>2023: 322 stations from Cape Douglas to False Pass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/>
              <a:t>R/V </a:t>
            </a:r>
            <a:r>
              <a:rPr lang="en-US" sz="2400" i="1" dirty="0"/>
              <a:t>Resolution</a:t>
            </a:r>
            <a:r>
              <a:rPr lang="en-US" sz="2400" dirty="0"/>
              <a:t>, 95 feet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400" dirty="0"/>
              <a:t>400-Eastern otter trawl is towed for 1.0 </a:t>
            </a:r>
            <a:r>
              <a:rPr lang="en-US" sz="2400" dirty="0" err="1"/>
              <a:t>nmi</a:t>
            </a:r>
            <a:endParaRPr lang="en-US" sz="2400" dirty="0"/>
          </a:p>
        </p:txBody>
      </p:sp>
      <p:pic>
        <p:nvPicPr>
          <p:cNvPr id="3" name="Picture 6" descr="G:\Images\Shell_Fish\Trawl_Surveys\0801\Trawl-Alitak_District_2008\IMG_1175.JPG">
            <a:extLst>
              <a:ext uri="{FF2B5EF4-FFF2-40B4-BE49-F238E27FC236}">
                <a16:creationId xmlns:a16="http://schemas.microsoft.com/office/drawing/2014/main" id="{D58995AA-58FD-4AD6-A8DE-72E26F2E0F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626372" y="4198454"/>
            <a:ext cx="1852919" cy="24703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083C68-C3B3-44F7-A518-D7A1025AD2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7024" y="141570"/>
            <a:ext cx="5836096" cy="389073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DFABED8-F22F-4F68-AAC1-AB40A5EB7526}"/>
              </a:ext>
            </a:extLst>
          </p:cNvPr>
          <p:cNvSpPr txBox="1"/>
          <p:nvPr/>
        </p:nvSpPr>
        <p:spPr>
          <a:xfrm>
            <a:off x="1879859" y="322395"/>
            <a:ext cx="4216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ADF&amp;G Large-Mesh Trawl Survey</a:t>
            </a:r>
          </a:p>
        </p:txBody>
      </p:sp>
      <p:pic>
        <p:nvPicPr>
          <p:cNvPr id="25" name="Picture 6" descr="ADFG_Logo_400-txp">
            <a:extLst>
              <a:ext uri="{FF2B5EF4-FFF2-40B4-BE49-F238E27FC236}">
                <a16:creationId xmlns:a16="http://schemas.microsoft.com/office/drawing/2014/main" id="{797694D6-A2A7-4C7E-B617-ED8D2EAC1C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28017" y="308042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2BD7121-A72F-45AB-98F8-417C405DF163}"/>
              </a:ext>
            </a:extLst>
          </p:cNvPr>
          <p:cNvSpPr txBox="1">
            <a:spLocks/>
          </p:cNvSpPr>
          <p:nvPr/>
        </p:nvSpPr>
        <p:spPr bwMode="auto">
          <a:xfrm>
            <a:off x="41504" y="735311"/>
            <a:ext cx="5542173" cy="1698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dirty="0"/>
              <a:t>2023 P. cod CPUE and abundance remains low, although there is a small increase from 2022.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dirty="0"/>
              <a:t>Kodiak, Chignik, and South Peninsula had increasing abundance, while Eastern Aleutian declined, </a:t>
            </a:r>
            <a:r>
              <a:rPr lang="en-US" sz="2000"/>
              <a:t>although that </a:t>
            </a:r>
            <a:r>
              <a:rPr lang="en-US" sz="2000" dirty="0"/>
              <a:t>survey was incomplete.</a:t>
            </a: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/>
            </a:pPr>
            <a:r>
              <a:rPr lang="en-US" sz="2000" dirty="0"/>
              <a:t>South Peninsula had some high catches of YOY fish in </a:t>
            </a:r>
            <a:r>
              <a:rPr lang="en-US" sz="2000" dirty="0" err="1"/>
              <a:t>Pavlof</a:t>
            </a:r>
            <a:r>
              <a:rPr lang="en-US" sz="2000" dirty="0"/>
              <a:t> Bay.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02B839-E6D5-4E84-9366-4C9BB771B1F7}"/>
              </a:ext>
            </a:extLst>
          </p:cNvPr>
          <p:cNvSpPr txBox="1"/>
          <p:nvPr/>
        </p:nvSpPr>
        <p:spPr>
          <a:xfrm>
            <a:off x="12973" y="88980"/>
            <a:ext cx="58625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Preliminary Pacific cod results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EEA04CED-3CF7-4E92-9F65-40BD1531B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45913307"/>
              </p:ext>
            </p:extLst>
          </p:nvPr>
        </p:nvGraphicFramePr>
        <p:xfrm>
          <a:off x="18159" y="3115508"/>
          <a:ext cx="5623560" cy="3721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0000000-0008-0000-0000-00000200000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64983303"/>
              </p:ext>
            </p:extLst>
          </p:nvPr>
        </p:nvGraphicFramePr>
        <p:xfrm>
          <a:off x="5583677" y="3522980"/>
          <a:ext cx="6492240" cy="34198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5" name="Picture 4" descr="A graph with lines and numbers&#10;&#10;Description automatically generated">
            <a:extLst>
              <a:ext uri="{FF2B5EF4-FFF2-40B4-BE49-F238E27FC236}">
                <a16:creationId xmlns:a16="http://schemas.microsoft.com/office/drawing/2014/main" id="{7290B74A-0F66-11D9-8EBD-09B14E96F1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431" y="39308"/>
            <a:ext cx="6056066" cy="3540469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2305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710</TotalTime>
  <Words>187</Words>
  <Application>Microsoft Office PowerPoint</Application>
  <PresentationFormat>Widescreen</PresentationFormat>
  <Paragraphs>17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Spalinger, Kally A (DFG)</dc:creator>
  <cp:lastModifiedBy>Spalinger, Kally A (DFG)</cp:lastModifiedBy>
  <cp:revision>18</cp:revision>
  <dcterms:created xsi:type="dcterms:W3CDTF">2020-09-03T16:53:17Z</dcterms:created>
  <dcterms:modified xsi:type="dcterms:W3CDTF">2023-10-04T22:13:45Z</dcterms:modified>
</cp:coreProperties>
</file>