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500"/>
    <a:srgbClr val="026C3C"/>
    <a:srgbClr val="C1A675"/>
    <a:srgbClr val="282D35"/>
    <a:srgbClr val="00D6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2"/>
    <p:restoredTop sz="94559"/>
  </p:normalViewPr>
  <p:slideViewPr>
    <p:cSldViewPr snapToGrid="0" snapToObjects="1">
      <p:cViewPr varScale="1">
        <p:scale>
          <a:sx n="74" d="100"/>
          <a:sy n="74" d="100"/>
        </p:scale>
        <p:origin x="200" y="1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D78C-C11A-554C-90D7-9711AF5F03F1}" type="datetimeFigureOut">
              <a:rPr lang="en-US" smtClean="0"/>
              <a:t>7/18/19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6506D-13CE-4541-AA55-FC82257ED224}" type="slidenum">
              <a:rPr lang="en-US" smtClean="0"/>
              <a:t>‹#›</a:t>
            </a:fld>
            <a:endParaRPr lang="en-US"/>
          </a:p>
        </p:txBody>
      </p:sp>
    </p:spTree>
    <p:extLst>
      <p:ext uri="{BB962C8B-B14F-4D97-AF65-F5344CB8AC3E}">
        <p14:creationId xmlns:p14="http://schemas.microsoft.com/office/powerpoint/2010/main" val="19977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2</a:t>
            </a:fld>
            <a:endParaRPr lang="en-US"/>
          </a:p>
        </p:txBody>
      </p:sp>
    </p:spTree>
    <p:extLst>
      <p:ext uri="{BB962C8B-B14F-4D97-AF65-F5344CB8AC3E}">
        <p14:creationId xmlns:p14="http://schemas.microsoft.com/office/powerpoint/2010/main" val="404764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11</a:t>
            </a:fld>
            <a:endParaRPr lang="en-US"/>
          </a:p>
        </p:txBody>
      </p:sp>
    </p:spTree>
    <p:extLst>
      <p:ext uri="{BB962C8B-B14F-4D97-AF65-F5344CB8AC3E}">
        <p14:creationId xmlns:p14="http://schemas.microsoft.com/office/powerpoint/2010/main" val="31438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12</a:t>
            </a:fld>
            <a:endParaRPr lang="en-US"/>
          </a:p>
        </p:txBody>
      </p:sp>
    </p:spTree>
    <p:extLst>
      <p:ext uri="{BB962C8B-B14F-4D97-AF65-F5344CB8AC3E}">
        <p14:creationId xmlns:p14="http://schemas.microsoft.com/office/powerpoint/2010/main" val="419347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13</a:t>
            </a:fld>
            <a:endParaRPr lang="en-US"/>
          </a:p>
        </p:txBody>
      </p:sp>
    </p:spTree>
    <p:extLst>
      <p:ext uri="{BB962C8B-B14F-4D97-AF65-F5344CB8AC3E}">
        <p14:creationId xmlns:p14="http://schemas.microsoft.com/office/powerpoint/2010/main" val="145102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15</a:t>
            </a:fld>
            <a:endParaRPr lang="en-US"/>
          </a:p>
        </p:txBody>
      </p:sp>
    </p:spTree>
    <p:extLst>
      <p:ext uri="{BB962C8B-B14F-4D97-AF65-F5344CB8AC3E}">
        <p14:creationId xmlns:p14="http://schemas.microsoft.com/office/powerpoint/2010/main" val="1747062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17</a:t>
            </a:fld>
            <a:endParaRPr lang="en-US"/>
          </a:p>
        </p:txBody>
      </p:sp>
    </p:spTree>
    <p:extLst>
      <p:ext uri="{BB962C8B-B14F-4D97-AF65-F5344CB8AC3E}">
        <p14:creationId xmlns:p14="http://schemas.microsoft.com/office/powerpoint/2010/main" val="2105732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18</a:t>
            </a:fld>
            <a:endParaRPr lang="en-US"/>
          </a:p>
        </p:txBody>
      </p:sp>
    </p:spTree>
    <p:extLst>
      <p:ext uri="{BB962C8B-B14F-4D97-AF65-F5344CB8AC3E}">
        <p14:creationId xmlns:p14="http://schemas.microsoft.com/office/powerpoint/2010/main" val="1107353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19</a:t>
            </a:fld>
            <a:endParaRPr lang="en-US"/>
          </a:p>
        </p:txBody>
      </p:sp>
    </p:spTree>
    <p:extLst>
      <p:ext uri="{BB962C8B-B14F-4D97-AF65-F5344CB8AC3E}">
        <p14:creationId xmlns:p14="http://schemas.microsoft.com/office/powerpoint/2010/main" val="201321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20</a:t>
            </a:fld>
            <a:endParaRPr lang="en-US"/>
          </a:p>
        </p:txBody>
      </p:sp>
    </p:spTree>
    <p:extLst>
      <p:ext uri="{BB962C8B-B14F-4D97-AF65-F5344CB8AC3E}">
        <p14:creationId xmlns:p14="http://schemas.microsoft.com/office/powerpoint/2010/main" val="3819092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21</a:t>
            </a:fld>
            <a:endParaRPr lang="en-US"/>
          </a:p>
        </p:txBody>
      </p:sp>
    </p:spTree>
    <p:extLst>
      <p:ext uri="{BB962C8B-B14F-4D97-AF65-F5344CB8AC3E}">
        <p14:creationId xmlns:p14="http://schemas.microsoft.com/office/powerpoint/2010/main" val="2878736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22</a:t>
            </a:fld>
            <a:endParaRPr lang="en-US"/>
          </a:p>
        </p:txBody>
      </p:sp>
    </p:spTree>
    <p:extLst>
      <p:ext uri="{BB962C8B-B14F-4D97-AF65-F5344CB8AC3E}">
        <p14:creationId xmlns:p14="http://schemas.microsoft.com/office/powerpoint/2010/main" val="107659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3</a:t>
            </a:fld>
            <a:endParaRPr lang="en-US"/>
          </a:p>
        </p:txBody>
      </p:sp>
    </p:spTree>
    <p:extLst>
      <p:ext uri="{BB962C8B-B14F-4D97-AF65-F5344CB8AC3E}">
        <p14:creationId xmlns:p14="http://schemas.microsoft.com/office/powerpoint/2010/main" val="2267852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23</a:t>
            </a:fld>
            <a:endParaRPr lang="en-US"/>
          </a:p>
        </p:txBody>
      </p:sp>
    </p:spTree>
    <p:extLst>
      <p:ext uri="{BB962C8B-B14F-4D97-AF65-F5344CB8AC3E}">
        <p14:creationId xmlns:p14="http://schemas.microsoft.com/office/powerpoint/2010/main" val="423830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JFK -&gt; president -&gt; Amistad -&gt; slave -&gt; Spartacus -&gt; </a:t>
            </a:r>
            <a:r>
              <a:rPr lang="en-GB" sz="1200" kern="1200" dirty="0" err="1">
                <a:solidFill>
                  <a:schemeClr val="tx1"/>
                </a:solidFill>
                <a:effectLst/>
                <a:latin typeface="+mn-lt"/>
                <a:ea typeface="+mn-ea"/>
                <a:cs typeface="+mn-cs"/>
              </a:rPr>
              <a:t>rome</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Index -&gt; computer -&gt; robot</a:t>
            </a:r>
          </a:p>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4</a:t>
            </a:fld>
            <a:endParaRPr lang="en-US"/>
          </a:p>
        </p:txBody>
      </p:sp>
    </p:spTree>
    <p:extLst>
      <p:ext uri="{BB962C8B-B14F-4D97-AF65-F5344CB8AC3E}">
        <p14:creationId xmlns:p14="http://schemas.microsoft.com/office/powerpoint/2010/main" val="309176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5</a:t>
            </a:fld>
            <a:endParaRPr lang="en-US"/>
          </a:p>
        </p:txBody>
      </p:sp>
    </p:spTree>
    <p:extLst>
      <p:ext uri="{BB962C8B-B14F-4D97-AF65-F5344CB8AC3E}">
        <p14:creationId xmlns:p14="http://schemas.microsoft.com/office/powerpoint/2010/main" val="236270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6</a:t>
            </a:fld>
            <a:endParaRPr lang="en-US"/>
          </a:p>
        </p:txBody>
      </p:sp>
    </p:spTree>
    <p:extLst>
      <p:ext uri="{BB962C8B-B14F-4D97-AF65-F5344CB8AC3E}">
        <p14:creationId xmlns:p14="http://schemas.microsoft.com/office/powerpoint/2010/main" val="1763314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7</a:t>
            </a:fld>
            <a:endParaRPr lang="en-US"/>
          </a:p>
        </p:txBody>
      </p:sp>
    </p:spTree>
    <p:extLst>
      <p:ext uri="{BB962C8B-B14F-4D97-AF65-F5344CB8AC3E}">
        <p14:creationId xmlns:p14="http://schemas.microsoft.com/office/powerpoint/2010/main" val="256558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8</a:t>
            </a:fld>
            <a:endParaRPr lang="en-US"/>
          </a:p>
        </p:txBody>
      </p:sp>
    </p:spTree>
    <p:extLst>
      <p:ext uri="{BB962C8B-B14F-4D97-AF65-F5344CB8AC3E}">
        <p14:creationId xmlns:p14="http://schemas.microsoft.com/office/powerpoint/2010/main" val="169307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9</a:t>
            </a:fld>
            <a:endParaRPr lang="en-US"/>
          </a:p>
        </p:txBody>
      </p:sp>
    </p:spTree>
    <p:extLst>
      <p:ext uri="{BB962C8B-B14F-4D97-AF65-F5344CB8AC3E}">
        <p14:creationId xmlns:p14="http://schemas.microsoft.com/office/powerpoint/2010/main" val="130014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6506D-13CE-4541-AA55-FC82257ED224}" type="slidenum">
              <a:rPr lang="en-US" smtClean="0"/>
              <a:t>10</a:t>
            </a:fld>
            <a:endParaRPr lang="en-US"/>
          </a:p>
        </p:txBody>
      </p:sp>
    </p:spTree>
    <p:extLst>
      <p:ext uri="{BB962C8B-B14F-4D97-AF65-F5344CB8AC3E}">
        <p14:creationId xmlns:p14="http://schemas.microsoft.com/office/powerpoint/2010/main" val="166127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D92A-EFA3-F141-A91F-6BFCAE089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E32D13-E86E-5E45-B8B1-B6D38D15C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47305-9E13-D245-A168-A9CF3EB1C544}"/>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5" name="Footer Placeholder 4">
            <a:extLst>
              <a:ext uri="{FF2B5EF4-FFF2-40B4-BE49-F238E27FC236}">
                <a16:creationId xmlns:a16="http://schemas.microsoft.com/office/drawing/2014/main" id="{ABA6C480-E3F2-3F43-BE50-8D8847DEF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33BA5-52A5-0C45-9E36-0BBD1ADAC005}"/>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101941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06AD-BDE7-4746-8C76-1FC7AEFA3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C1C7E-8351-5F43-B76A-6CC57F5DA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038B9-55C9-7142-921F-3C684F9214CD}"/>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5" name="Footer Placeholder 4">
            <a:extLst>
              <a:ext uri="{FF2B5EF4-FFF2-40B4-BE49-F238E27FC236}">
                <a16:creationId xmlns:a16="http://schemas.microsoft.com/office/drawing/2014/main" id="{6B2310E7-DAFF-3844-9585-D401407A0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7D11B-5193-9745-9DAA-09521646423E}"/>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14568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D9CBB-D0AE-A147-8409-7CC2AF1D81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D401BD-85FA-5D48-8515-D1AB74199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CF9AD-1FE5-7B4C-AF84-E6406454250A}"/>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5" name="Footer Placeholder 4">
            <a:extLst>
              <a:ext uri="{FF2B5EF4-FFF2-40B4-BE49-F238E27FC236}">
                <a16:creationId xmlns:a16="http://schemas.microsoft.com/office/drawing/2014/main" id="{B6FD6A5C-2119-DD4B-ABC2-62A4F3544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2F834-340E-6347-9B3B-C292D44AD9AF}"/>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149987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F362-01EA-744D-8397-9504CDF461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F0FAF-479B-2848-A5CF-E43B02756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A5C5E-BB58-9E4A-9A29-FA4DC2B59EB1}"/>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5" name="Footer Placeholder 4">
            <a:extLst>
              <a:ext uri="{FF2B5EF4-FFF2-40B4-BE49-F238E27FC236}">
                <a16:creationId xmlns:a16="http://schemas.microsoft.com/office/drawing/2014/main" id="{942B5E97-D685-1C48-A9CE-DA64EC389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9F25E-F36E-FE46-868D-3F18C432500E}"/>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156551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9BDB-1F19-4444-A5BB-B4CC7B836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914DC-8A94-2D4D-940D-EE73A321E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0F9F4-F38C-D442-A737-DA685AB9BEAB}"/>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5" name="Footer Placeholder 4">
            <a:extLst>
              <a:ext uri="{FF2B5EF4-FFF2-40B4-BE49-F238E27FC236}">
                <a16:creationId xmlns:a16="http://schemas.microsoft.com/office/drawing/2014/main" id="{BF3055AA-D9E6-F94B-8772-4662DA664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45A2F-D047-034A-94A5-5936D3670C20}"/>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336403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DFE-15B9-7547-88AB-B361C0C00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6E927-59F6-6849-B480-F92CA6AC6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F3B281-A72E-DE42-966A-8DC72AD7E4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F9D32B-D68C-EB47-A656-EE1C71DD9E88}"/>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6" name="Footer Placeholder 5">
            <a:extLst>
              <a:ext uri="{FF2B5EF4-FFF2-40B4-BE49-F238E27FC236}">
                <a16:creationId xmlns:a16="http://schemas.microsoft.com/office/drawing/2014/main" id="{B70DB315-813B-4346-8AAF-4D6E5FC1A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5543F-24D8-1440-82FF-5CDBD731FDC9}"/>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177595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118B-1039-E34D-A1D2-97FE15DBE7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ECC595-996A-894C-96E7-3A3FE2F71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EB7FF-64B1-7E4B-AC72-60255E462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962A8-69B2-0F45-90FD-B7BF6797C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368AD-8BAA-704F-B519-053008648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00AEB8-63B9-C444-A522-0AC2A60E4C8F}"/>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8" name="Footer Placeholder 7">
            <a:extLst>
              <a:ext uri="{FF2B5EF4-FFF2-40B4-BE49-F238E27FC236}">
                <a16:creationId xmlns:a16="http://schemas.microsoft.com/office/drawing/2014/main" id="{999D9D4A-C915-A24D-880D-A611796A26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EAA45F-BC40-2740-BD7A-0BD3713BAA70}"/>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364428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3BC9-5781-DF4C-B367-05EC9FBA93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889CCB-F8BB-444E-9CC9-2DB912FF05B3}"/>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4" name="Footer Placeholder 3">
            <a:extLst>
              <a:ext uri="{FF2B5EF4-FFF2-40B4-BE49-F238E27FC236}">
                <a16:creationId xmlns:a16="http://schemas.microsoft.com/office/drawing/2014/main" id="{E67F86A4-24DF-1547-9E5D-C507AF2B00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02F3C-39AB-E64E-841F-A6086C0B4A94}"/>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55859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7ABDB-86B5-3C44-B32B-131333EF9B4B}"/>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3" name="Footer Placeholder 2">
            <a:extLst>
              <a:ext uri="{FF2B5EF4-FFF2-40B4-BE49-F238E27FC236}">
                <a16:creationId xmlns:a16="http://schemas.microsoft.com/office/drawing/2014/main" id="{7533085D-3E6B-854E-9573-0857DA024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EC175-C505-5E4A-9587-5D770AA18DDE}"/>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254729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F8E6-3109-0C4A-8B5F-FED6C6A77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5C993B-CDC9-1E40-BD85-BFBF1460E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BD895-E956-304D-90E1-922939936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4E0CE-505B-8740-96F5-33F7254BCFA9}"/>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6" name="Footer Placeholder 5">
            <a:extLst>
              <a:ext uri="{FF2B5EF4-FFF2-40B4-BE49-F238E27FC236}">
                <a16:creationId xmlns:a16="http://schemas.microsoft.com/office/drawing/2014/main" id="{2E6EC6B3-D44A-0643-847C-55AAC8753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6AF2B-4380-3F4C-9D67-5EBD3FF45E41}"/>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31896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A72F-634F-4E44-A95B-53FEC257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931A7-5B0B-8C4A-A4A6-564A03CF1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0A474-30DC-7548-B0E4-37557FFAF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C0559-B4B2-254E-813F-F38FB6D33CA2}"/>
              </a:ext>
            </a:extLst>
          </p:cNvPr>
          <p:cNvSpPr>
            <a:spLocks noGrp="1"/>
          </p:cNvSpPr>
          <p:nvPr>
            <p:ph type="dt" sz="half" idx="10"/>
          </p:nvPr>
        </p:nvSpPr>
        <p:spPr/>
        <p:txBody>
          <a:bodyPr/>
          <a:lstStyle/>
          <a:p>
            <a:fld id="{687EF64E-764F-C64E-B1A1-FD3C7911C189}" type="datetimeFigureOut">
              <a:rPr lang="en-US" smtClean="0"/>
              <a:t>7/18/19</a:t>
            </a:fld>
            <a:endParaRPr lang="en-US"/>
          </a:p>
        </p:txBody>
      </p:sp>
      <p:sp>
        <p:nvSpPr>
          <p:cNvPr id="6" name="Footer Placeholder 5">
            <a:extLst>
              <a:ext uri="{FF2B5EF4-FFF2-40B4-BE49-F238E27FC236}">
                <a16:creationId xmlns:a16="http://schemas.microsoft.com/office/drawing/2014/main" id="{E5DA297F-DED9-2B44-8E60-B6954ED8C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D3770-EC05-0541-923C-365713F68FDE}"/>
              </a:ext>
            </a:extLst>
          </p:cNvPr>
          <p:cNvSpPr>
            <a:spLocks noGrp="1"/>
          </p:cNvSpPr>
          <p:nvPr>
            <p:ph type="sldNum" sz="quarter" idx="12"/>
          </p:nvPr>
        </p:nvSpPr>
        <p:spPr/>
        <p:txBody>
          <a:bodyPr/>
          <a:lstStyle/>
          <a:p>
            <a:fld id="{858A4F15-F633-6849-AEBB-7BEAE38DB11D}" type="slidenum">
              <a:rPr lang="en-US" smtClean="0"/>
              <a:t>‹#›</a:t>
            </a:fld>
            <a:endParaRPr lang="en-US"/>
          </a:p>
        </p:txBody>
      </p:sp>
    </p:spTree>
    <p:extLst>
      <p:ext uri="{BB962C8B-B14F-4D97-AF65-F5344CB8AC3E}">
        <p14:creationId xmlns:p14="http://schemas.microsoft.com/office/powerpoint/2010/main" val="15672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EFB6F-B502-444F-80FA-6FBF26DBB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B38DD2-0A10-1840-88A5-71F0FF41C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60563-7235-264D-8931-9EED9A546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EF64E-764F-C64E-B1A1-FD3C7911C189}" type="datetimeFigureOut">
              <a:rPr lang="en-US" smtClean="0"/>
              <a:t>7/18/19</a:t>
            </a:fld>
            <a:endParaRPr lang="en-US"/>
          </a:p>
        </p:txBody>
      </p:sp>
      <p:sp>
        <p:nvSpPr>
          <p:cNvPr id="5" name="Footer Placeholder 4">
            <a:extLst>
              <a:ext uri="{FF2B5EF4-FFF2-40B4-BE49-F238E27FC236}">
                <a16:creationId xmlns:a16="http://schemas.microsoft.com/office/drawing/2014/main" id="{E0AF6E76-2D54-5D4B-B229-3522E144B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D6B6E0-6F83-4544-8210-B2DC4CA18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A4F15-F633-6849-AEBB-7BEAE38DB11D}" type="slidenum">
              <a:rPr lang="en-US" smtClean="0"/>
              <a:t>‹#›</a:t>
            </a:fld>
            <a:endParaRPr lang="en-US"/>
          </a:p>
        </p:txBody>
      </p:sp>
    </p:spTree>
    <p:extLst>
      <p:ext uri="{BB962C8B-B14F-4D97-AF65-F5344CB8AC3E}">
        <p14:creationId xmlns:p14="http://schemas.microsoft.com/office/powerpoint/2010/main" val="192841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rtin_Port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rai.org.uk/wooc/ngrams.php?topic=tt0034583"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ete-rai/p5js-bubbl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pete-rai/jquery-slidei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ete-rai/words-of-our-cult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ete-rai/words-of-our-cult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ai.org.uk/wooc/content.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rai.org.uk/wooc/bubbles.php?topic=tt0032455" TargetMode="External"/><Relationship Id="rId3" Type="http://schemas.openxmlformats.org/officeDocument/2006/relationships/hyperlink" Target="http://rai.org.uk/wooc/bubbles.php?topic=tt2234155" TargetMode="External"/><Relationship Id="rId7" Type="http://schemas.openxmlformats.org/officeDocument/2006/relationships/hyperlink" Target="http://rai.org.uk/wooc/bubbles.php?topic=tt1499658" TargetMode="External"/><Relationship Id="rId12" Type="http://schemas.openxmlformats.org/officeDocument/2006/relationships/hyperlink" Target="http://rai.org.uk/wooc/bubbles.php?topic=tt006078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rai.org.uk/wooc/bubbles.php?topic=tt0032599" TargetMode="External"/><Relationship Id="rId11" Type="http://schemas.openxmlformats.org/officeDocument/2006/relationships/hyperlink" Target="http://rai.org.uk/wooc/bubbles.php?topic=tt0027977" TargetMode="External"/><Relationship Id="rId5" Type="http://schemas.openxmlformats.org/officeDocument/2006/relationships/hyperlink" Target="http://rai.org.uk/wooc/bubbles.php?topic=tt0029604" TargetMode="External"/><Relationship Id="rId10" Type="http://schemas.openxmlformats.org/officeDocument/2006/relationships/hyperlink" Target="http://rai.org.uk/wooc/bubbles.php?topic=tt0021749" TargetMode="External"/><Relationship Id="rId4" Type="http://schemas.openxmlformats.org/officeDocument/2006/relationships/hyperlink" Target="http://rai.org.uk/wooc/bubbles.php?topic=tt0043458" TargetMode="External"/><Relationship Id="rId9" Type="http://schemas.openxmlformats.org/officeDocument/2006/relationships/hyperlink" Target="http://rai.org.uk/wooc/bubbles.php?topic=tt007448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opensubtitles.org/en/search/sublanguageid-all/idmovie-373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imdb.com/title/tt415479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agicmediaforce.com/assets/img/comp/magicmediaforce.com/how-to-write-a-movie-script-8294-w1200.jpg">
            <a:extLst>
              <a:ext uri="{FF2B5EF4-FFF2-40B4-BE49-F238E27FC236}">
                <a16:creationId xmlns:a16="http://schemas.microsoft.com/office/drawing/2014/main" id="{39709A33-4A25-8243-949A-410AC68A82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72" t="5763" r="12990" b="66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ED764C-5667-4A40-A96A-A486E156F337}"/>
              </a:ext>
            </a:extLst>
          </p:cNvPr>
          <p:cNvSpPr>
            <a:spLocks noGrp="1"/>
          </p:cNvSpPr>
          <p:nvPr>
            <p:ph type="ctrTitle"/>
          </p:nvPr>
        </p:nvSpPr>
        <p:spPr>
          <a:xfrm>
            <a:off x="400695" y="899360"/>
            <a:ext cx="4215157" cy="2387600"/>
          </a:xfrm>
        </p:spPr>
        <p:txBody>
          <a:bodyPr>
            <a:normAutofit/>
          </a:bodyPr>
          <a:lstStyle/>
          <a:p>
            <a:r>
              <a:rPr lang="en-US" b="1" dirty="0"/>
              <a:t>Words of our Culture</a:t>
            </a:r>
          </a:p>
        </p:txBody>
      </p:sp>
      <p:sp>
        <p:nvSpPr>
          <p:cNvPr id="3" name="Subtitle 2">
            <a:extLst>
              <a:ext uri="{FF2B5EF4-FFF2-40B4-BE49-F238E27FC236}">
                <a16:creationId xmlns:a16="http://schemas.microsoft.com/office/drawing/2014/main" id="{0B97F193-07F5-1543-B99A-E70FA04DA095}"/>
              </a:ext>
            </a:extLst>
          </p:cNvPr>
          <p:cNvSpPr>
            <a:spLocks noGrp="1"/>
          </p:cNvSpPr>
          <p:nvPr>
            <p:ph type="subTitle" idx="1"/>
          </p:nvPr>
        </p:nvSpPr>
        <p:spPr>
          <a:xfrm>
            <a:off x="1252102" y="3353866"/>
            <a:ext cx="2356624" cy="1655762"/>
          </a:xfrm>
        </p:spPr>
        <p:txBody>
          <a:bodyPr>
            <a:normAutofit/>
          </a:bodyPr>
          <a:lstStyle/>
          <a:p>
            <a:r>
              <a:rPr lang="en-US" sz="2800" dirty="0"/>
              <a:t>Pete Rai</a:t>
            </a:r>
          </a:p>
        </p:txBody>
      </p:sp>
    </p:spTree>
    <p:extLst>
      <p:ext uri="{BB962C8B-B14F-4D97-AF65-F5344CB8AC3E}">
        <p14:creationId xmlns:p14="http://schemas.microsoft.com/office/powerpoint/2010/main" val="1125846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DD4145-CC70-7B4D-A32C-8769329714A3}"/>
              </a:ext>
            </a:extLst>
          </p:cNvPr>
          <p:cNvSpPr txBox="1"/>
          <p:nvPr/>
        </p:nvSpPr>
        <p:spPr>
          <a:xfrm>
            <a:off x="4152698" y="343036"/>
            <a:ext cx="3948966" cy="646331"/>
          </a:xfrm>
          <a:prstGeom prst="rect">
            <a:avLst/>
          </a:prstGeom>
          <a:noFill/>
        </p:spPr>
        <p:txBody>
          <a:bodyPr wrap="none" rtlCol="0">
            <a:spAutoFit/>
          </a:bodyPr>
          <a:lstStyle/>
          <a:p>
            <a:pPr algn="ctr"/>
            <a:r>
              <a:rPr lang="en-US" sz="3600" dirty="0">
                <a:solidFill>
                  <a:srgbClr val="00E500"/>
                </a:solidFill>
              </a:rPr>
              <a:t>You </a:t>
            </a:r>
            <a:r>
              <a:rPr lang="en-US" sz="3600" dirty="0" err="1">
                <a:solidFill>
                  <a:srgbClr val="00E500"/>
                </a:solidFill>
              </a:rPr>
              <a:t>gotta</a:t>
            </a:r>
            <a:r>
              <a:rPr lang="en-US" sz="3600" dirty="0">
                <a:solidFill>
                  <a:srgbClr val="00E500"/>
                </a:solidFill>
              </a:rPr>
              <a:t> love regex</a:t>
            </a:r>
          </a:p>
        </p:txBody>
      </p:sp>
      <p:pic>
        <p:nvPicPr>
          <p:cNvPr id="5" name="Picture 4">
            <a:extLst>
              <a:ext uri="{FF2B5EF4-FFF2-40B4-BE49-F238E27FC236}">
                <a16:creationId xmlns:a16="http://schemas.microsoft.com/office/drawing/2014/main" id="{F2915FAC-D78E-F746-B274-89E492BFD44B}"/>
              </a:ext>
            </a:extLst>
          </p:cNvPr>
          <p:cNvPicPr>
            <a:picLocks noChangeAspect="1"/>
          </p:cNvPicPr>
          <p:nvPr/>
        </p:nvPicPr>
        <p:blipFill>
          <a:blip r:embed="rId3"/>
          <a:stretch>
            <a:fillRect/>
          </a:stretch>
        </p:blipFill>
        <p:spPr>
          <a:xfrm>
            <a:off x="139486" y="1149350"/>
            <a:ext cx="11884075" cy="2681087"/>
          </a:xfrm>
          <a:prstGeom prst="rect">
            <a:avLst/>
          </a:prstGeom>
        </p:spPr>
      </p:pic>
      <p:pic>
        <p:nvPicPr>
          <p:cNvPr id="7" name="Picture 6">
            <a:extLst>
              <a:ext uri="{FF2B5EF4-FFF2-40B4-BE49-F238E27FC236}">
                <a16:creationId xmlns:a16="http://schemas.microsoft.com/office/drawing/2014/main" id="{92F4FF86-AC3B-CF45-861D-C466B4837258}"/>
              </a:ext>
            </a:extLst>
          </p:cNvPr>
          <p:cNvPicPr>
            <a:picLocks noChangeAspect="1"/>
          </p:cNvPicPr>
          <p:nvPr/>
        </p:nvPicPr>
        <p:blipFill>
          <a:blip r:embed="rId4"/>
          <a:stretch>
            <a:fillRect/>
          </a:stretch>
        </p:blipFill>
        <p:spPr>
          <a:xfrm>
            <a:off x="2793996" y="4843006"/>
            <a:ext cx="6604000" cy="1638300"/>
          </a:xfrm>
          <a:prstGeom prst="rect">
            <a:avLst/>
          </a:prstGeom>
        </p:spPr>
      </p:pic>
      <p:sp>
        <p:nvSpPr>
          <p:cNvPr id="12" name="TextBox 11">
            <a:extLst>
              <a:ext uri="{FF2B5EF4-FFF2-40B4-BE49-F238E27FC236}">
                <a16:creationId xmlns:a16="http://schemas.microsoft.com/office/drawing/2014/main" id="{256ADF36-D76D-5B45-A6D9-F57A11175BFB}"/>
              </a:ext>
            </a:extLst>
          </p:cNvPr>
          <p:cNvSpPr txBox="1"/>
          <p:nvPr/>
        </p:nvSpPr>
        <p:spPr>
          <a:xfrm>
            <a:off x="4379587" y="4182129"/>
            <a:ext cx="3495188" cy="646331"/>
          </a:xfrm>
          <a:prstGeom prst="rect">
            <a:avLst/>
          </a:prstGeom>
          <a:noFill/>
        </p:spPr>
        <p:txBody>
          <a:bodyPr wrap="none" rtlCol="0">
            <a:spAutoFit/>
          </a:bodyPr>
          <a:lstStyle/>
          <a:p>
            <a:pPr algn="ctr"/>
            <a:r>
              <a:rPr lang="en-US" sz="3600" dirty="0">
                <a:solidFill>
                  <a:srgbClr val="00E500"/>
                </a:solidFill>
              </a:rPr>
              <a:t>OCR error spotter</a:t>
            </a:r>
          </a:p>
        </p:txBody>
      </p:sp>
    </p:spTree>
    <p:extLst>
      <p:ext uri="{BB962C8B-B14F-4D97-AF65-F5344CB8AC3E}">
        <p14:creationId xmlns:p14="http://schemas.microsoft.com/office/powerpoint/2010/main" val="311822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8D50-0F5A-A14B-BCAF-1A4B0ACD08F8}"/>
              </a:ext>
            </a:extLst>
          </p:cNvPr>
          <p:cNvSpPr>
            <a:spLocks noGrp="1"/>
          </p:cNvSpPr>
          <p:nvPr>
            <p:ph type="title"/>
          </p:nvPr>
        </p:nvSpPr>
        <p:spPr/>
        <p:txBody>
          <a:bodyPr/>
          <a:lstStyle/>
          <a:p>
            <a:r>
              <a:rPr lang="en-US" dirty="0">
                <a:solidFill>
                  <a:srgbClr val="00E500"/>
                </a:solidFill>
              </a:rPr>
              <a:t>Status Post Step 2</a:t>
            </a:r>
          </a:p>
        </p:txBody>
      </p:sp>
      <p:sp>
        <p:nvSpPr>
          <p:cNvPr id="3" name="Content Placeholder 2">
            <a:extLst>
              <a:ext uri="{FF2B5EF4-FFF2-40B4-BE49-F238E27FC236}">
                <a16:creationId xmlns:a16="http://schemas.microsoft.com/office/drawing/2014/main" id="{D6F41445-F517-B640-B20E-6021DAF648D4}"/>
              </a:ext>
            </a:extLst>
          </p:cNvPr>
          <p:cNvSpPr>
            <a:spLocks noGrp="1"/>
          </p:cNvSpPr>
          <p:nvPr>
            <p:ph idx="1"/>
          </p:nvPr>
        </p:nvSpPr>
        <p:spPr/>
        <p:txBody>
          <a:bodyPr>
            <a:normAutofit fontScale="92500" lnSpcReduction="10000"/>
          </a:bodyPr>
          <a:lstStyle/>
          <a:p>
            <a:pPr marL="0" indent="0">
              <a:buNone/>
            </a:pPr>
            <a:r>
              <a:rPr lang="en-GB" sz="3600" i="1" dirty="0">
                <a:solidFill>
                  <a:srgbClr val="00D6F0"/>
                </a:solidFill>
              </a:rPr>
              <a:t>They grab Ugarte, then she walks in. That's the way it goes. One in, one out. Sam. Yes, boss? If it's December 1941 in Casablanca, what time is it in New York? What? My watch stopped. I bet they're asleep in New York. I bet they're asleep all over America. Of all the gin joints in all the towns in all the world she walks into mine. What's that you're playing? A little something of my own. Well, stop it. You know what I want to hear. No, I don't. You played it for her. You can play it for me. I don't think I can remember. If she can stand it, I can. Play it. Yes, boss.</a:t>
            </a:r>
            <a:endParaRPr lang="en-US" sz="3600" dirty="0">
              <a:solidFill>
                <a:srgbClr val="00D6F0"/>
              </a:solidFill>
            </a:endParaRPr>
          </a:p>
        </p:txBody>
      </p:sp>
    </p:spTree>
    <p:extLst>
      <p:ext uri="{BB962C8B-B14F-4D97-AF65-F5344CB8AC3E}">
        <p14:creationId xmlns:p14="http://schemas.microsoft.com/office/powerpoint/2010/main" val="96443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2BE8-9447-C148-8F0F-AF63E1E356E8}"/>
              </a:ext>
            </a:extLst>
          </p:cNvPr>
          <p:cNvSpPr>
            <a:spLocks noGrp="1"/>
          </p:cNvSpPr>
          <p:nvPr>
            <p:ph type="title"/>
          </p:nvPr>
        </p:nvSpPr>
        <p:spPr/>
        <p:txBody>
          <a:bodyPr/>
          <a:lstStyle/>
          <a:p>
            <a:r>
              <a:rPr lang="en-US" dirty="0">
                <a:solidFill>
                  <a:srgbClr val="00E500"/>
                </a:solidFill>
              </a:rPr>
              <a:t>3 of 6: </a:t>
            </a:r>
            <a:r>
              <a:rPr lang="en-US" dirty="0" err="1">
                <a:solidFill>
                  <a:srgbClr val="FFFF00"/>
                </a:solidFill>
              </a:rPr>
              <a:t>Normalise</a:t>
            </a:r>
            <a:r>
              <a:rPr lang="en-US" dirty="0">
                <a:solidFill>
                  <a:srgbClr val="00E500"/>
                </a:solidFill>
              </a:rPr>
              <a:t> the text within the corpus</a:t>
            </a:r>
          </a:p>
        </p:txBody>
      </p:sp>
      <p:sp>
        <p:nvSpPr>
          <p:cNvPr id="3" name="Content Placeholder 2">
            <a:extLst>
              <a:ext uri="{FF2B5EF4-FFF2-40B4-BE49-F238E27FC236}">
                <a16:creationId xmlns:a16="http://schemas.microsoft.com/office/drawing/2014/main" id="{96C04733-70BB-2F40-9A00-BC9AA8D2E384}"/>
              </a:ext>
            </a:extLst>
          </p:cNvPr>
          <p:cNvSpPr>
            <a:spLocks noGrp="1"/>
          </p:cNvSpPr>
          <p:nvPr>
            <p:ph idx="1"/>
          </p:nvPr>
        </p:nvSpPr>
        <p:spPr/>
        <p:txBody>
          <a:bodyPr>
            <a:normAutofit fontScale="92500"/>
          </a:bodyPr>
          <a:lstStyle/>
          <a:p>
            <a:pPr marL="514350" indent="-514350">
              <a:buFont typeface="+mj-lt"/>
              <a:buAutoNum type="arabicPeriod"/>
            </a:pPr>
            <a:r>
              <a:rPr lang="en-GB" sz="3200" dirty="0">
                <a:solidFill>
                  <a:srgbClr val="00E500"/>
                </a:solidFill>
              </a:rPr>
              <a:t>Conversion of </a:t>
            </a:r>
            <a:r>
              <a:rPr lang="en-GB" sz="3200" dirty="0">
                <a:solidFill>
                  <a:srgbClr val="FFFF00"/>
                </a:solidFill>
              </a:rPr>
              <a:t>accented characters </a:t>
            </a:r>
            <a:r>
              <a:rPr lang="en-GB" sz="3200" dirty="0">
                <a:solidFill>
                  <a:srgbClr val="00E500"/>
                </a:solidFill>
              </a:rPr>
              <a:t>to their English language variant. E.g. the accented letter </a:t>
            </a:r>
            <a:r>
              <a:rPr lang="en-GB" sz="3200" dirty="0" err="1">
                <a:solidFill>
                  <a:srgbClr val="FFFF00"/>
                </a:solidFill>
              </a:rPr>
              <a:t>é</a:t>
            </a:r>
            <a:r>
              <a:rPr lang="en-GB" sz="3200" dirty="0">
                <a:solidFill>
                  <a:srgbClr val="00E500"/>
                </a:solidFill>
              </a:rPr>
              <a:t> was normalised to </a:t>
            </a:r>
            <a:r>
              <a:rPr lang="en-GB" sz="3200" dirty="0">
                <a:solidFill>
                  <a:srgbClr val="FFFF00"/>
                </a:solidFill>
              </a:rPr>
              <a:t>e</a:t>
            </a:r>
            <a:r>
              <a:rPr lang="en-GB" sz="3200" dirty="0">
                <a:solidFill>
                  <a:srgbClr val="00E500"/>
                </a:solidFill>
              </a:rPr>
              <a:t> and the letter </a:t>
            </a:r>
            <a:r>
              <a:rPr lang="en-GB" sz="3200" dirty="0" err="1">
                <a:solidFill>
                  <a:srgbClr val="FFFF00"/>
                </a:solidFill>
              </a:rPr>
              <a:t>ä</a:t>
            </a:r>
            <a:r>
              <a:rPr lang="en-GB" sz="3200" dirty="0">
                <a:solidFill>
                  <a:srgbClr val="00E500"/>
                </a:solidFill>
              </a:rPr>
              <a:t> was normalised to </a:t>
            </a:r>
            <a:r>
              <a:rPr lang="en-GB" sz="3200" dirty="0">
                <a:solidFill>
                  <a:srgbClr val="FFFF00"/>
                </a:solidFill>
              </a:rPr>
              <a:t>a</a:t>
            </a:r>
            <a:r>
              <a:rPr lang="en-GB" sz="3200" dirty="0">
                <a:solidFill>
                  <a:srgbClr val="00E500"/>
                </a:solidFill>
              </a:rPr>
              <a:t>, etc.</a:t>
            </a:r>
          </a:p>
          <a:p>
            <a:pPr marL="514350" indent="-514350">
              <a:buFont typeface="+mj-lt"/>
              <a:buAutoNum type="arabicPeriod"/>
            </a:pPr>
            <a:r>
              <a:rPr lang="en-GB" sz="3200" dirty="0">
                <a:solidFill>
                  <a:srgbClr val="00E500"/>
                </a:solidFill>
              </a:rPr>
              <a:t>All </a:t>
            </a:r>
            <a:r>
              <a:rPr lang="en-GB" sz="3200" dirty="0">
                <a:solidFill>
                  <a:srgbClr val="FFFF00"/>
                </a:solidFill>
              </a:rPr>
              <a:t>whitespace</a:t>
            </a:r>
            <a:r>
              <a:rPr lang="en-GB" sz="3200" dirty="0">
                <a:solidFill>
                  <a:srgbClr val="00E500"/>
                </a:solidFill>
              </a:rPr>
              <a:t> was </a:t>
            </a:r>
            <a:r>
              <a:rPr lang="en-GB" sz="3200" dirty="0">
                <a:solidFill>
                  <a:srgbClr val="FFFF00"/>
                </a:solidFill>
              </a:rPr>
              <a:t>normalised to a single space</a:t>
            </a:r>
            <a:r>
              <a:rPr lang="en-GB" sz="3200" dirty="0">
                <a:solidFill>
                  <a:srgbClr val="00E500"/>
                </a:solidFill>
              </a:rPr>
              <a:t>. This step also removed all non-space whitespace like tabs, new-lines, etc.</a:t>
            </a:r>
          </a:p>
          <a:p>
            <a:pPr marL="514350" indent="-514350">
              <a:buFont typeface="+mj-lt"/>
              <a:buAutoNum type="arabicPeriod"/>
            </a:pPr>
            <a:r>
              <a:rPr lang="en-GB" sz="3200" dirty="0">
                <a:solidFill>
                  <a:srgbClr val="00E500"/>
                </a:solidFill>
              </a:rPr>
              <a:t>All </a:t>
            </a:r>
            <a:r>
              <a:rPr lang="en-GB" sz="3200" dirty="0">
                <a:solidFill>
                  <a:srgbClr val="FFFF00"/>
                </a:solidFill>
              </a:rPr>
              <a:t>punctuation was removed</a:t>
            </a:r>
            <a:r>
              <a:rPr lang="en-GB" sz="3200" dirty="0">
                <a:solidFill>
                  <a:srgbClr val="00E500"/>
                </a:solidFill>
              </a:rPr>
              <a:t>. E.g. the word </a:t>
            </a:r>
            <a:r>
              <a:rPr lang="en-GB" sz="3200" dirty="0">
                <a:solidFill>
                  <a:srgbClr val="FFFF00"/>
                </a:solidFill>
              </a:rPr>
              <a:t>it’s</a:t>
            </a:r>
            <a:r>
              <a:rPr lang="en-GB" sz="3200" dirty="0">
                <a:solidFill>
                  <a:srgbClr val="00E500"/>
                </a:solidFill>
              </a:rPr>
              <a:t> became </a:t>
            </a:r>
            <a:r>
              <a:rPr lang="en-GB" sz="3200" dirty="0">
                <a:solidFill>
                  <a:srgbClr val="FFFF00"/>
                </a:solidFill>
              </a:rPr>
              <a:t>its</a:t>
            </a:r>
            <a:r>
              <a:rPr lang="en-GB" sz="3200" dirty="0">
                <a:solidFill>
                  <a:srgbClr val="00E500"/>
                </a:solidFill>
              </a:rPr>
              <a:t> and the word </a:t>
            </a:r>
            <a:r>
              <a:rPr lang="en-GB" sz="3200" dirty="0">
                <a:solidFill>
                  <a:srgbClr val="FFFF00"/>
                </a:solidFill>
              </a:rPr>
              <a:t>you're</a:t>
            </a:r>
            <a:r>
              <a:rPr lang="en-GB" sz="3200" dirty="0">
                <a:solidFill>
                  <a:srgbClr val="00E500"/>
                </a:solidFill>
              </a:rPr>
              <a:t> was normalised to </a:t>
            </a:r>
            <a:r>
              <a:rPr lang="en-GB" sz="3200" dirty="0" err="1">
                <a:solidFill>
                  <a:srgbClr val="FFFF00"/>
                </a:solidFill>
              </a:rPr>
              <a:t>youre</a:t>
            </a:r>
            <a:r>
              <a:rPr lang="en-GB" sz="3200" dirty="0">
                <a:solidFill>
                  <a:srgbClr val="00E500"/>
                </a:solidFill>
              </a:rPr>
              <a:t>, etc. This also removed full stops, so now we also lost sentence breaks.</a:t>
            </a:r>
          </a:p>
          <a:p>
            <a:pPr marL="514350" indent="-514350">
              <a:buFont typeface="+mj-lt"/>
              <a:buAutoNum type="arabicPeriod"/>
            </a:pPr>
            <a:r>
              <a:rPr lang="en-GB" sz="3200" dirty="0">
                <a:solidFill>
                  <a:srgbClr val="00E500"/>
                </a:solidFill>
              </a:rPr>
              <a:t>All text was converted to </a:t>
            </a:r>
            <a:r>
              <a:rPr lang="en-GB" sz="3200" dirty="0">
                <a:solidFill>
                  <a:srgbClr val="FFFF00"/>
                </a:solidFill>
              </a:rPr>
              <a:t>lowercase</a:t>
            </a:r>
            <a:r>
              <a:rPr lang="en-GB" sz="3200" dirty="0">
                <a:solidFill>
                  <a:srgbClr val="00E500"/>
                </a:solidFill>
              </a:rPr>
              <a:t>.</a:t>
            </a:r>
          </a:p>
          <a:p>
            <a:endParaRPr lang="en-US" sz="3200" dirty="0">
              <a:solidFill>
                <a:srgbClr val="00E500"/>
              </a:solidFill>
            </a:endParaRPr>
          </a:p>
          <a:p>
            <a:endParaRPr lang="en-US" sz="3200" dirty="0">
              <a:solidFill>
                <a:srgbClr val="00E500"/>
              </a:solidFill>
            </a:endParaRPr>
          </a:p>
        </p:txBody>
      </p:sp>
    </p:spTree>
    <p:extLst>
      <p:ext uri="{BB962C8B-B14F-4D97-AF65-F5344CB8AC3E}">
        <p14:creationId xmlns:p14="http://schemas.microsoft.com/office/powerpoint/2010/main" val="389805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pic>
        <p:nvPicPr>
          <p:cNvPr id="11" name="Content Placeholder 10" descr="A close up of a logo&#10;&#10;Description automatically generated">
            <a:extLst>
              <a:ext uri="{FF2B5EF4-FFF2-40B4-BE49-F238E27FC236}">
                <a16:creationId xmlns:a16="http://schemas.microsoft.com/office/drawing/2014/main" id="{886C5597-F1EB-C849-9278-E7DB213690D8}"/>
              </a:ext>
            </a:extLst>
          </p:cNvPr>
          <p:cNvPicPr>
            <a:picLocks noGrp="1" noChangeAspect="1"/>
          </p:cNvPicPr>
          <p:nvPr>
            <p:ph idx="1"/>
          </p:nvPr>
        </p:nvPicPr>
        <p:blipFill>
          <a:blip r:embed="rId3"/>
          <a:stretch>
            <a:fillRect/>
          </a:stretch>
        </p:blipFill>
        <p:spPr>
          <a:xfrm>
            <a:off x="336214" y="2223769"/>
            <a:ext cx="11583489" cy="2177749"/>
          </a:xfrm>
        </p:spPr>
      </p:pic>
      <p:sp>
        <p:nvSpPr>
          <p:cNvPr id="12" name="Rectangle 11">
            <a:extLst>
              <a:ext uri="{FF2B5EF4-FFF2-40B4-BE49-F238E27FC236}">
                <a16:creationId xmlns:a16="http://schemas.microsoft.com/office/drawing/2014/main" id="{5825C839-F2D2-6644-A4FE-515829A35172}"/>
              </a:ext>
            </a:extLst>
          </p:cNvPr>
          <p:cNvSpPr/>
          <p:nvPr/>
        </p:nvSpPr>
        <p:spPr>
          <a:xfrm>
            <a:off x="3404943" y="1167561"/>
            <a:ext cx="5382114" cy="646331"/>
          </a:xfrm>
          <a:prstGeom prst="rect">
            <a:avLst/>
          </a:prstGeom>
        </p:spPr>
        <p:txBody>
          <a:bodyPr wrap="none">
            <a:spAutoFit/>
          </a:bodyPr>
          <a:lstStyle/>
          <a:p>
            <a:pPr algn="ctr"/>
            <a:r>
              <a:rPr lang="en-US" sz="3600" dirty="0">
                <a:solidFill>
                  <a:srgbClr val="00E500"/>
                </a:solidFill>
              </a:rPr>
              <a:t>A standard cleanse function</a:t>
            </a:r>
          </a:p>
        </p:txBody>
      </p:sp>
    </p:spTree>
    <p:extLst>
      <p:ext uri="{BB962C8B-B14F-4D97-AF65-F5344CB8AC3E}">
        <p14:creationId xmlns:p14="http://schemas.microsoft.com/office/powerpoint/2010/main" val="424101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8D50-0F5A-A14B-BCAF-1A4B0ACD08F8}"/>
              </a:ext>
            </a:extLst>
          </p:cNvPr>
          <p:cNvSpPr>
            <a:spLocks noGrp="1"/>
          </p:cNvSpPr>
          <p:nvPr>
            <p:ph type="title"/>
          </p:nvPr>
        </p:nvSpPr>
        <p:spPr/>
        <p:txBody>
          <a:bodyPr/>
          <a:lstStyle/>
          <a:p>
            <a:r>
              <a:rPr lang="en-US" dirty="0">
                <a:solidFill>
                  <a:srgbClr val="00E500"/>
                </a:solidFill>
              </a:rPr>
              <a:t>Status Post Step 3</a:t>
            </a:r>
          </a:p>
        </p:txBody>
      </p:sp>
      <p:sp>
        <p:nvSpPr>
          <p:cNvPr id="3" name="Content Placeholder 2">
            <a:extLst>
              <a:ext uri="{FF2B5EF4-FFF2-40B4-BE49-F238E27FC236}">
                <a16:creationId xmlns:a16="http://schemas.microsoft.com/office/drawing/2014/main" id="{D6F41445-F517-B640-B20E-6021DAF648D4}"/>
              </a:ext>
            </a:extLst>
          </p:cNvPr>
          <p:cNvSpPr>
            <a:spLocks noGrp="1"/>
          </p:cNvSpPr>
          <p:nvPr>
            <p:ph idx="1"/>
          </p:nvPr>
        </p:nvSpPr>
        <p:spPr/>
        <p:txBody>
          <a:bodyPr>
            <a:normAutofit fontScale="92500" lnSpcReduction="10000"/>
          </a:bodyPr>
          <a:lstStyle/>
          <a:p>
            <a:pPr marL="0" indent="0">
              <a:buNone/>
            </a:pPr>
            <a:r>
              <a:rPr lang="en-GB" sz="3600" i="1" dirty="0">
                <a:solidFill>
                  <a:srgbClr val="00B0F0"/>
                </a:solidFill>
              </a:rPr>
              <a:t>they grab </a:t>
            </a:r>
            <a:r>
              <a:rPr lang="en-GB" sz="3600" i="1" dirty="0" err="1">
                <a:solidFill>
                  <a:srgbClr val="00B0F0"/>
                </a:solidFill>
              </a:rPr>
              <a:t>ugarte</a:t>
            </a:r>
            <a:r>
              <a:rPr lang="en-GB" sz="3600" i="1" dirty="0">
                <a:solidFill>
                  <a:srgbClr val="00B0F0"/>
                </a:solidFill>
              </a:rPr>
              <a:t> then she walks in </a:t>
            </a:r>
            <a:r>
              <a:rPr lang="en-GB" sz="3600" i="1" dirty="0" err="1">
                <a:solidFill>
                  <a:srgbClr val="00B0F0"/>
                </a:solidFill>
              </a:rPr>
              <a:t>thats</a:t>
            </a:r>
            <a:r>
              <a:rPr lang="en-GB" sz="3600" i="1" dirty="0">
                <a:solidFill>
                  <a:srgbClr val="00B0F0"/>
                </a:solidFill>
              </a:rPr>
              <a:t> the way it goes one in one out </a:t>
            </a:r>
            <a:r>
              <a:rPr lang="en-GB" sz="3600" i="1" dirty="0" err="1">
                <a:solidFill>
                  <a:srgbClr val="00B0F0"/>
                </a:solidFill>
              </a:rPr>
              <a:t>sam</a:t>
            </a:r>
            <a:r>
              <a:rPr lang="en-GB" sz="3600" i="1" dirty="0">
                <a:solidFill>
                  <a:srgbClr val="00B0F0"/>
                </a:solidFill>
              </a:rPr>
              <a:t> yes boss if its </a:t>
            </a:r>
            <a:r>
              <a:rPr lang="en-GB" sz="3600" i="1" dirty="0" err="1">
                <a:solidFill>
                  <a:srgbClr val="00B0F0"/>
                </a:solidFill>
              </a:rPr>
              <a:t>december</a:t>
            </a:r>
            <a:r>
              <a:rPr lang="en-GB" sz="3600" i="1" dirty="0">
                <a:solidFill>
                  <a:srgbClr val="00B0F0"/>
                </a:solidFill>
              </a:rPr>
              <a:t> 1941 in </a:t>
            </a:r>
            <a:r>
              <a:rPr lang="en-GB" sz="3600" i="1" dirty="0" err="1">
                <a:solidFill>
                  <a:srgbClr val="00B0F0"/>
                </a:solidFill>
              </a:rPr>
              <a:t>casablanca</a:t>
            </a:r>
            <a:r>
              <a:rPr lang="en-GB" sz="3600" i="1" dirty="0">
                <a:solidFill>
                  <a:srgbClr val="00B0F0"/>
                </a:solidFill>
              </a:rPr>
              <a:t> what time is it in new </a:t>
            </a:r>
            <a:r>
              <a:rPr lang="en-GB" sz="3600" i="1" dirty="0" err="1">
                <a:solidFill>
                  <a:srgbClr val="00B0F0"/>
                </a:solidFill>
              </a:rPr>
              <a:t>york</a:t>
            </a:r>
            <a:r>
              <a:rPr lang="en-GB" sz="3600" i="1" dirty="0">
                <a:solidFill>
                  <a:srgbClr val="00B0F0"/>
                </a:solidFill>
              </a:rPr>
              <a:t> what my watch stopped </a:t>
            </a:r>
            <a:r>
              <a:rPr lang="en-GB" sz="3600" i="1" dirty="0" err="1">
                <a:solidFill>
                  <a:srgbClr val="00B0F0"/>
                </a:solidFill>
              </a:rPr>
              <a:t>i</a:t>
            </a:r>
            <a:r>
              <a:rPr lang="en-GB" sz="3600" i="1" dirty="0">
                <a:solidFill>
                  <a:srgbClr val="00B0F0"/>
                </a:solidFill>
              </a:rPr>
              <a:t> bet </a:t>
            </a:r>
            <a:r>
              <a:rPr lang="en-GB" sz="3600" i="1" dirty="0" err="1">
                <a:solidFill>
                  <a:srgbClr val="00B0F0"/>
                </a:solidFill>
              </a:rPr>
              <a:t>theyre</a:t>
            </a:r>
            <a:r>
              <a:rPr lang="en-GB" sz="3600" i="1" dirty="0">
                <a:solidFill>
                  <a:srgbClr val="00B0F0"/>
                </a:solidFill>
              </a:rPr>
              <a:t> asleep in new </a:t>
            </a:r>
            <a:r>
              <a:rPr lang="en-GB" sz="3600" i="1" dirty="0" err="1">
                <a:solidFill>
                  <a:srgbClr val="00B0F0"/>
                </a:solidFill>
              </a:rPr>
              <a:t>york</a:t>
            </a:r>
            <a:r>
              <a:rPr lang="en-GB" sz="3600" i="1" dirty="0">
                <a:solidFill>
                  <a:srgbClr val="00B0F0"/>
                </a:solidFill>
              </a:rPr>
              <a:t> </a:t>
            </a:r>
            <a:r>
              <a:rPr lang="en-GB" sz="3600" i="1" dirty="0" err="1">
                <a:solidFill>
                  <a:srgbClr val="00B0F0"/>
                </a:solidFill>
              </a:rPr>
              <a:t>i</a:t>
            </a:r>
            <a:r>
              <a:rPr lang="en-GB" sz="3600" i="1" dirty="0">
                <a:solidFill>
                  <a:srgbClr val="00B0F0"/>
                </a:solidFill>
              </a:rPr>
              <a:t> bet </a:t>
            </a:r>
            <a:r>
              <a:rPr lang="en-GB" sz="3600" i="1" dirty="0" err="1">
                <a:solidFill>
                  <a:srgbClr val="00B0F0"/>
                </a:solidFill>
              </a:rPr>
              <a:t>theyre</a:t>
            </a:r>
            <a:r>
              <a:rPr lang="en-GB" sz="3600" i="1" dirty="0">
                <a:solidFill>
                  <a:srgbClr val="00B0F0"/>
                </a:solidFill>
              </a:rPr>
              <a:t> asleep all over </a:t>
            </a:r>
            <a:r>
              <a:rPr lang="en-GB" sz="3600" i="1" dirty="0" err="1">
                <a:solidFill>
                  <a:srgbClr val="00B0F0"/>
                </a:solidFill>
              </a:rPr>
              <a:t>america</a:t>
            </a:r>
            <a:r>
              <a:rPr lang="en-GB" sz="3600" i="1" dirty="0">
                <a:solidFill>
                  <a:srgbClr val="00B0F0"/>
                </a:solidFill>
              </a:rPr>
              <a:t> of all the gin joints in all the towns in all the world she walks into mine </a:t>
            </a:r>
            <a:r>
              <a:rPr lang="en-GB" sz="3600" i="1" dirty="0" err="1">
                <a:solidFill>
                  <a:srgbClr val="00B0F0"/>
                </a:solidFill>
              </a:rPr>
              <a:t>whats</a:t>
            </a:r>
            <a:r>
              <a:rPr lang="en-GB" sz="3600" i="1" dirty="0">
                <a:solidFill>
                  <a:srgbClr val="00B0F0"/>
                </a:solidFill>
              </a:rPr>
              <a:t> that </a:t>
            </a:r>
            <a:r>
              <a:rPr lang="en-GB" sz="3600" i="1" dirty="0" err="1">
                <a:solidFill>
                  <a:srgbClr val="00B0F0"/>
                </a:solidFill>
              </a:rPr>
              <a:t>youre</a:t>
            </a:r>
            <a:r>
              <a:rPr lang="en-GB" sz="3600" i="1" dirty="0">
                <a:solidFill>
                  <a:srgbClr val="00B0F0"/>
                </a:solidFill>
              </a:rPr>
              <a:t> playing a little something of my own well stop it you know what </a:t>
            </a:r>
            <a:r>
              <a:rPr lang="en-GB" sz="3600" i="1" dirty="0" err="1">
                <a:solidFill>
                  <a:srgbClr val="00B0F0"/>
                </a:solidFill>
              </a:rPr>
              <a:t>i</a:t>
            </a:r>
            <a:r>
              <a:rPr lang="en-GB" sz="3600" i="1" dirty="0">
                <a:solidFill>
                  <a:srgbClr val="00B0F0"/>
                </a:solidFill>
              </a:rPr>
              <a:t> want to hear no </a:t>
            </a:r>
            <a:r>
              <a:rPr lang="en-GB" sz="3600" i="1" dirty="0" err="1">
                <a:solidFill>
                  <a:srgbClr val="00B0F0"/>
                </a:solidFill>
              </a:rPr>
              <a:t>i</a:t>
            </a:r>
            <a:r>
              <a:rPr lang="en-GB" sz="3600" i="1" dirty="0">
                <a:solidFill>
                  <a:srgbClr val="00B0F0"/>
                </a:solidFill>
              </a:rPr>
              <a:t> </a:t>
            </a:r>
            <a:r>
              <a:rPr lang="en-GB" sz="3600" i="1" dirty="0" err="1">
                <a:solidFill>
                  <a:srgbClr val="00B0F0"/>
                </a:solidFill>
              </a:rPr>
              <a:t>dont</a:t>
            </a:r>
            <a:r>
              <a:rPr lang="en-GB" sz="3600" i="1" dirty="0">
                <a:solidFill>
                  <a:srgbClr val="00B0F0"/>
                </a:solidFill>
              </a:rPr>
              <a:t> you played it for her you can play it for me </a:t>
            </a:r>
            <a:r>
              <a:rPr lang="en-GB" sz="3600" i="1" dirty="0" err="1">
                <a:solidFill>
                  <a:srgbClr val="00B0F0"/>
                </a:solidFill>
              </a:rPr>
              <a:t>i</a:t>
            </a:r>
            <a:r>
              <a:rPr lang="en-GB" sz="3600" i="1" dirty="0">
                <a:solidFill>
                  <a:srgbClr val="00B0F0"/>
                </a:solidFill>
              </a:rPr>
              <a:t> </a:t>
            </a:r>
            <a:r>
              <a:rPr lang="en-GB" sz="3600" i="1" dirty="0" err="1">
                <a:solidFill>
                  <a:srgbClr val="00B0F0"/>
                </a:solidFill>
              </a:rPr>
              <a:t>dont</a:t>
            </a:r>
            <a:r>
              <a:rPr lang="en-GB" sz="3600" i="1" dirty="0">
                <a:solidFill>
                  <a:srgbClr val="00B0F0"/>
                </a:solidFill>
              </a:rPr>
              <a:t> think </a:t>
            </a:r>
            <a:r>
              <a:rPr lang="en-GB" sz="3600" i="1" dirty="0" err="1">
                <a:solidFill>
                  <a:srgbClr val="00B0F0"/>
                </a:solidFill>
              </a:rPr>
              <a:t>i</a:t>
            </a:r>
            <a:r>
              <a:rPr lang="en-GB" sz="3600" i="1" dirty="0">
                <a:solidFill>
                  <a:srgbClr val="00B0F0"/>
                </a:solidFill>
              </a:rPr>
              <a:t> can remember if she can stand it </a:t>
            </a:r>
            <a:r>
              <a:rPr lang="en-GB" sz="3600" i="1" dirty="0" err="1">
                <a:solidFill>
                  <a:srgbClr val="00B0F0"/>
                </a:solidFill>
              </a:rPr>
              <a:t>i</a:t>
            </a:r>
            <a:r>
              <a:rPr lang="en-GB" sz="3600" i="1" dirty="0">
                <a:solidFill>
                  <a:srgbClr val="00B0F0"/>
                </a:solidFill>
              </a:rPr>
              <a:t> can play it yes boss</a:t>
            </a:r>
            <a:endParaRPr lang="en-US" sz="3600" dirty="0">
              <a:solidFill>
                <a:srgbClr val="00B0F0"/>
              </a:solidFill>
            </a:endParaRPr>
          </a:p>
        </p:txBody>
      </p:sp>
    </p:spTree>
    <p:extLst>
      <p:ext uri="{BB962C8B-B14F-4D97-AF65-F5344CB8AC3E}">
        <p14:creationId xmlns:p14="http://schemas.microsoft.com/office/powerpoint/2010/main" val="129196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2BE8-9447-C148-8F0F-AF63E1E356E8}"/>
              </a:ext>
            </a:extLst>
          </p:cNvPr>
          <p:cNvSpPr>
            <a:spLocks noGrp="1"/>
          </p:cNvSpPr>
          <p:nvPr>
            <p:ph type="title"/>
          </p:nvPr>
        </p:nvSpPr>
        <p:spPr/>
        <p:txBody>
          <a:bodyPr/>
          <a:lstStyle/>
          <a:p>
            <a:r>
              <a:rPr lang="en-US" dirty="0">
                <a:solidFill>
                  <a:srgbClr val="00E500"/>
                </a:solidFill>
              </a:rPr>
              <a:t>4 of 6: </a:t>
            </a:r>
            <a:r>
              <a:rPr lang="en-US" dirty="0">
                <a:solidFill>
                  <a:srgbClr val="FFFF00"/>
                </a:solidFill>
              </a:rPr>
              <a:t>Stem</a:t>
            </a:r>
            <a:r>
              <a:rPr lang="en-US" dirty="0">
                <a:solidFill>
                  <a:srgbClr val="00E500"/>
                </a:solidFill>
              </a:rPr>
              <a:t> the individual words</a:t>
            </a:r>
          </a:p>
        </p:txBody>
      </p:sp>
      <p:sp>
        <p:nvSpPr>
          <p:cNvPr id="3" name="Content Placeholder 2">
            <a:extLst>
              <a:ext uri="{FF2B5EF4-FFF2-40B4-BE49-F238E27FC236}">
                <a16:creationId xmlns:a16="http://schemas.microsoft.com/office/drawing/2014/main" id="{96C04733-70BB-2F40-9A00-BC9AA8D2E384}"/>
              </a:ext>
            </a:extLst>
          </p:cNvPr>
          <p:cNvSpPr>
            <a:spLocks noGrp="1"/>
          </p:cNvSpPr>
          <p:nvPr>
            <p:ph idx="1"/>
          </p:nvPr>
        </p:nvSpPr>
        <p:spPr>
          <a:xfrm>
            <a:off x="838200" y="1747540"/>
            <a:ext cx="10515600" cy="4786472"/>
          </a:xfrm>
        </p:spPr>
        <p:txBody>
          <a:bodyPr>
            <a:normAutofit/>
          </a:bodyPr>
          <a:lstStyle/>
          <a:p>
            <a:pPr marL="0" indent="0" algn="ctr">
              <a:buNone/>
            </a:pPr>
            <a:r>
              <a:rPr lang="en-GB" dirty="0">
                <a:solidFill>
                  <a:srgbClr val="00E500"/>
                </a:solidFill>
              </a:rPr>
              <a:t>A </a:t>
            </a:r>
            <a:r>
              <a:rPr lang="en-GB" dirty="0">
                <a:solidFill>
                  <a:srgbClr val="FFFF00"/>
                </a:solidFill>
              </a:rPr>
              <a:t>stemmer</a:t>
            </a:r>
            <a:r>
              <a:rPr lang="en-GB" dirty="0">
                <a:solidFill>
                  <a:srgbClr val="00E500"/>
                </a:solidFill>
              </a:rPr>
              <a:t> is defined as:</a:t>
            </a:r>
          </a:p>
          <a:p>
            <a:pPr marL="0" indent="0" algn="ctr">
              <a:buNone/>
            </a:pPr>
            <a:r>
              <a:rPr lang="en-GB" dirty="0">
                <a:solidFill>
                  <a:srgbClr val="00E500"/>
                </a:solidFill>
              </a:rPr>
              <a:t>“an algorithm for removing inflectional and derivational endings, in order to reduce word forms to a common stem”</a:t>
            </a:r>
          </a:p>
          <a:p>
            <a:pPr marL="0" indent="0" algn="ctr">
              <a:buNone/>
            </a:pPr>
            <a:endParaRPr lang="en-GB" sz="1000" dirty="0">
              <a:solidFill>
                <a:srgbClr val="00E500"/>
              </a:solidFill>
            </a:endParaRPr>
          </a:p>
          <a:p>
            <a:r>
              <a:rPr lang="en-GB" dirty="0">
                <a:solidFill>
                  <a:srgbClr val="00E500"/>
                </a:solidFill>
              </a:rPr>
              <a:t>For: </a:t>
            </a:r>
            <a:r>
              <a:rPr lang="en-GB" dirty="0">
                <a:solidFill>
                  <a:srgbClr val="FFFF00"/>
                </a:solidFill>
              </a:rPr>
              <a:t>happy, happily, happier, happiest, happiness, etc</a:t>
            </a:r>
          </a:p>
          <a:p>
            <a:pPr lvl="1"/>
            <a:r>
              <a:rPr lang="en-GB" dirty="0">
                <a:solidFill>
                  <a:srgbClr val="00E500"/>
                </a:solidFill>
              </a:rPr>
              <a:t>Root word = </a:t>
            </a:r>
            <a:r>
              <a:rPr lang="en-GB" dirty="0">
                <a:solidFill>
                  <a:srgbClr val="FFFF00"/>
                </a:solidFill>
              </a:rPr>
              <a:t>happy</a:t>
            </a:r>
          </a:p>
          <a:p>
            <a:pPr lvl="1"/>
            <a:r>
              <a:rPr lang="en-GB" dirty="0">
                <a:solidFill>
                  <a:srgbClr val="00E500"/>
                </a:solidFill>
              </a:rPr>
              <a:t>Stem word =  </a:t>
            </a:r>
            <a:r>
              <a:rPr lang="en-GB" dirty="0" err="1">
                <a:solidFill>
                  <a:srgbClr val="FFFF00"/>
                </a:solidFill>
              </a:rPr>
              <a:t>happi</a:t>
            </a:r>
            <a:endParaRPr lang="en-GB" dirty="0">
              <a:solidFill>
                <a:srgbClr val="FFFF00"/>
              </a:solidFill>
            </a:endParaRPr>
          </a:p>
          <a:p>
            <a:r>
              <a:rPr lang="en-GB" dirty="0">
                <a:solidFill>
                  <a:srgbClr val="00E500"/>
                </a:solidFill>
              </a:rPr>
              <a:t>No reason for the stem to be a valid word in itself</a:t>
            </a:r>
          </a:p>
          <a:p>
            <a:r>
              <a:rPr lang="en-GB" dirty="0">
                <a:solidFill>
                  <a:srgbClr val="00E500"/>
                </a:solidFill>
              </a:rPr>
              <a:t>Only that all the right words </a:t>
            </a:r>
            <a:r>
              <a:rPr lang="en-GB" dirty="0">
                <a:solidFill>
                  <a:srgbClr val="FFFF00"/>
                </a:solidFill>
              </a:rPr>
              <a:t>consistently reduce to the same stem</a:t>
            </a:r>
          </a:p>
          <a:p>
            <a:r>
              <a:rPr lang="en-GB" dirty="0">
                <a:solidFill>
                  <a:srgbClr val="00E500"/>
                </a:solidFill>
              </a:rPr>
              <a:t>The </a:t>
            </a:r>
            <a:r>
              <a:rPr lang="en-GB" dirty="0">
                <a:solidFill>
                  <a:srgbClr val="FFFF00"/>
                </a:solidFill>
              </a:rPr>
              <a:t>Porter Stemmer </a:t>
            </a:r>
            <a:r>
              <a:rPr lang="en-GB" dirty="0">
                <a:solidFill>
                  <a:srgbClr val="00E500"/>
                </a:solidFill>
              </a:rPr>
              <a:t>was created by the English linguist </a:t>
            </a:r>
            <a:r>
              <a:rPr lang="en-GB" dirty="0">
                <a:solidFill>
                  <a:srgbClr val="FFFF00"/>
                </a:solidFill>
                <a:hlinkClick r:id="rId3">
                  <a:extLst>
                    <a:ext uri="{A12FA001-AC4F-418D-AE19-62706E023703}">
                      <ahyp:hlinkClr xmlns:ahyp="http://schemas.microsoft.com/office/drawing/2018/hyperlinkcolor" val="tx"/>
                    </a:ext>
                  </a:extLst>
                </a:hlinkClick>
              </a:rPr>
              <a:t>Mark Porter</a:t>
            </a:r>
            <a:r>
              <a:rPr lang="en-GB" dirty="0">
                <a:solidFill>
                  <a:srgbClr val="FFFF00"/>
                </a:solidFill>
              </a:rPr>
              <a:t> </a:t>
            </a:r>
          </a:p>
        </p:txBody>
      </p:sp>
    </p:spTree>
    <p:extLst>
      <p:ext uri="{BB962C8B-B14F-4D97-AF65-F5344CB8AC3E}">
        <p14:creationId xmlns:p14="http://schemas.microsoft.com/office/powerpoint/2010/main" val="93840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8D50-0F5A-A14B-BCAF-1A4B0ACD08F8}"/>
              </a:ext>
            </a:extLst>
          </p:cNvPr>
          <p:cNvSpPr>
            <a:spLocks noGrp="1"/>
          </p:cNvSpPr>
          <p:nvPr>
            <p:ph type="title"/>
          </p:nvPr>
        </p:nvSpPr>
        <p:spPr/>
        <p:txBody>
          <a:bodyPr/>
          <a:lstStyle/>
          <a:p>
            <a:r>
              <a:rPr lang="en-US" dirty="0">
                <a:solidFill>
                  <a:srgbClr val="00E500"/>
                </a:solidFill>
              </a:rPr>
              <a:t>Status Post Step 4</a:t>
            </a:r>
          </a:p>
        </p:txBody>
      </p:sp>
      <p:sp>
        <p:nvSpPr>
          <p:cNvPr id="3" name="Content Placeholder 2">
            <a:extLst>
              <a:ext uri="{FF2B5EF4-FFF2-40B4-BE49-F238E27FC236}">
                <a16:creationId xmlns:a16="http://schemas.microsoft.com/office/drawing/2014/main" id="{D6F41445-F517-B640-B20E-6021DAF648D4}"/>
              </a:ext>
            </a:extLst>
          </p:cNvPr>
          <p:cNvSpPr>
            <a:spLocks noGrp="1"/>
          </p:cNvSpPr>
          <p:nvPr>
            <p:ph idx="1"/>
          </p:nvPr>
        </p:nvSpPr>
        <p:spPr/>
        <p:txBody>
          <a:bodyPr>
            <a:normAutofit fontScale="92500"/>
          </a:bodyPr>
          <a:lstStyle/>
          <a:p>
            <a:pPr marL="0" indent="0">
              <a:buNone/>
            </a:pPr>
            <a:r>
              <a:rPr lang="en-GB" sz="3600" i="1" dirty="0" err="1">
                <a:solidFill>
                  <a:srgbClr val="00B0F0"/>
                </a:solidFill>
              </a:rPr>
              <a:t>thei</a:t>
            </a:r>
            <a:r>
              <a:rPr lang="en-GB" sz="3600" i="1" dirty="0">
                <a:solidFill>
                  <a:srgbClr val="00B0F0"/>
                </a:solidFill>
              </a:rPr>
              <a:t> grab </a:t>
            </a:r>
            <a:r>
              <a:rPr lang="en-GB" sz="3600" i="1" dirty="0" err="1">
                <a:solidFill>
                  <a:srgbClr val="00B0F0"/>
                </a:solidFill>
              </a:rPr>
              <a:t>ugart</a:t>
            </a:r>
            <a:r>
              <a:rPr lang="en-GB" sz="3600" i="1" dirty="0">
                <a:solidFill>
                  <a:srgbClr val="00B0F0"/>
                </a:solidFill>
              </a:rPr>
              <a:t> then she walk in that the </a:t>
            </a:r>
            <a:r>
              <a:rPr lang="en-GB" sz="3600" i="1" dirty="0" err="1">
                <a:solidFill>
                  <a:srgbClr val="00B0F0"/>
                </a:solidFill>
              </a:rPr>
              <a:t>wai</a:t>
            </a:r>
            <a:r>
              <a:rPr lang="en-GB" sz="3600" i="1" dirty="0">
                <a:solidFill>
                  <a:srgbClr val="00B0F0"/>
                </a:solidFill>
              </a:rPr>
              <a:t> it </a:t>
            </a:r>
            <a:r>
              <a:rPr lang="en-GB" sz="3600" i="1" dirty="0" err="1">
                <a:solidFill>
                  <a:srgbClr val="00B0F0"/>
                </a:solidFill>
              </a:rPr>
              <a:t>goe</a:t>
            </a:r>
            <a:r>
              <a:rPr lang="en-GB" sz="3600" i="1" dirty="0">
                <a:solidFill>
                  <a:srgbClr val="00B0F0"/>
                </a:solidFill>
              </a:rPr>
              <a:t> on in on out </a:t>
            </a:r>
            <a:r>
              <a:rPr lang="en-GB" sz="3600" i="1" dirty="0" err="1">
                <a:solidFill>
                  <a:srgbClr val="00B0F0"/>
                </a:solidFill>
              </a:rPr>
              <a:t>sam</a:t>
            </a:r>
            <a:r>
              <a:rPr lang="en-GB" sz="3600" i="1" dirty="0">
                <a:solidFill>
                  <a:srgbClr val="00B0F0"/>
                </a:solidFill>
              </a:rPr>
              <a:t> ye boss if it </a:t>
            </a:r>
            <a:r>
              <a:rPr lang="en-GB" sz="3600" i="1" dirty="0" err="1">
                <a:solidFill>
                  <a:srgbClr val="00B0F0"/>
                </a:solidFill>
              </a:rPr>
              <a:t>decemb</a:t>
            </a:r>
            <a:r>
              <a:rPr lang="en-GB" sz="3600" i="1" dirty="0">
                <a:solidFill>
                  <a:srgbClr val="00B0F0"/>
                </a:solidFill>
              </a:rPr>
              <a:t> 1941 in </a:t>
            </a:r>
            <a:r>
              <a:rPr lang="en-GB" sz="3600" i="1" dirty="0" err="1">
                <a:solidFill>
                  <a:srgbClr val="00B0F0"/>
                </a:solidFill>
              </a:rPr>
              <a:t>casablanca</a:t>
            </a:r>
            <a:r>
              <a:rPr lang="en-GB" sz="3600" i="1" dirty="0">
                <a:solidFill>
                  <a:srgbClr val="00B0F0"/>
                </a:solidFill>
              </a:rPr>
              <a:t> what time is it in new </a:t>
            </a:r>
            <a:r>
              <a:rPr lang="en-GB" sz="3600" i="1" dirty="0" err="1">
                <a:solidFill>
                  <a:srgbClr val="00B0F0"/>
                </a:solidFill>
              </a:rPr>
              <a:t>york</a:t>
            </a:r>
            <a:r>
              <a:rPr lang="en-GB" sz="3600" i="1" dirty="0">
                <a:solidFill>
                  <a:srgbClr val="00B0F0"/>
                </a:solidFill>
              </a:rPr>
              <a:t> what my watch stop </a:t>
            </a:r>
            <a:r>
              <a:rPr lang="en-GB" sz="3600" i="1" dirty="0" err="1">
                <a:solidFill>
                  <a:srgbClr val="00B0F0"/>
                </a:solidFill>
              </a:rPr>
              <a:t>i</a:t>
            </a:r>
            <a:r>
              <a:rPr lang="en-GB" sz="3600" i="1" dirty="0">
                <a:solidFill>
                  <a:srgbClr val="00B0F0"/>
                </a:solidFill>
              </a:rPr>
              <a:t> bet </a:t>
            </a:r>
            <a:r>
              <a:rPr lang="en-GB" sz="3600" i="1" dirty="0" err="1">
                <a:solidFill>
                  <a:srgbClr val="00B0F0"/>
                </a:solidFill>
              </a:rPr>
              <a:t>theyr</a:t>
            </a:r>
            <a:r>
              <a:rPr lang="en-GB" sz="3600" i="1" dirty="0">
                <a:solidFill>
                  <a:srgbClr val="00B0F0"/>
                </a:solidFill>
              </a:rPr>
              <a:t> asleep in new </a:t>
            </a:r>
            <a:r>
              <a:rPr lang="en-GB" sz="3600" i="1" dirty="0" err="1">
                <a:solidFill>
                  <a:srgbClr val="00B0F0"/>
                </a:solidFill>
              </a:rPr>
              <a:t>york</a:t>
            </a:r>
            <a:r>
              <a:rPr lang="en-GB" sz="3600" i="1" dirty="0">
                <a:solidFill>
                  <a:srgbClr val="00B0F0"/>
                </a:solidFill>
              </a:rPr>
              <a:t> </a:t>
            </a:r>
            <a:r>
              <a:rPr lang="en-GB" sz="3600" i="1" dirty="0" err="1">
                <a:solidFill>
                  <a:srgbClr val="00B0F0"/>
                </a:solidFill>
              </a:rPr>
              <a:t>i</a:t>
            </a:r>
            <a:r>
              <a:rPr lang="en-GB" sz="3600" i="1" dirty="0">
                <a:solidFill>
                  <a:srgbClr val="00B0F0"/>
                </a:solidFill>
              </a:rPr>
              <a:t> bet </a:t>
            </a:r>
            <a:r>
              <a:rPr lang="en-GB" sz="3600" i="1" dirty="0" err="1">
                <a:solidFill>
                  <a:srgbClr val="00B0F0"/>
                </a:solidFill>
              </a:rPr>
              <a:t>theyr</a:t>
            </a:r>
            <a:r>
              <a:rPr lang="en-GB" sz="3600" i="1" dirty="0">
                <a:solidFill>
                  <a:srgbClr val="00B0F0"/>
                </a:solidFill>
              </a:rPr>
              <a:t> asleep all over </a:t>
            </a:r>
            <a:r>
              <a:rPr lang="en-GB" sz="3600" i="1" dirty="0" err="1">
                <a:solidFill>
                  <a:srgbClr val="00B0F0"/>
                </a:solidFill>
              </a:rPr>
              <a:t>america</a:t>
            </a:r>
            <a:r>
              <a:rPr lang="en-GB" sz="3600" i="1" dirty="0">
                <a:solidFill>
                  <a:srgbClr val="00B0F0"/>
                </a:solidFill>
              </a:rPr>
              <a:t> of all the gin joint in all the town in all the world she walk into mine what that your </a:t>
            </a:r>
            <a:r>
              <a:rPr lang="en-GB" sz="3600" i="1" dirty="0" err="1">
                <a:solidFill>
                  <a:srgbClr val="00B0F0"/>
                </a:solidFill>
              </a:rPr>
              <a:t>plai</a:t>
            </a:r>
            <a:r>
              <a:rPr lang="en-GB" sz="3600" i="1" dirty="0">
                <a:solidFill>
                  <a:srgbClr val="00B0F0"/>
                </a:solidFill>
              </a:rPr>
              <a:t> a </a:t>
            </a:r>
            <a:r>
              <a:rPr lang="en-GB" sz="3600" i="1" dirty="0" err="1">
                <a:solidFill>
                  <a:srgbClr val="00B0F0"/>
                </a:solidFill>
              </a:rPr>
              <a:t>littl</a:t>
            </a:r>
            <a:r>
              <a:rPr lang="en-GB" sz="3600" i="1" dirty="0">
                <a:solidFill>
                  <a:srgbClr val="00B0F0"/>
                </a:solidFill>
              </a:rPr>
              <a:t> </a:t>
            </a:r>
            <a:r>
              <a:rPr lang="en-GB" sz="3600" i="1" dirty="0" err="1">
                <a:solidFill>
                  <a:srgbClr val="00B0F0"/>
                </a:solidFill>
              </a:rPr>
              <a:t>someth</a:t>
            </a:r>
            <a:r>
              <a:rPr lang="en-GB" sz="3600" i="1" dirty="0">
                <a:solidFill>
                  <a:srgbClr val="00B0F0"/>
                </a:solidFill>
              </a:rPr>
              <a:t> of my own well stop it you know what </a:t>
            </a:r>
            <a:r>
              <a:rPr lang="en-GB" sz="3600" i="1" dirty="0" err="1">
                <a:solidFill>
                  <a:srgbClr val="00B0F0"/>
                </a:solidFill>
              </a:rPr>
              <a:t>i</a:t>
            </a:r>
            <a:r>
              <a:rPr lang="en-GB" sz="3600" i="1" dirty="0">
                <a:solidFill>
                  <a:srgbClr val="00B0F0"/>
                </a:solidFill>
              </a:rPr>
              <a:t> want to hear no </a:t>
            </a:r>
            <a:r>
              <a:rPr lang="en-GB" sz="3600" i="1" dirty="0" err="1">
                <a:solidFill>
                  <a:srgbClr val="00B0F0"/>
                </a:solidFill>
              </a:rPr>
              <a:t>i</a:t>
            </a:r>
            <a:r>
              <a:rPr lang="en-GB" sz="3600" i="1" dirty="0">
                <a:solidFill>
                  <a:srgbClr val="00B0F0"/>
                </a:solidFill>
              </a:rPr>
              <a:t> </a:t>
            </a:r>
            <a:r>
              <a:rPr lang="en-GB" sz="3600" i="1" dirty="0" err="1">
                <a:solidFill>
                  <a:srgbClr val="00B0F0"/>
                </a:solidFill>
              </a:rPr>
              <a:t>dont</a:t>
            </a:r>
            <a:r>
              <a:rPr lang="en-GB" sz="3600" i="1" dirty="0">
                <a:solidFill>
                  <a:srgbClr val="00B0F0"/>
                </a:solidFill>
              </a:rPr>
              <a:t> you </a:t>
            </a:r>
            <a:r>
              <a:rPr lang="en-GB" sz="3600" i="1" dirty="0" err="1">
                <a:solidFill>
                  <a:srgbClr val="00B0F0"/>
                </a:solidFill>
              </a:rPr>
              <a:t>plai</a:t>
            </a:r>
            <a:r>
              <a:rPr lang="en-GB" sz="3600" i="1" dirty="0">
                <a:solidFill>
                  <a:srgbClr val="00B0F0"/>
                </a:solidFill>
              </a:rPr>
              <a:t> it for her you can </a:t>
            </a:r>
            <a:r>
              <a:rPr lang="en-GB" sz="3600" i="1" dirty="0" err="1">
                <a:solidFill>
                  <a:srgbClr val="00B0F0"/>
                </a:solidFill>
              </a:rPr>
              <a:t>plai</a:t>
            </a:r>
            <a:r>
              <a:rPr lang="en-GB" sz="3600" i="1" dirty="0">
                <a:solidFill>
                  <a:srgbClr val="00B0F0"/>
                </a:solidFill>
              </a:rPr>
              <a:t> it for me </a:t>
            </a:r>
            <a:r>
              <a:rPr lang="en-GB" sz="3600" i="1" dirty="0" err="1">
                <a:solidFill>
                  <a:srgbClr val="00B0F0"/>
                </a:solidFill>
              </a:rPr>
              <a:t>i</a:t>
            </a:r>
            <a:r>
              <a:rPr lang="en-GB" sz="3600" i="1" dirty="0">
                <a:solidFill>
                  <a:srgbClr val="00B0F0"/>
                </a:solidFill>
              </a:rPr>
              <a:t> </a:t>
            </a:r>
            <a:r>
              <a:rPr lang="en-GB" sz="3600" i="1" dirty="0" err="1">
                <a:solidFill>
                  <a:srgbClr val="00B0F0"/>
                </a:solidFill>
              </a:rPr>
              <a:t>dont</a:t>
            </a:r>
            <a:r>
              <a:rPr lang="en-GB" sz="3600" i="1" dirty="0">
                <a:solidFill>
                  <a:srgbClr val="00B0F0"/>
                </a:solidFill>
              </a:rPr>
              <a:t> think </a:t>
            </a:r>
            <a:r>
              <a:rPr lang="en-GB" sz="3600" i="1" dirty="0" err="1">
                <a:solidFill>
                  <a:srgbClr val="00B0F0"/>
                </a:solidFill>
              </a:rPr>
              <a:t>i</a:t>
            </a:r>
            <a:r>
              <a:rPr lang="en-GB" sz="3600" i="1" dirty="0">
                <a:solidFill>
                  <a:srgbClr val="00B0F0"/>
                </a:solidFill>
              </a:rPr>
              <a:t> can </a:t>
            </a:r>
            <a:r>
              <a:rPr lang="en-GB" sz="3600" i="1" dirty="0" err="1">
                <a:solidFill>
                  <a:srgbClr val="00B0F0"/>
                </a:solidFill>
              </a:rPr>
              <a:t>rememb</a:t>
            </a:r>
            <a:r>
              <a:rPr lang="en-GB" sz="3600" i="1" dirty="0">
                <a:solidFill>
                  <a:srgbClr val="00B0F0"/>
                </a:solidFill>
              </a:rPr>
              <a:t> if she can stand it </a:t>
            </a:r>
            <a:r>
              <a:rPr lang="en-GB" sz="3600" i="1" dirty="0" err="1">
                <a:solidFill>
                  <a:srgbClr val="00B0F0"/>
                </a:solidFill>
              </a:rPr>
              <a:t>i</a:t>
            </a:r>
            <a:r>
              <a:rPr lang="en-GB" sz="3600" i="1" dirty="0">
                <a:solidFill>
                  <a:srgbClr val="00B0F0"/>
                </a:solidFill>
              </a:rPr>
              <a:t> can </a:t>
            </a:r>
            <a:r>
              <a:rPr lang="en-GB" sz="3600" i="1" dirty="0" err="1">
                <a:solidFill>
                  <a:srgbClr val="00B0F0"/>
                </a:solidFill>
              </a:rPr>
              <a:t>plai</a:t>
            </a:r>
            <a:r>
              <a:rPr lang="en-GB" sz="3600" i="1" dirty="0">
                <a:solidFill>
                  <a:srgbClr val="00B0F0"/>
                </a:solidFill>
              </a:rPr>
              <a:t> it ye boss</a:t>
            </a:r>
            <a:endParaRPr lang="en-US" sz="3600" dirty="0">
              <a:solidFill>
                <a:srgbClr val="00B0F0"/>
              </a:solidFill>
            </a:endParaRPr>
          </a:p>
        </p:txBody>
      </p:sp>
    </p:spTree>
    <p:extLst>
      <p:ext uri="{BB962C8B-B14F-4D97-AF65-F5344CB8AC3E}">
        <p14:creationId xmlns:p14="http://schemas.microsoft.com/office/powerpoint/2010/main" val="1391315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2BE8-9447-C148-8F0F-AF63E1E356E8}"/>
              </a:ext>
            </a:extLst>
          </p:cNvPr>
          <p:cNvSpPr>
            <a:spLocks noGrp="1"/>
          </p:cNvSpPr>
          <p:nvPr>
            <p:ph type="title"/>
          </p:nvPr>
        </p:nvSpPr>
        <p:spPr/>
        <p:txBody>
          <a:bodyPr/>
          <a:lstStyle/>
          <a:p>
            <a:r>
              <a:rPr lang="en-US" dirty="0">
                <a:solidFill>
                  <a:srgbClr val="00E500"/>
                </a:solidFill>
              </a:rPr>
              <a:t>5 of 6: </a:t>
            </a:r>
            <a:r>
              <a:rPr lang="en-US" dirty="0">
                <a:solidFill>
                  <a:srgbClr val="FFFF00"/>
                </a:solidFill>
              </a:rPr>
              <a:t>Store</a:t>
            </a:r>
            <a:r>
              <a:rPr lang="en-US" dirty="0">
                <a:solidFill>
                  <a:srgbClr val="00E500"/>
                </a:solidFill>
              </a:rPr>
              <a:t> the corpus in a data model</a:t>
            </a:r>
          </a:p>
        </p:txBody>
      </p:sp>
      <p:sp>
        <p:nvSpPr>
          <p:cNvPr id="3" name="Content Placeholder 2">
            <a:extLst>
              <a:ext uri="{FF2B5EF4-FFF2-40B4-BE49-F238E27FC236}">
                <a16:creationId xmlns:a16="http://schemas.microsoft.com/office/drawing/2014/main" id="{96C04733-70BB-2F40-9A00-BC9AA8D2E384}"/>
              </a:ext>
            </a:extLst>
          </p:cNvPr>
          <p:cNvSpPr>
            <a:spLocks noGrp="1"/>
          </p:cNvSpPr>
          <p:nvPr>
            <p:ph idx="1"/>
          </p:nvPr>
        </p:nvSpPr>
        <p:spPr>
          <a:xfrm>
            <a:off x="838200" y="1748135"/>
            <a:ext cx="10515600" cy="4351338"/>
          </a:xfrm>
        </p:spPr>
        <p:txBody>
          <a:bodyPr>
            <a:normAutofit/>
          </a:bodyPr>
          <a:lstStyle/>
          <a:p>
            <a:r>
              <a:rPr lang="en-GB" dirty="0">
                <a:solidFill>
                  <a:srgbClr val="00E500"/>
                </a:solidFill>
              </a:rPr>
              <a:t>Stored in a simple </a:t>
            </a:r>
            <a:r>
              <a:rPr lang="en-GB" dirty="0">
                <a:solidFill>
                  <a:srgbClr val="FFFF00"/>
                </a:solidFill>
              </a:rPr>
              <a:t>MySQL</a:t>
            </a:r>
            <a:r>
              <a:rPr lang="en-GB" dirty="0">
                <a:solidFill>
                  <a:srgbClr val="00E500"/>
                </a:solidFill>
              </a:rPr>
              <a:t> schema</a:t>
            </a:r>
          </a:p>
          <a:p>
            <a:pPr lvl="1"/>
            <a:r>
              <a:rPr lang="en-GB" dirty="0">
                <a:solidFill>
                  <a:srgbClr val="FFFF00"/>
                </a:solidFill>
              </a:rPr>
              <a:t>1,700</a:t>
            </a:r>
            <a:r>
              <a:rPr lang="en-GB" dirty="0">
                <a:solidFill>
                  <a:srgbClr val="00E500"/>
                </a:solidFill>
              </a:rPr>
              <a:t> content items</a:t>
            </a:r>
          </a:p>
          <a:p>
            <a:pPr lvl="1"/>
            <a:r>
              <a:rPr lang="en-GB" dirty="0">
                <a:solidFill>
                  <a:srgbClr val="FFFF00"/>
                </a:solidFill>
              </a:rPr>
              <a:t>124,428 </a:t>
            </a:r>
            <a:r>
              <a:rPr lang="en-GB" dirty="0">
                <a:solidFill>
                  <a:srgbClr val="00E500"/>
                </a:solidFill>
              </a:rPr>
              <a:t>utterances (individual words - unigrams only)</a:t>
            </a:r>
          </a:p>
          <a:p>
            <a:pPr lvl="1"/>
            <a:r>
              <a:rPr lang="en-GB" dirty="0">
                <a:solidFill>
                  <a:srgbClr val="FFFF00"/>
                </a:solidFill>
              </a:rPr>
              <a:t>260,3821</a:t>
            </a:r>
            <a:r>
              <a:rPr lang="en-GB" dirty="0">
                <a:solidFill>
                  <a:srgbClr val="00E500"/>
                </a:solidFill>
              </a:rPr>
              <a:t> occurrences</a:t>
            </a:r>
          </a:p>
          <a:p>
            <a:pPr lvl="1"/>
            <a:r>
              <a:rPr lang="en-GB" dirty="0">
                <a:solidFill>
                  <a:srgbClr val="FFFF00"/>
                </a:solidFill>
              </a:rPr>
              <a:t>14,856,258 </a:t>
            </a:r>
            <a:r>
              <a:rPr lang="en-GB" dirty="0">
                <a:solidFill>
                  <a:srgbClr val="00E500"/>
                </a:solidFill>
              </a:rPr>
              <a:t>words spoken</a:t>
            </a:r>
          </a:p>
          <a:p>
            <a:endParaRPr lang="en-GB" dirty="0">
              <a:solidFill>
                <a:srgbClr val="00E500"/>
              </a:solidFill>
            </a:endParaRPr>
          </a:p>
          <a:p>
            <a:endParaRPr lang="en-GB" dirty="0">
              <a:solidFill>
                <a:srgbClr val="00E500"/>
              </a:solidFill>
            </a:endParaRPr>
          </a:p>
          <a:p>
            <a:endParaRPr lang="en-GB" dirty="0">
              <a:solidFill>
                <a:srgbClr val="00E500"/>
              </a:solidFill>
            </a:endParaRPr>
          </a:p>
          <a:p>
            <a:endParaRPr lang="en-GB" dirty="0">
              <a:solidFill>
                <a:srgbClr val="00E500"/>
              </a:solidFill>
            </a:endParaRPr>
          </a:p>
          <a:p>
            <a:endParaRPr lang="en-GB" dirty="0">
              <a:solidFill>
                <a:srgbClr val="00E500"/>
              </a:solidFill>
            </a:endParaRPr>
          </a:p>
        </p:txBody>
      </p:sp>
      <p:pic>
        <p:nvPicPr>
          <p:cNvPr id="5" name="Picture 4" descr="A black sign with white text&#10;&#10;Description automatically generated">
            <a:extLst>
              <a:ext uri="{FF2B5EF4-FFF2-40B4-BE49-F238E27FC236}">
                <a16:creationId xmlns:a16="http://schemas.microsoft.com/office/drawing/2014/main" id="{93484719-3050-5E48-9DF1-4C32F7FE3735}"/>
              </a:ext>
            </a:extLst>
          </p:cNvPr>
          <p:cNvPicPr>
            <a:picLocks noChangeAspect="1"/>
          </p:cNvPicPr>
          <p:nvPr/>
        </p:nvPicPr>
        <p:blipFill>
          <a:blip r:embed="rId3"/>
          <a:stretch>
            <a:fillRect/>
          </a:stretch>
        </p:blipFill>
        <p:spPr>
          <a:xfrm>
            <a:off x="847184" y="3815974"/>
            <a:ext cx="9599601" cy="3042026"/>
          </a:xfrm>
          <a:prstGeom prst="rect">
            <a:avLst/>
          </a:prstGeom>
        </p:spPr>
      </p:pic>
    </p:spTree>
    <p:extLst>
      <p:ext uri="{BB962C8B-B14F-4D97-AF65-F5344CB8AC3E}">
        <p14:creationId xmlns:p14="http://schemas.microsoft.com/office/powerpoint/2010/main" val="2927652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US" dirty="0">
                <a:solidFill>
                  <a:srgbClr val="00E500"/>
                </a:solidFill>
              </a:rPr>
              <a:t>6 of 6: </a:t>
            </a:r>
            <a:r>
              <a:rPr lang="en-GB" dirty="0">
                <a:solidFill>
                  <a:srgbClr val="FFFF00"/>
                </a:solidFill>
              </a:rPr>
              <a:t>Analyse</a:t>
            </a:r>
            <a:r>
              <a:rPr lang="en-US" dirty="0">
                <a:solidFill>
                  <a:srgbClr val="00E500"/>
                </a:solidFill>
              </a:rPr>
              <a:t> for statistical significance </a:t>
            </a: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p:txBody>
          <a:bodyPr>
            <a:normAutofit/>
          </a:bodyPr>
          <a:lstStyle/>
          <a:p>
            <a:r>
              <a:rPr lang="en-US" sz="3200" dirty="0">
                <a:solidFill>
                  <a:srgbClr val="00E500"/>
                </a:solidFill>
              </a:rPr>
              <a:t>How to identify </a:t>
            </a:r>
            <a:r>
              <a:rPr lang="en-US" sz="3200" dirty="0">
                <a:solidFill>
                  <a:srgbClr val="FFFF00"/>
                </a:solidFill>
              </a:rPr>
              <a:t>statistically significant </a:t>
            </a:r>
            <a:r>
              <a:rPr lang="en-US" sz="3200" dirty="0">
                <a:solidFill>
                  <a:srgbClr val="00E500"/>
                </a:solidFill>
              </a:rPr>
              <a:t>words as opposed to just </a:t>
            </a:r>
            <a:r>
              <a:rPr lang="en-US" sz="3200" dirty="0">
                <a:solidFill>
                  <a:srgbClr val="FFFF00"/>
                </a:solidFill>
              </a:rPr>
              <a:t>frequently used </a:t>
            </a:r>
            <a:r>
              <a:rPr lang="en-US" sz="3200" dirty="0">
                <a:solidFill>
                  <a:srgbClr val="00E500"/>
                </a:solidFill>
              </a:rPr>
              <a:t>words?</a:t>
            </a:r>
          </a:p>
          <a:p>
            <a:r>
              <a:rPr lang="en-US" sz="3200" dirty="0">
                <a:solidFill>
                  <a:srgbClr val="00E500"/>
                </a:solidFill>
              </a:rPr>
              <a:t>Casablanca:</a:t>
            </a:r>
          </a:p>
          <a:p>
            <a:pPr lvl="1"/>
            <a:r>
              <a:rPr lang="en-US" sz="2800" dirty="0">
                <a:solidFill>
                  <a:srgbClr val="00E500"/>
                </a:solidFill>
              </a:rPr>
              <a:t>Most frequent words: </a:t>
            </a:r>
            <a:r>
              <a:rPr lang="en-GB" sz="2800" dirty="0">
                <a:solidFill>
                  <a:srgbClr val="FFFF00"/>
                </a:solidFill>
              </a:rPr>
              <a:t>you, </a:t>
            </a:r>
            <a:r>
              <a:rPr lang="en-GB" sz="2800" dirty="0" err="1">
                <a:solidFill>
                  <a:srgbClr val="FFFF00"/>
                </a:solidFill>
              </a:rPr>
              <a:t>i</a:t>
            </a:r>
            <a:r>
              <a:rPr lang="en-GB" sz="2800" dirty="0">
                <a:solidFill>
                  <a:srgbClr val="FFFF00"/>
                </a:solidFill>
              </a:rPr>
              <a:t>, the, to, a, it, in, of, …</a:t>
            </a:r>
          </a:p>
          <a:p>
            <a:pPr lvl="1"/>
            <a:r>
              <a:rPr lang="en-US" sz="2800" dirty="0">
                <a:solidFill>
                  <a:srgbClr val="00E500"/>
                </a:solidFill>
              </a:rPr>
              <a:t>Statistically significant words: </a:t>
            </a:r>
            <a:r>
              <a:rPr lang="en-US" sz="2800" dirty="0">
                <a:solidFill>
                  <a:srgbClr val="FFFF00"/>
                </a:solidFill>
              </a:rPr>
              <a:t>rick, </a:t>
            </a:r>
            <a:r>
              <a:rPr lang="en-GB" sz="2800" dirty="0">
                <a:solidFill>
                  <a:srgbClr val="FFFF00"/>
                </a:solidFill>
              </a:rPr>
              <a:t>visa, letters, </a:t>
            </a:r>
            <a:r>
              <a:rPr lang="en-GB" sz="2800" dirty="0" err="1">
                <a:solidFill>
                  <a:srgbClr val="FFFF00"/>
                </a:solidFill>
              </a:rPr>
              <a:t>lisbon</a:t>
            </a:r>
            <a:r>
              <a:rPr lang="en-GB" sz="2800" dirty="0">
                <a:solidFill>
                  <a:srgbClr val="FFFF00"/>
                </a:solidFill>
              </a:rPr>
              <a:t>, </a:t>
            </a:r>
            <a:r>
              <a:rPr lang="en-GB" sz="2800" dirty="0" err="1">
                <a:solidFill>
                  <a:srgbClr val="FFFF00"/>
                </a:solidFill>
              </a:rPr>
              <a:t>ilsa</a:t>
            </a:r>
            <a:r>
              <a:rPr lang="en-GB" sz="2800" dirty="0">
                <a:solidFill>
                  <a:srgbClr val="FFFF00"/>
                </a:solidFill>
              </a:rPr>
              <a:t>, …</a:t>
            </a:r>
          </a:p>
          <a:p>
            <a:r>
              <a:rPr lang="en-GB" sz="3200" dirty="0">
                <a:solidFill>
                  <a:srgbClr val="00E500"/>
                </a:solidFill>
              </a:rPr>
              <a:t>The word </a:t>
            </a:r>
            <a:r>
              <a:rPr lang="en-GB" sz="3200" dirty="0">
                <a:solidFill>
                  <a:srgbClr val="FFFF00"/>
                </a:solidFill>
              </a:rPr>
              <a:t>rick</a:t>
            </a:r>
            <a:r>
              <a:rPr lang="en-GB" sz="3200" dirty="0">
                <a:solidFill>
                  <a:srgbClr val="00E500"/>
                </a:solidFill>
              </a:rPr>
              <a:t>:</a:t>
            </a:r>
          </a:p>
          <a:p>
            <a:pPr lvl="1"/>
            <a:r>
              <a:rPr lang="en-GB" sz="2800" dirty="0">
                <a:solidFill>
                  <a:srgbClr val="00E500"/>
                </a:solidFill>
              </a:rPr>
              <a:t>Only said in </a:t>
            </a:r>
            <a:r>
              <a:rPr lang="en-GB" sz="2800" dirty="0">
                <a:solidFill>
                  <a:srgbClr val="FFFF00"/>
                </a:solidFill>
              </a:rPr>
              <a:t>2.3%</a:t>
            </a:r>
            <a:r>
              <a:rPr lang="en-GB" sz="2800" dirty="0">
                <a:solidFill>
                  <a:srgbClr val="00E500"/>
                </a:solidFill>
              </a:rPr>
              <a:t> of movies – mean </a:t>
            </a:r>
            <a:r>
              <a:rPr lang="en-GB" sz="2800" dirty="0">
                <a:solidFill>
                  <a:srgbClr val="FFFF00"/>
                </a:solidFill>
              </a:rPr>
              <a:t>0.2 utterances/movie</a:t>
            </a:r>
          </a:p>
          <a:p>
            <a:pPr lvl="1"/>
            <a:r>
              <a:rPr lang="en-GB" sz="2800" dirty="0">
                <a:solidFill>
                  <a:srgbClr val="00E500"/>
                </a:solidFill>
              </a:rPr>
              <a:t>But is it said </a:t>
            </a:r>
            <a:r>
              <a:rPr lang="en-GB" sz="2800" dirty="0">
                <a:solidFill>
                  <a:srgbClr val="FFFF00"/>
                </a:solidFill>
              </a:rPr>
              <a:t>74 times </a:t>
            </a:r>
            <a:r>
              <a:rPr lang="en-GB" sz="2800" dirty="0">
                <a:solidFill>
                  <a:srgbClr val="00E500"/>
                </a:solidFill>
              </a:rPr>
              <a:t>in Casablanca!</a:t>
            </a:r>
            <a:endParaRPr lang="en-US" sz="2800" dirty="0">
              <a:solidFill>
                <a:srgbClr val="00E500"/>
              </a:solidFill>
            </a:endParaRPr>
          </a:p>
        </p:txBody>
      </p:sp>
    </p:spTree>
    <p:extLst>
      <p:ext uri="{BB962C8B-B14F-4D97-AF65-F5344CB8AC3E}">
        <p14:creationId xmlns:p14="http://schemas.microsoft.com/office/powerpoint/2010/main" val="147996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GB" b="1" dirty="0">
                <a:solidFill>
                  <a:srgbClr val="00E500"/>
                </a:solidFill>
              </a:rPr>
              <a:t>Using a </a:t>
            </a:r>
            <a:r>
              <a:rPr lang="en-GB" b="1" dirty="0">
                <a:solidFill>
                  <a:srgbClr val="FFFF00"/>
                </a:solidFill>
              </a:rPr>
              <a:t>log-likelihood</a:t>
            </a:r>
            <a:r>
              <a:rPr lang="en-GB" b="1" dirty="0">
                <a:solidFill>
                  <a:srgbClr val="00E500"/>
                </a:solidFill>
              </a:rPr>
              <a:t> algorithm</a:t>
            </a: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p:txBody>
          <a:bodyPr>
            <a:normAutofit/>
          </a:bodyPr>
          <a:lstStyle/>
          <a:p>
            <a:pPr marL="0" indent="0">
              <a:buNone/>
            </a:pPr>
            <a:r>
              <a:rPr lang="en-GB" dirty="0">
                <a:solidFill>
                  <a:srgbClr val="FFFF00"/>
                </a:solidFill>
              </a:rPr>
              <a:t>Log-likelihood</a:t>
            </a:r>
            <a:r>
              <a:rPr lang="en-GB" dirty="0">
                <a:solidFill>
                  <a:srgbClr val="00E500"/>
                </a:solidFill>
              </a:rPr>
              <a:t> is a statistical technique that helps us identify </a:t>
            </a:r>
            <a:r>
              <a:rPr lang="en-GB" dirty="0">
                <a:solidFill>
                  <a:srgbClr val="FFFF00"/>
                </a:solidFill>
              </a:rPr>
              <a:t>significant words</a:t>
            </a:r>
            <a:r>
              <a:rPr lang="en-GB" dirty="0">
                <a:solidFill>
                  <a:srgbClr val="00E500"/>
                </a:solidFill>
              </a:rPr>
              <a:t> in a </a:t>
            </a:r>
            <a:r>
              <a:rPr lang="en-GB" dirty="0">
                <a:solidFill>
                  <a:srgbClr val="FFFF00"/>
                </a:solidFill>
              </a:rPr>
              <a:t>given corpus </a:t>
            </a:r>
            <a:r>
              <a:rPr lang="en-GB" dirty="0">
                <a:solidFill>
                  <a:srgbClr val="00E500"/>
                </a:solidFill>
              </a:rPr>
              <a:t>when </a:t>
            </a:r>
            <a:r>
              <a:rPr lang="en-GB" dirty="0">
                <a:solidFill>
                  <a:srgbClr val="FFFF00"/>
                </a:solidFill>
              </a:rPr>
              <a:t>compared</a:t>
            </a:r>
            <a:r>
              <a:rPr lang="en-GB" dirty="0">
                <a:solidFill>
                  <a:srgbClr val="00E500"/>
                </a:solidFill>
              </a:rPr>
              <a:t> with a </a:t>
            </a:r>
            <a:r>
              <a:rPr lang="en-GB" dirty="0">
                <a:solidFill>
                  <a:srgbClr val="FFFF00"/>
                </a:solidFill>
              </a:rPr>
              <a:t>wider corpus</a:t>
            </a:r>
            <a:r>
              <a:rPr lang="en-GB" dirty="0">
                <a:solidFill>
                  <a:srgbClr val="00E500"/>
                </a:solidFill>
              </a:rPr>
              <a:t>.</a:t>
            </a:r>
          </a:p>
          <a:p>
            <a:pPr marL="0" indent="0">
              <a:buNone/>
            </a:pPr>
            <a:r>
              <a:rPr lang="en-GB" dirty="0">
                <a:solidFill>
                  <a:srgbClr val="00E500"/>
                </a:solidFill>
              </a:rPr>
              <a:t>Essentially, it helps us compare how </a:t>
            </a:r>
            <a:r>
              <a:rPr lang="en-GB" dirty="0">
                <a:solidFill>
                  <a:srgbClr val="FFFF00"/>
                </a:solidFill>
              </a:rPr>
              <a:t>likely</a:t>
            </a:r>
            <a:r>
              <a:rPr lang="en-GB" dirty="0">
                <a:solidFill>
                  <a:srgbClr val="00E500"/>
                </a:solidFill>
              </a:rPr>
              <a:t> a word would be to </a:t>
            </a:r>
            <a:r>
              <a:rPr lang="en-GB" dirty="0">
                <a:solidFill>
                  <a:srgbClr val="FFFF00"/>
                </a:solidFill>
              </a:rPr>
              <a:t>occur</a:t>
            </a:r>
            <a:r>
              <a:rPr lang="en-GB" dirty="0">
                <a:solidFill>
                  <a:srgbClr val="00E500"/>
                </a:solidFill>
              </a:rPr>
              <a:t> in </a:t>
            </a:r>
            <a:r>
              <a:rPr lang="en-GB" dirty="0">
                <a:solidFill>
                  <a:srgbClr val="FFFF00"/>
                </a:solidFill>
              </a:rPr>
              <a:t>any</a:t>
            </a:r>
            <a:r>
              <a:rPr lang="en-GB" dirty="0">
                <a:solidFill>
                  <a:srgbClr val="00E500"/>
                </a:solidFill>
              </a:rPr>
              <a:t> movie and then contrast that with how often it actually occurs in a </a:t>
            </a:r>
            <a:r>
              <a:rPr lang="en-GB" dirty="0">
                <a:solidFill>
                  <a:srgbClr val="FFFF00"/>
                </a:solidFill>
              </a:rPr>
              <a:t>specific</a:t>
            </a:r>
            <a:r>
              <a:rPr lang="en-GB" dirty="0">
                <a:solidFill>
                  <a:srgbClr val="00E500"/>
                </a:solidFill>
              </a:rPr>
              <a:t> movie. </a:t>
            </a:r>
          </a:p>
          <a:p>
            <a:pPr marL="0" indent="0">
              <a:buNone/>
            </a:pPr>
            <a:r>
              <a:rPr lang="en-GB" dirty="0">
                <a:solidFill>
                  <a:srgbClr val="00E500"/>
                </a:solidFill>
              </a:rPr>
              <a:t>This log-likelihood value is akin to looking for the </a:t>
            </a:r>
            <a:r>
              <a:rPr lang="en-GB" dirty="0">
                <a:solidFill>
                  <a:srgbClr val="FFFF00"/>
                </a:solidFill>
              </a:rPr>
              <a:t>probability of occurrence </a:t>
            </a:r>
            <a:r>
              <a:rPr lang="en-GB" dirty="0">
                <a:solidFill>
                  <a:srgbClr val="00E500"/>
                </a:solidFill>
              </a:rPr>
              <a:t>for a given word.</a:t>
            </a:r>
            <a:endParaRPr lang="en-US" dirty="0">
              <a:solidFill>
                <a:srgbClr val="00E500"/>
              </a:solidFill>
            </a:endParaRPr>
          </a:p>
        </p:txBody>
      </p:sp>
      <p:sp>
        <p:nvSpPr>
          <p:cNvPr id="5" name="AutoShape 4" descr="log-likelihood equation">
            <a:extLst>
              <a:ext uri="{FF2B5EF4-FFF2-40B4-BE49-F238E27FC236}">
                <a16:creationId xmlns:a16="http://schemas.microsoft.com/office/drawing/2014/main" id="{58632EEE-A00B-494B-84B8-C7EF56A26770}"/>
              </a:ext>
            </a:extLst>
          </p:cNvPr>
          <p:cNvSpPr>
            <a:spLocks noChangeAspect="1" noChangeArrowheads="1"/>
          </p:cNvSpPr>
          <p:nvPr/>
        </p:nvSpPr>
        <p:spPr bwMode="auto">
          <a:xfrm>
            <a:off x="5943599" y="3276599"/>
            <a:ext cx="4052807" cy="4052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B09D711-1D86-4744-9F8B-A6DDE967DDF4}"/>
              </a:ext>
            </a:extLst>
          </p:cNvPr>
          <p:cNvPicPr>
            <a:picLocks noChangeAspect="1"/>
          </p:cNvPicPr>
          <p:nvPr/>
        </p:nvPicPr>
        <p:blipFill>
          <a:blip r:embed="rId3"/>
          <a:stretch>
            <a:fillRect/>
          </a:stretch>
        </p:blipFill>
        <p:spPr>
          <a:xfrm>
            <a:off x="458171" y="5145438"/>
            <a:ext cx="11251768" cy="1022888"/>
          </a:xfrm>
          <a:prstGeom prst="rect">
            <a:avLst/>
          </a:prstGeom>
          <a:effectLst>
            <a:softEdge rad="88900"/>
          </a:effectLst>
        </p:spPr>
      </p:pic>
    </p:spTree>
    <p:extLst>
      <p:ext uri="{BB962C8B-B14F-4D97-AF65-F5344CB8AC3E}">
        <p14:creationId xmlns:p14="http://schemas.microsoft.com/office/powerpoint/2010/main" val="34308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5B7771-EF4F-2646-B53A-AE4FE01C6004}"/>
              </a:ext>
            </a:extLst>
          </p:cNvPr>
          <p:cNvPicPr>
            <a:picLocks noGrp="1" noChangeAspect="1"/>
          </p:cNvPicPr>
          <p:nvPr>
            <p:ph idx="1"/>
          </p:nvPr>
        </p:nvPicPr>
        <p:blipFill>
          <a:blip r:embed="rId3"/>
          <a:stretch>
            <a:fillRect/>
          </a:stretch>
        </p:blipFill>
        <p:spPr>
          <a:xfrm>
            <a:off x="229568" y="262650"/>
            <a:ext cx="4140954" cy="1845119"/>
          </a:xfrm>
          <a:effectLst>
            <a:outerShdw blurRad="241300" dist="76200" dir="2700000" algn="tl" rotWithShape="0">
              <a:schemeClr val="bg1">
                <a:alpha val="40000"/>
              </a:schemeClr>
            </a:outerShdw>
          </a:effectLst>
        </p:spPr>
      </p:pic>
      <p:sp>
        <p:nvSpPr>
          <p:cNvPr id="8" name="TextBox 7">
            <a:extLst>
              <a:ext uri="{FF2B5EF4-FFF2-40B4-BE49-F238E27FC236}">
                <a16:creationId xmlns:a16="http://schemas.microsoft.com/office/drawing/2014/main" id="{F8A4D826-792D-E74C-BED3-53E2911BC910}"/>
              </a:ext>
            </a:extLst>
          </p:cNvPr>
          <p:cNvSpPr txBox="1"/>
          <p:nvPr/>
        </p:nvSpPr>
        <p:spPr>
          <a:xfrm>
            <a:off x="1146874" y="708155"/>
            <a:ext cx="2774197" cy="1077218"/>
          </a:xfrm>
          <a:prstGeom prst="rect">
            <a:avLst/>
          </a:prstGeom>
          <a:noFill/>
        </p:spPr>
        <p:txBody>
          <a:bodyPr wrap="square" rtlCol="0">
            <a:spAutoFit/>
          </a:bodyPr>
          <a:lstStyle/>
          <a:p>
            <a:pPr algn="ctr"/>
            <a:r>
              <a:rPr lang="en-US" sz="3200" dirty="0"/>
              <a:t>May the force be with you</a:t>
            </a:r>
          </a:p>
        </p:txBody>
      </p:sp>
      <p:pic>
        <p:nvPicPr>
          <p:cNvPr id="11" name="Content Placeholder 6">
            <a:extLst>
              <a:ext uri="{FF2B5EF4-FFF2-40B4-BE49-F238E27FC236}">
                <a16:creationId xmlns:a16="http://schemas.microsoft.com/office/drawing/2014/main" id="{29AA8FE6-C875-5A49-B5CD-B039B1B77B1F}"/>
              </a:ext>
            </a:extLst>
          </p:cNvPr>
          <p:cNvPicPr>
            <a:picLocks noChangeAspect="1"/>
          </p:cNvPicPr>
          <p:nvPr/>
        </p:nvPicPr>
        <p:blipFill>
          <a:blip r:embed="rId3"/>
          <a:stretch>
            <a:fillRect/>
          </a:stretch>
        </p:blipFill>
        <p:spPr>
          <a:xfrm>
            <a:off x="229568" y="2303602"/>
            <a:ext cx="4140954" cy="1845119"/>
          </a:xfrm>
          <a:prstGeom prst="rect">
            <a:avLst/>
          </a:prstGeom>
          <a:effectLst>
            <a:outerShdw blurRad="241300" dist="76200" dir="2700000" algn="tl" rotWithShape="0">
              <a:schemeClr val="bg1">
                <a:alpha val="40000"/>
              </a:schemeClr>
            </a:outerShdw>
          </a:effectLst>
        </p:spPr>
      </p:pic>
      <p:sp>
        <p:nvSpPr>
          <p:cNvPr id="12" name="TextBox 11">
            <a:extLst>
              <a:ext uri="{FF2B5EF4-FFF2-40B4-BE49-F238E27FC236}">
                <a16:creationId xmlns:a16="http://schemas.microsoft.com/office/drawing/2014/main" id="{06E0EC3D-ACDA-9C41-8A80-9F0CD6E1425B}"/>
              </a:ext>
            </a:extLst>
          </p:cNvPr>
          <p:cNvSpPr txBox="1"/>
          <p:nvPr/>
        </p:nvSpPr>
        <p:spPr>
          <a:xfrm>
            <a:off x="1146874" y="2749107"/>
            <a:ext cx="2774197" cy="1077218"/>
          </a:xfrm>
          <a:prstGeom prst="rect">
            <a:avLst/>
          </a:prstGeom>
          <a:noFill/>
        </p:spPr>
        <p:txBody>
          <a:bodyPr wrap="square" rtlCol="0">
            <a:spAutoFit/>
          </a:bodyPr>
          <a:lstStyle/>
          <a:p>
            <a:pPr algn="ctr"/>
            <a:r>
              <a:rPr lang="en-US" sz="3200" dirty="0"/>
              <a:t>Here’s looking at you kid</a:t>
            </a:r>
          </a:p>
        </p:txBody>
      </p:sp>
      <p:pic>
        <p:nvPicPr>
          <p:cNvPr id="16" name="Content Placeholder 6">
            <a:extLst>
              <a:ext uri="{FF2B5EF4-FFF2-40B4-BE49-F238E27FC236}">
                <a16:creationId xmlns:a16="http://schemas.microsoft.com/office/drawing/2014/main" id="{8B557C5D-3F34-CA45-BD6B-A79CD968CC9C}"/>
              </a:ext>
            </a:extLst>
          </p:cNvPr>
          <p:cNvPicPr>
            <a:picLocks noChangeAspect="1"/>
          </p:cNvPicPr>
          <p:nvPr/>
        </p:nvPicPr>
        <p:blipFill>
          <a:blip r:embed="rId3"/>
          <a:stretch>
            <a:fillRect/>
          </a:stretch>
        </p:blipFill>
        <p:spPr>
          <a:xfrm>
            <a:off x="229567" y="4345375"/>
            <a:ext cx="5845771" cy="1845119"/>
          </a:xfrm>
          <a:prstGeom prst="rect">
            <a:avLst/>
          </a:prstGeom>
          <a:effectLst>
            <a:outerShdw blurRad="241300" dist="76200" dir="2700000" algn="tl" rotWithShape="0">
              <a:schemeClr val="bg1">
                <a:alpha val="40000"/>
              </a:schemeClr>
            </a:outerShdw>
          </a:effectLst>
        </p:spPr>
      </p:pic>
      <p:sp>
        <p:nvSpPr>
          <p:cNvPr id="17" name="TextBox 16">
            <a:extLst>
              <a:ext uri="{FF2B5EF4-FFF2-40B4-BE49-F238E27FC236}">
                <a16:creationId xmlns:a16="http://schemas.microsoft.com/office/drawing/2014/main" id="{57B50121-4EB2-2145-97A6-647CC0E7FB70}"/>
              </a:ext>
            </a:extLst>
          </p:cNvPr>
          <p:cNvSpPr txBox="1"/>
          <p:nvPr/>
        </p:nvSpPr>
        <p:spPr>
          <a:xfrm>
            <a:off x="1177870" y="4790880"/>
            <a:ext cx="4602997" cy="1077218"/>
          </a:xfrm>
          <a:prstGeom prst="rect">
            <a:avLst/>
          </a:prstGeom>
          <a:noFill/>
        </p:spPr>
        <p:txBody>
          <a:bodyPr wrap="square" rtlCol="0">
            <a:spAutoFit/>
          </a:bodyPr>
          <a:lstStyle/>
          <a:p>
            <a:pPr algn="ctr"/>
            <a:r>
              <a:rPr lang="en-US" sz="3200" dirty="0"/>
              <a:t>Mama always said, life is like a box of chocolates</a:t>
            </a:r>
          </a:p>
        </p:txBody>
      </p:sp>
      <p:sp>
        <p:nvSpPr>
          <p:cNvPr id="18" name="TextBox 17">
            <a:extLst>
              <a:ext uri="{FF2B5EF4-FFF2-40B4-BE49-F238E27FC236}">
                <a16:creationId xmlns:a16="http://schemas.microsoft.com/office/drawing/2014/main" id="{70638843-746C-5249-B53C-4F3447410593}"/>
              </a:ext>
            </a:extLst>
          </p:cNvPr>
          <p:cNvSpPr txBox="1"/>
          <p:nvPr/>
        </p:nvSpPr>
        <p:spPr>
          <a:xfrm>
            <a:off x="5749871" y="7171712"/>
            <a:ext cx="184731"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55DB98D4-06E2-B548-8ED3-E3BB240E309B}"/>
              </a:ext>
            </a:extLst>
          </p:cNvPr>
          <p:cNvPicPr>
            <a:picLocks noChangeAspect="1"/>
          </p:cNvPicPr>
          <p:nvPr/>
        </p:nvPicPr>
        <p:blipFill>
          <a:blip r:embed="rId4"/>
          <a:stretch>
            <a:fillRect/>
          </a:stretch>
        </p:blipFill>
        <p:spPr>
          <a:xfrm>
            <a:off x="5749871" y="313314"/>
            <a:ext cx="6100565" cy="1866900"/>
          </a:xfrm>
          <a:prstGeom prst="rect">
            <a:avLst/>
          </a:prstGeom>
          <a:effectLst>
            <a:outerShdw blurRad="241300" dist="76200" dir="2700000" algn="tl" rotWithShape="0">
              <a:schemeClr val="bg1">
                <a:alpha val="40000"/>
              </a:schemeClr>
            </a:outerShdw>
          </a:effectLst>
        </p:spPr>
      </p:pic>
      <p:sp>
        <p:nvSpPr>
          <p:cNvPr id="21" name="TextBox 20">
            <a:extLst>
              <a:ext uri="{FF2B5EF4-FFF2-40B4-BE49-F238E27FC236}">
                <a16:creationId xmlns:a16="http://schemas.microsoft.com/office/drawing/2014/main" id="{BF7DB2BB-9F67-3E4D-B2D0-BD0F546F9220}"/>
              </a:ext>
            </a:extLst>
          </p:cNvPr>
          <p:cNvSpPr txBox="1"/>
          <p:nvPr/>
        </p:nvSpPr>
        <p:spPr>
          <a:xfrm>
            <a:off x="6075339" y="783657"/>
            <a:ext cx="4737315" cy="1077218"/>
          </a:xfrm>
          <a:prstGeom prst="rect">
            <a:avLst/>
          </a:prstGeom>
          <a:noFill/>
        </p:spPr>
        <p:txBody>
          <a:bodyPr wrap="square" rtlCol="0">
            <a:spAutoFit/>
          </a:bodyPr>
          <a:lstStyle/>
          <a:p>
            <a:pPr algn="ctr"/>
            <a:r>
              <a:rPr lang="en-US" sz="3200" dirty="0"/>
              <a:t>I’ll make him an offer he can’t refuse</a:t>
            </a:r>
          </a:p>
        </p:txBody>
      </p:sp>
      <p:pic>
        <p:nvPicPr>
          <p:cNvPr id="22" name="Picture 21">
            <a:extLst>
              <a:ext uri="{FF2B5EF4-FFF2-40B4-BE49-F238E27FC236}">
                <a16:creationId xmlns:a16="http://schemas.microsoft.com/office/drawing/2014/main" id="{7D89B46D-842A-844B-8BA9-9DE8C3647554}"/>
              </a:ext>
            </a:extLst>
          </p:cNvPr>
          <p:cNvPicPr>
            <a:picLocks noChangeAspect="1"/>
          </p:cNvPicPr>
          <p:nvPr/>
        </p:nvPicPr>
        <p:blipFill>
          <a:blip r:embed="rId4"/>
          <a:stretch>
            <a:fillRect/>
          </a:stretch>
        </p:blipFill>
        <p:spPr>
          <a:xfrm>
            <a:off x="6462793" y="2303602"/>
            <a:ext cx="5435387" cy="1866900"/>
          </a:xfrm>
          <a:prstGeom prst="rect">
            <a:avLst/>
          </a:prstGeom>
          <a:effectLst>
            <a:outerShdw blurRad="241300" dist="76200" dir="2700000" algn="tl" rotWithShape="0">
              <a:schemeClr val="bg1">
                <a:alpha val="40000"/>
              </a:schemeClr>
            </a:outerShdw>
          </a:effectLst>
        </p:spPr>
      </p:pic>
      <p:sp>
        <p:nvSpPr>
          <p:cNvPr id="23" name="TextBox 22">
            <a:extLst>
              <a:ext uri="{FF2B5EF4-FFF2-40B4-BE49-F238E27FC236}">
                <a16:creationId xmlns:a16="http://schemas.microsoft.com/office/drawing/2014/main" id="{11805A10-6793-2544-854A-E056BCFD4769}"/>
              </a:ext>
            </a:extLst>
          </p:cNvPr>
          <p:cNvSpPr txBox="1"/>
          <p:nvPr/>
        </p:nvSpPr>
        <p:spPr>
          <a:xfrm>
            <a:off x="6726265" y="2773945"/>
            <a:ext cx="4289114" cy="1077218"/>
          </a:xfrm>
          <a:prstGeom prst="rect">
            <a:avLst/>
          </a:prstGeom>
          <a:noFill/>
        </p:spPr>
        <p:txBody>
          <a:bodyPr wrap="square" rtlCol="0">
            <a:spAutoFit/>
          </a:bodyPr>
          <a:lstStyle/>
          <a:p>
            <a:pPr algn="ctr"/>
            <a:r>
              <a:rPr lang="en-US" sz="3200" dirty="0"/>
              <a:t>Get your hands off me you damn dirty ape</a:t>
            </a:r>
          </a:p>
        </p:txBody>
      </p:sp>
      <p:pic>
        <p:nvPicPr>
          <p:cNvPr id="24" name="Picture 23">
            <a:extLst>
              <a:ext uri="{FF2B5EF4-FFF2-40B4-BE49-F238E27FC236}">
                <a16:creationId xmlns:a16="http://schemas.microsoft.com/office/drawing/2014/main" id="{03E6AF23-FF93-9E42-9014-8A7639B1A081}"/>
              </a:ext>
            </a:extLst>
          </p:cNvPr>
          <p:cNvPicPr>
            <a:picLocks noChangeAspect="1"/>
          </p:cNvPicPr>
          <p:nvPr/>
        </p:nvPicPr>
        <p:blipFill>
          <a:blip r:embed="rId4"/>
          <a:stretch>
            <a:fillRect/>
          </a:stretch>
        </p:blipFill>
        <p:spPr>
          <a:xfrm>
            <a:off x="7330698" y="4345375"/>
            <a:ext cx="4519738" cy="1866900"/>
          </a:xfrm>
          <a:prstGeom prst="rect">
            <a:avLst/>
          </a:prstGeom>
          <a:effectLst>
            <a:outerShdw blurRad="241300" dist="76200" dir="2700000" algn="tl" rotWithShape="0">
              <a:schemeClr val="bg1">
                <a:alpha val="40000"/>
              </a:schemeClr>
            </a:outerShdw>
          </a:effectLst>
        </p:spPr>
      </p:pic>
      <p:sp>
        <p:nvSpPr>
          <p:cNvPr id="25" name="TextBox 24">
            <a:extLst>
              <a:ext uri="{FF2B5EF4-FFF2-40B4-BE49-F238E27FC236}">
                <a16:creationId xmlns:a16="http://schemas.microsoft.com/office/drawing/2014/main" id="{88C3826D-581D-ED41-A7C5-87CAE5DE1088}"/>
              </a:ext>
            </a:extLst>
          </p:cNvPr>
          <p:cNvSpPr txBox="1"/>
          <p:nvPr/>
        </p:nvSpPr>
        <p:spPr>
          <a:xfrm>
            <a:off x="7625167" y="4815718"/>
            <a:ext cx="3342468" cy="1077218"/>
          </a:xfrm>
          <a:prstGeom prst="rect">
            <a:avLst/>
          </a:prstGeom>
          <a:noFill/>
        </p:spPr>
        <p:txBody>
          <a:bodyPr wrap="square" rtlCol="0">
            <a:spAutoFit/>
          </a:bodyPr>
          <a:lstStyle/>
          <a:p>
            <a:pPr algn="ctr"/>
            <a:r>
              <a:rPr lang="en-US" sz="3200" dirty="0"/>
              <a:t>Come with me if you want to live</a:t>
            </a:r>
          </a:p>
        </p:txBody>
      </p:sp>
    </p:spTree>
    <p:extLst>
      <p:ext uri="{BB962C8B-B14F-4D97-AF65-F5344CB8AC3E}">
        <p14:creationId xmlns:p14="http://schemas.microsoft.com/office/powerpoint/2010/main" val="2941685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5" name="AutoShape 4" descr="log-likelihood equation">
            <a:extLst>
              <a:ext uri="{FF2B5EF4-FFF2-40B4-BE49-F238E27FC236}">
                <a16:creationId xmlns:a16="http://schemas.microsoft.com/office/drawing/2014/main" id="{58632EEE-A00B-494B-84B8-C7EF56A26770}"/>
              </a:ext>
            </a:extLst>
          </p:cNvPr>
          <p:cNvSpPr>
            <a:spLocks noChangeAspect="1" noChangeArrowheads="1"/>
          </p:cNvSpPr>
          <p:nvPr/>
        </p:nvSpPr>
        <p:spPr bwMode="auto">
          <a:xfrm>
            <a:off x="5943599" y="3276599"/>
            <a:ext cx="4052807" cy="4052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407E5FA-9091-5246-A1CC-301B5A0EC8EB}"/>
              </a:ext>
            </a:extLst>
          </p:cNvPr>
          <p:cNvPicPr>
            <a:picLocks noChangeAspect="1"/>
          </p:cNvPicPr>
          <p:nvPr/>
        </p:nvPicPr>
        <p:blipFill rotWithShape="1">
          <a:blip r:embed="rId3"/>
          <a:srcRect t="7687"/>
          <a:stretch/>
        </p:blipFill>
        <p:spPr>
          <a:xfrm>
            <a:off x="1525588" y="123138"/>
            <a:ext cx="9140824" cy="6611723"/>
          </a:xfrm>
          <a:prstGeom prst="rect">
            <a:avLst/>
          </a:prstGeom>
        </p:spPr>
      </p:pic>
      <p:sp>
        <p:nvSpPr>
          <p:cNvPr id="2" name="TextBox 1">
            <a:extLst>
              <a:ext uri="{FF2B5EF4-FFF2-40B4-BE49-F238E27FC236}">
                <a16:creationId xmlns:a16="http://schemas.microsoft.com/office/drawing/2014/main" id="{AB5750EF-BAB1-0644-B45F-CF722F003797}"/>
              </a:ext>
            </a:extLst>
          </p:cNvPr>
          <p:cNvSpPr txBox="1"/>
          <p:nvPr/>
        </p:nvSpPr>
        <p:spPr>
          <a:xfrm>
            <a:off x="9417132" y="6068291"/>
            <a:ext cx="2327881" cy="523220"/>
          </a:xfrm>
          <a:prstGeom prst="rect">
            <a:avLst/>
          </a:prstGeom>
          <a:noFill/>
        </p:spPr>
        <p:txBody>
          <a:bodyPr wrap="none" rtlCol="0">
            <a:spAutoFit/>
          </a:bodyPr>
          <a:lstStyle/>
          <a:p>
            <a:r>
              <a:rPr lang="en-US" sz="2800" dirty="0">
                <a:solidFill>
                  <a:srgbClr val="00E500"/>
                </a:solidFill>
                <a:hlinkClick r:id="rId4">
                  <a:extLst>
                    <a:ext uri="{A12FA001-AC4F-418D-AE19-62706E023703}">
                      <ahyp:hlinkClr xmlns:ahyp="http://schemas.microsoft.com/office/drawing/2018/hyperlinkcolor" val="tx"/>
                    </a:ext>
                  </a:extLst>
                </a:hlinkClick>
              </a:rPr>
              <a:t>See it in action</a:t>
            </a:r>
            <a:endParaRPr lang="en-US" sz="2800" dirty="0">
              <a:solidFill>
                <a:srgbClr val="00E500"/>
              </a:solidFill>
            </a:endParaRPr>
          </a:p>
        </p:txBody>
      </p:sp>
    </p:spTree>
    <p:extLst>
      <p:ext uri="{BB962C8B-B14F-4D97-AF65-F5344CB8AC3E}">
        <p14:creationId xmlns:p14="http://schemas.microsoft.com/office/powerpoint/2010/main" val="44405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GB" dirty="0">
                <a:solidFill>
                  <a:srgbClr val="00E500"/>
                </a:solidFill>
              </a:rPr>
              <a:t>Bubbles visualisation</a:t>
            </a:r>
            <a:endParaRPr lang="en-US" dirty="0">
              <a:solidFill>
                <a:srgbClr val="00E500"/>
              </a:solidFill>
            </a:endParaRP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a:xfrm>
            <a:off x="838200" y="1624151"/>
            <a:ext cx="10515600" cy="1804849"/>
          </a:xfrm>
        </p:spPr>
        <p:txBody>
          <a:bodyPr anchor="ctr">
            <a:normAutofit/>
          </a:bodyPr>
          <a:lstStyle/>
          <a:p>
            <a:pPr marL="0" indent="0" algn="ctr">
              <a:buNone/>
            </a:pPr>
            <a:r>
              <a:rPr lang="en-US" sz="4400" dirty="0">
                <a:solidFill>
                  <a:srgbClr val="FFFF00"/>
                </a:solidFill>
                <a:hlinkClick r:id="rId3">
                  <a:extLst>
                    <a:ext uri="{A12FA001-AC4F-418D-AE19-62706E023703}">
                      <ahyp:hlinkClr xmlns:ahyp="http://schemas.microsoft.com/office/drawing/2018/hyperlinkcolor" val="tx"/>
                    </a:ext>
                  </a:extLst>
                </a:hlinkClick>
              </a:rPr>
              <a:t>https://</a:t>
            </a:r>
            <a:r>
              <a:rPr lang="en-US" sz="4400" dirty="0" err="1">
                <a:solidFill>
                  <a:srgbClr val="FFFF00"/>
                </a:solidFill>
                <a:hlinkClick r:id="rId3">
                  <a:extLst>
                    <a:ext uri="{A12FA001-AC4F-418D-AE19-62706E023703}">
                      <ahyp:hlinkClr xmlns:ahyp="http://schemas.microsoft.com/office/drawing/2018/hyperlinkcolor" val="tx"/>
                    </a:ext>
                  </a:extLst>
                </a:hlinkClick>
              </a:rPr>
              <a:t>github.com</a:t>
            </a:r>
            <a:r>
              <a:rPr lang="en-US" sz="4400" dirty="0">
                <a:solidFill>
                  <a:srgbClr val="FFFF00"/>
                </a:solidFill>
                <a:hlinkClick r:id="rId3">
                  <a:extLst>
                    <a:ext uri="{A12FA001-AC4F-418D-AE19-62706E023703}">
                      <ahyp:hlinkClr xmlns:ahyp="http://schemas.microsoft.com/office/drawing/2018/hyperlinkcolor" val="tx"/>
                    </a:ext>
                  </a:extLst>
                </a:hlinkClick>
              </a:rPr>
              <a:t>/</a:t>
            </a:r>
            <a:r>
              <a:rPr lang="en-US" sz="4400" dirty="0" err="1">
                <a:solidFill>
                  <a:srgbClr val="FFFF00"/>
                </a:solidFill>
                <a:hlinkClick r:id="rId3">
                  <a:extLst>
                    <a:ext uri="{A12FA001-AC4F-418D-AE19-62706E023703}">
                      <ahyp:hlinkClr xmlns:ahyp="http://schemas.microsoft.com/office/drawing/2018/hyperlinkcolor" val="tx"/>
                    </a:ext>
                  </a:extLst>
                </a:hlinkClick>
              </a:rPr>
              <a:t>pete</a:t>
            </a:r>
            <a:r>
              <a:rPr lang="en-US" sz="4400" dirty="0">
                <a:solidFill>
                  <a:srgbClr val="FFFF00"/>
                </a:solidFill>
                <a:hlinkClick r:id="rId3">
                  <a:extLst>
                    <a:ext uri="{A12FA001-AC4F-418D-AE19-62706E023703}">
                      <ahyp:hlinkClr xmlns:ahyp="http://schemas.microsoft.com/office/drawing/2018/hyperlinkcolor" val="tx"/>
                    </a:ext>
                  </a:extLst>
                </a:hlinkClick>
              </a:rPr>
              <a:t>-rai/p5js-bubbles</a:t>
            </a:r>
            <a:endParaRPr lang="en-US" sz="4000" dirty="0">
              <a:solidFill>
                <a:srgbClr val="FFFF00"/>
              </a:solidFill>
            </a:endParaRPr>
          </a:p>
        </p:txBody>
      </p:sp>
      <p:sp>
        <p:nvSpPr>
          <p:cNvPr id="4" name="Title 1">
            <a:extLst>
              <a:ext uri="{FF2B5EF4-FFF2-40B4-BE49-F238E27FC236}">
                <a16:creationId xmlns:a16="http://schemas.microsoft.com/office/drawing/2014/main" id="{4294EDBB-637D-0540-A2E9-873D6AA179BA}"/>
              </a:ext>
            </a:extLst>
          </p:cNvPr>
          <p:cNvSpPr txBox="1">
            <a:spLocks/>
          </p:cNvSpPr>
          <p:nvPr/>
        </p:nvSpPr>
        <p:spPr>
          <a:xfrm>
            <a:off x="838200" y="3362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rgbClr val="00E500"/>
                </a:solidFill>
              </a:rPr>
              <a:t>JQuery</a:t>
            </a:r>
            <a:r>
              <a:rPr lang="en-GB" dirty="0">
                <a:solidFill>
                  <a:srgbClr val="00E500"/>
                </a:solidFill>
              </a:rPr>
              <a:t> slide-in</a:t>
            </a:r>
            <a:endParaRPr lang="en-US" dirty="0">
              <a:solidFill>
                <a:srgbClr val="00E500"/>
              </a:solidFill>
            </a:endParaRPr>
          </a:p>
        </p:txBody>
      </p:sp>
      <p:sp>
        <p:nvSpPr>
          <p:cNvPr id="5" name="Content Placeholder 2">
            <a:extLst>
              <a:ext uri="{FF2B5EF4-FFF2-40B4-BE49-F238E27FC236}">
                <a16:creationId xmlns:a16="http://schemas.microsoft.com/office/drawing/2014/main" id="{2ED6DB4D-6911-814E-AE5F-58EA08B108E5}"/>
              </a:ext>
            </a:extLst>
          </p:cNvPr>
          <p:cNvSpPr txBox="1">
            <a:spLocks/>
          </p:cNvSpPr>
          <p:nvPr/>
        </p:nvSpPr>
        <p:spPr>
          <a:xfrm>
            <a:off x="838200" y="4621489"/>
            <a:ext cx="10515600" cy="18048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rgbClr val="FFFF00"/>
                </a:solidFill>
                <a:hlinkClick r:id="rId4">
                  <a:extLst>
                    <a:ext uri="{A12FA001-AC4F-418D-AE19-62706E023703}">
                      <ahyp:hlinkClr xmlns:ahyp="http://schemas.microsoft.com/office/drawing/2018/hyperlinkcolor" val="tx"/>
                    </a:ext>
                  </a:extLst>
                </a:hlinkClick>
              </a:rPr>
              <a:t>https://</a:t>
            </a:r>
            <a:r>
              <a:rPr lang="en-US" sz="4400" dirty="0" err="1">
                <a:solidFill>
                  <a:srgbClr val="FFFF00"/>
                </a:solidFill>
                <a:hlinkClick r:id="rId4">
                  <a:extLst>
                    <a:ext uri="{A12FA001-AC4F-418D-AE19-62706E023703}">
                      <ahyp:hlinkClr xmlns:ahyp="http://schemas.microsoft.com/office/drawing/2018/hyperlinkcolor" val="tx"/>
                    </a:ext>
                  </a:extLst>
                </a:hlinkClick>
              </a:rPr>
              <a:t>github.com</a:t>
            </a:r>
            <a:r>
              <a:rPr lang="en-US" sz="4400" dirty="0">
                <a:solidFill>
                  <a:srgbClr val="FFFF00"/>
                </a:solidFill>
                <a:hlinkClick r:id="rId4">
                  <a:extLst>
                    <a:ext uri="{A12FA001-AC4F-418D-AE19-62706E023703}">
                      <ahyp:hlinkClr xmlns:ahyp="http://schemas.microsoft.com/office/drawing/2018/hyperlinkcolor" val="tx"/>
                    </a:ext>
                  </a:extLst>
                </a:hlinkClick>
              </a:rPr>
              <a:t>/</a:t>
            </a:r>
            <a:r>
              <a:rPr lang="en-US" sz="4400" dirty="0" err="1">
                <a:solidFill>
                  <a:srgbClr val="FFFF00"/>
                </a:solidFill>
                <a:hlinkClick r:id="rId4">
                  <a:extLst>
                    <a:ext uri="{A12FA001-AC4F-418D-AE19-62706E023703}">
                      <ahyp:hlinkClr xmlns:ahyp="http://schemas.microsoft.com/office/drawing/2018/hyperlinkcolor" val="tx"/>
                    </a:ext>
                  </a:extLst>
                </a:hlinkClick>
              </a:rPr>
              <a:t>pete</a:t>
            </a:r>
            <a:r>
              <a:rPr lang="en-US" sz="4400" dirty="0">
                <a:solidFill>
                  <a:srgbClr val="FFFF00"/>
                </a:solidFill>
                <a:hlinkClick r:id="rId4">
                  <a:extLst>
                    <a:ext uri="{A12FA001-AC4F-418D-AE19-62706E023703}">
                      <ahyp:hlinkClr xmlns:ahyp="http://schemas.microsoft.com/office/drawing/2018/hyperlinkcolor" val="tx"/>
                    </a:ext>
                  </a:extLst>
                </a:hlinkClick>
              </a:rPr>
              <a:t>-rai/</a:t>
            </a:r>
            <a:r>
              <a:rPr lang="en-US" sz="4400" dirty="0" err="1">
                <a:solidFill>
                  <a:srgbClr val="FFFF00"/>
                </a:solidFill>
                <a:hlinkClick r:id="rId4">
                  <a:extLst>
                    <a:ext uri="{A12FA001-AC4F-418D-AE19-62706E023703}">
                      <ahyp:hlinkClr xmlns:ahyp="http://schemas.microsoft.com/office/drawing/2018/hyperlinkcolor" val="tx"/>
                    </a:ext>
                  </a:extLst>
                </a:hlinkClick>
              </a:rPr>
              <a:t>jquery-slidein</a:t>
            </a:r>
            <a:endParaRPr lang="en-US" sz="4000" dirty="0">
              <a:solidFill>
                <a:srgbClr val="FFFF00"/>
              </a:solidFill>
            </a:endParaRPr>
          </a:p>
        </p:txBody>
      </p:sp>
    </p:spTree>
    <p:extLst>
      <p:ext uri="{BB962C8B-B14F-4D97-AF65-F5344CB8AC3E}">
        <p14:creationId xmlns:p14="http://schemas.microsoft.com/office/powerpoint/2010/main" val="420044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GB" dirty="0">
                <a:solidFill>
                  <a:srgbClr val="00E500"/>
                </a:solidFill>
              </a:rPr>
              <a:t>Other </a:t>
            </a:r>
            <a:r>
              <a:rPr lang="en-GB" dirty="0">
                <a:solidFill>
                  <a:srgbClr val="FFFF00"/>
                </a:solidFill>
              </a:rPr>
              <a:t>observations</a:t>
            </a:r>
            <a:r>
              <a:rPr lang="en-GB" dirty="0">
                <a:solidFill>
                  <a:srgbClr val="00E500"/>
                </a:solidFill>
              </a:rPr>
              <a:t>…</a:t>
            </a:r>
            <a:endParaRPr lang="en-US" dirty="0">
              <a:solidFill>
                <a:srgbClr val="00E500"/>
              </a:solidFill>
            </a:endParaRP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p:txBody>
          <a:bodyPr>
            <a:normAutofit/>
          </a:bodyPr>
          <a:lstStyle/>
          <a:p>
            <a:r>
              <a:rPr lang="en-GB" sz="3200" dirty="0">
                <a:solidFill>
                  <a:srgbClr val="00E500"/>
                </a:solidFill>
              </a:rPr>
              <a:t>Unigrams vs </a:t>
            </a:r>
            <a:r>
              <a:rPr lang="en-GB" sz="3200" dirty="0">
                <a:solidFill>
                  <a:srgbClr val="FFFF00"/>
                </a:solidFill>
              </a:rPr>
              <a:t>Bigrams</a:t>
            </a:r>
          </a:p>
          <a:p>
            <a:r>
              <a:rPr lang="en-GB" sz="3200" dirty="0">
                <a:solidFill>
                  <a:srgbClr val="FFFF00"/>
                </a:solidFill>
              </a:rPr>
              <a:t>Temporal </a:t>
            </a:r>
            <a:r>
              <a:rPr lang="en-GB" sz="3200" dirty="0">
                <a:solidFill>
                  <a:srgbClr val="00E500"/>
                </a:solidFill>
              </a:rPr>
              <a:t>analysis:</a:t>
            </a:r>
          </a:p>
          <a:p>
            <a:pPr lvl="1"/>
            <a:r>
              <a:rPr lang="en-GB" sz="2800" dirty="0">
                <a:solidFill>
                  <a:srgbClr val="00E500"/>
                </a:solidFill>
              </a:rPr>
              <a:t>The </a:t>
            </a:r>
            <a:r>
              <a:rPr lang="en-GB" sz="2800" dirty="0">
                <a:solidFill>
                  <a:srgbClr val="FFFF00"/>
                </a:solidFill>
              </a:rPr>
              <a:t>F</a:t>
            </a:r>
            <a:r>
              <a:rPr lang="en-GB" sz="2800" dirty="0">
                <a:solidFill>
                  <a:srgbClr val="00E500"/>
                </a:solidFill>
              </a:rPr>
              <a:t> word</a:t>
            </a:r>
          </a:p>
          <a:p>
            <a:pPr lvl="1"/>
            <a:r>
              <a:rPr lang="en-GB" sz="2800" dirty="0">
                <a:solidFill>
                  <a:srgbClr val="00E500"/>
                </a:solidFill>
              </a:rPr>
              <a:t>The </a:t>
            </a:r>
            <a:r>
              <a:rPr lang="en-GB" sz="2800" dirty="0">
                <a:solidFill>
                  <a:srgbClr val="FFFF00"/>
                </a:solidFill>
              </a:rPr>
              <a:t>N</a:t>
            </a:r>
            <a:r>
              <a:rPr lang="en-GB" sz="2800" dirty="0">
                <a:solidFill>
                  <a:srgbClr val="00E500"/>
                </a:solidFill>
              </a:rPr>
              <a:t> word</a:t>
            </a:r>
          </a:p>
          <a:p>
            <a:pPr lvl="1"/>
            <a:r>
              <a:rPr lang="en-GB" sz="2800" dirty="0">
                <a:solidFill>
                  <a:srgbClr val="FFFF00"/>
                </a:solidFill>
              </a:rPr>
              <a:t>Gay</a:t>
            </a:r>
            <a:r>
              <a:rPr lang="en-GB" sz="2800" dirty="0">
                <a:solidFill>
                  <a:srgbClr val="00E500"/>
                </a:solidFill>
              </a:rPr>
              <a:t> vs </a:t>
            </a:r>
            <a:r>
              <a:rPr lang="en-GB" sz="2800" dirty="0">
                <a:solidFill>
                  <a:srgbClr val="FFFF00"/>
                </a:solidFill>
              </a:rPr>
              <a:t>Gay</a:t>
            </a:r>
          </a:p>
          <a:p>
            <a:r>
              <a:rPr lang="en-GB" sz="3200" dirty="0">
                <a:solidFill>
                  <a:srgbClr val="FFFF00"/>
                </a:solidFill>
              </a:rPr>
              <a:t>Semantic </a:t>
            </a:r>
            <a:r>
              <a:rPr lang="en-GB" sz="3200" dirty="0">
                <a:solidFill>
                  <a:srgbClr val="00E500"/>
                </a:solidFill>
              </a:rPr>
              <a:t>analysis:</a:t>
            </a:r>
          </a:p>
          <a:p>
            <a:pPr lvl="1"/>
            <a:r>
              <a:rPr lang="en-GB" sz="2800" dirty="0">
                <a:solidFill>
                  <a:srgbClr val="FFFF00"/>
                </a:solidFill>
              </a:rPr>
              <a:t>Genre </a:t>
            </a:r>
            <a:r>
              <a:rPr lang="en-GB" sz="2800" dirty="0">
                <a:solidFill>
                  <a:srgbClr val="00E500"/>
                </a:solidFill>
              </a:rPr>
              <a:t>spotting: wagon, posse, sheriff, saloon, …</a:t>
            </a:r>
          </a:p>
          <a:p>
            <a:pPr lvl="1"/>
            <a:r>
              <a:rPr lang="en-GB" sz="2800" dirty="0">
                <a:solidFill>
                  <a:srgbClr val="FFFF00"/>
                </a:solidFill>
              </a:rPr>
              <a:t>Franchise </a:t>
            </a:r>
            <a:r>
              <a:rPr lang="en-GB" sz="2800" dirty="0">
                <a:solidFill>
                  <a:srgbClr val="00E500"/>
                </a:solidFill>
              </a:rPr>
              <a:t>spotting: warp, </a:t>
            </a:r>
            <a:r>
              <a:rPr lang="en-GB" sz="2800" dirty="0" err="1">
                <a:solidFill>
                  <a:srgbClr val="00E500"/>
                </a:solidFill>
              </a:rPr>
              <a:t>vulcan</a:t>
            </a:r>
            <a:r>
              <a:rPr lang="en-GB" sz="2800" dirty="0">
                <a:solidFill>
                  <a:srgbClr val="00E500"/>
                </a:solidFill>
              </a:rPr>
              <a:t>, beam, shields, …</a:t>
            </a:r>
          </a:p>
          <a:p>
            <a:pPr lvl="1"/>
            <a:r>
              <a:rPr lang="en-GB" sz="2800" dirty="0">
                <a:solidFill>
                  <a:srgbClr val="FFFF00"/>
                </a:solidFill>
              </a:rPr>
              <a:t>Impersonal pronouns</a:t>
            </a:r>
            <a:r>
              <a:rPr lang="en-GB" sz="2800" dirty="0">
                <a:solidFill>
                  <a:srgbClr val="00E500"/>
                </a:solidFill>
              </a:rPr>
              <a:t>: you, </a:t>
            </a:r>
            <a:r>
              <a:rPr lang="en-GB" sz="2800" dirty="0" err="1">
                <a:solidFill>
                  <a:srgbClr val="00E500"/>
                </a:solidFill>
              </a:rPr>
              <a:t>i</a:t>
            </a:r>
            <a:r>
              <a:rPr lang="en-GB" sz="2800" dirty="0">
                <a:solidFill>
                  <a:srgbClr val="00E500"/>
                </a:solidFill>
              </a:rPr>
              <a:t>, we, …</a:t>
            </a:r>
          </a:p>
          <a:p>
            <a:endParaRPr lang="en-GB" sz="3200" dirty="0">
              <a:solidFill>
                <a:srgbClr val="00E500"/>
              </a:solidFill>
            </a:endParaRPr>
          </a:p>
          <a:p>
            <a:endParaRPr lang="en-GB" sz="3200" dirty="0">
              <a:solidFill>
                <a:srgbClr val="00E500"/>
              </a:solidFill>
            </a:endParaRPr>
          </a:p>
          <a:p>
            <a:endParaRPr lang="en-GB" sz="3200" dirty="0">
              <a:solidFill>
                <a:srgbClr val="00E500"/>
              </a:solidFill>
            </a:endParaRPr>
          </a:p>
          <a:p>
            <a:endParaRPr lang="en-US" sz="2800" dirty="0">
              <a:solidFill>
                <a:srgbClr val="00E500"/>
              </a:solidFill>
            </a:endParaRPr>
          </a:p>
        </p:txBody>
      </p:sp>
    </p:spTree>
    <p:extLst>
      <p:ext uri="{BB962C8B-B14F-4D97-AF65-F5344CB8AC3E}">
        <p14:creationId xmlns:p14="http://schemas.microsoft.com/office/powerpoint/2010/main" val="427336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GB" dirty="0">
                <a:solidFill>
                  <a:srgbClr val="00E500"/>
                </a:solidFill>
              </a:rPr>
              <a:t>It’s all in the pubic domain</a:t>
            </a:r>
            <a:endParaRPr lang="en-US" dirty="0">
              <a:solidFill>
                <a:srgbClr val="00E500"/>
              </a:solidFill>
            </a:endParaRP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a:xfrm>
            <a:off x="838200" y="1624151"/>
            <a:ext cx="10515600" cy="4351338"/>
          </a:xfrm>
        </p:spPr>
        <p:txBody>
          <a:bodyPr anchor="ctr">
            <a:normAutofit/>
          </a:bodyPr>
          <a:lstStyle/>
          <a:p>
            <a:pPr marL="0" indent="0" algn="ctr">
              <a:buNone/>
            </a:pPr>
            <a:r>
              <a:rPr lang="en-US" sz="4000" dirty="0">
                <a:solidFill>
                  <a:srgbClr val="FFFF00"/>
                </a:solidFill>
                <a:hlinkClick r:id="rId3">
                  <a:extLst>
                    <a:ext uri="{A12FA001-AC4F-418D-AE19-62706E023703}">
                      <ahyp:hlinkClr xmlns:ahyp="http://schemas.microsoft.com/office/drawing/2018/hyperlinkcolor" val="tx"/>
                    </a:ext>
                  </a:extLst>
                </a:hlinkClick>
              </a:rPr>
              <a:t>https://</a:t>
            </a:r>
            <a:r>
              <a:rPr lang="en-US" sz="4000" dirty="0" err="1">
                <a:solidFill>
                  <a:srgbClr val="FFFF00"/>
                </a:solidFill>
                <a:hlinkClick r:id="rId3">
                  <a:extLst>
                    <a:ext uri="{A12FA001-AC4F-418D-AE19-62706E023703}">
                      <ahyp:hlinkClr xmlns:ahyp="http://schemas.microsoft.com/office/drawing/2018/hyperlinkcolor" val="tx"/>
                    </a:ext>
                  </a:extLst>
                </a:hlinkClick>
              </a:rPr>
              <a:t>github.com</a:t>
            </a:r>
            <a:r>
              <a:rPr lang="en-US" sz="4000" dirty="0">
                <a:solidFill>
                  <a:srgbClr val="FFFF00"/>
                </a:solidFill>
                <a:hlinkClick r:id="rId3">
                  <a:extLst>
                    <a:ext uri="{A12FA001-AC4F-418D-AE19-62706E023703}">
                      <ahyp:hlinkClr xmlns:ahyp="http://schemas.microsoft.com/office/drawing/2018/hyperlinkcolor" val="tx"/>
                    </a:ext>
                  </a:extLst>
                </a:hlinkClick>
              </a:rPr>
              <a:t>/</a:t>
            </a:r>
            <a:r>
              <a:rPr lang="en-US" sz="4000" dirty="0" err="1">
                <a:solidFill>
                  <a:srgbClr val="FFFF00"/>
                </a:solidFill>
                <a:hlinkClick r:id="rId3">
                  <a:extLst>
                    <a:ext uri="{A12FA001-AC4F-418D-AE19-62706E023703}">
                      <ahyp:hlinkClr xmlns:ahyp="http://schemas.microsoft.com/office/drawing/2018/hyperlinkcolor" val="tx"/>
                    </a:ext>
                  </a:extLst>
                </a:hlinkClick>
              </a:rPr>
              <a:t>pete</a:t>
            </a:r>
            <a:r>
              <a:rPr lang="en-US" sz="4000" dirty="0">
                <a:solidFill>
                  <a:srgbClr val="FFFF00"/>
                </a:solidFill>
                <a:hlinkClick r:id="rId3">
                  <a:extLst>
                    <a:ext uri="{A12FA001-AC4F-418D-AE19-62706E023703}">
                      <ahyp:hlinkClr xmlns:ahyp="http://schemas.microsoft.com/office/drawing/2018/hyperlinkcolor" val="tx"/>
                    </a:ext>
                  </a:extLst>
                </a:hlinkClick>
              </a:rPr>
              <a:t>-rai/words-of-our-culture</a:t>
            </a:r>
            <a:endParaRPr lang="en-US" sz="3600" dirty="0">
              <a:solidFill>
                <a:srgbClr val="FFFF00"/>
              </a:solidFill>
            </a:endParaRPr>
          </a:p>
        </p:txBody>
      </p:sp>
    </p:spTree>
    <p:extLst>
      <p:ext uri="{BB962C8B-B14F-4D97-AF65-F5344CB8AC3E}">
        <p14:creationId xmlns:p14="http://schemas.microsoft.com/office/powerpoint/2010/main" val="367311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6C3C"/>
        </a:solidFill>
        <a:effectLst/>
      </p:bgPr>
    </p:bg>
    <p:spTree>
      <p:nvGrpSpPr>
        <p:cNvPr id="1" name=""/>
        <p:cNvGrpSpPr/>
        <p:nvPr/>
      </p:nvGrpSpPr>
      <p:grpSpPr>
        <a:xfrm>
          <a:off x="0" y="0"/>
          <a:ext cx="0" cy="0"/>
          <a:chOff x="0" y="0"/>
          <a:chExt cx="0" cy="0"/>
        </a:xfrm>
      </p:grpSpPr>
      <p:pic>
        <p:nvPicPr>
          <p:cNvPr id="1026" name="Picture 2" descr="Image result for house of commons">
            <a:extLst>
              <a:ext uri="{FF2B5EF4-FFF2-40B4-BE49-F238E27FC236}">
                <a16:creationId xmlns:a16="http://schemas.microsoft.com/office/drawing/2014/main" id="{AE82F1C3-F3AB-8F41-AB18-1D8F1C07A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742" y="826634"/>
            <a:ext cx="5602515" cy="56025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F65959-3CE0-2A49-A562-0694F97635B0}"/>
              </a:ext>
            </a:extLst>
          </p:cNvPr>
          <p:cNvSpPr>
            <a:spLocks noGrp="1"/>
          </p:cNvSpPr>
          <p:nvPr>
            <p:ph idx="1"/>
          </p:nvPr>
        </p:nvSpPr>
        <p:spPr>
          <a:xfrm>
            <a:off x="2291441" y="5391387"/>
            <a:ext cx="7609115" cy="1368649"/>
          </a:xfrm>
        </p:spPr>
        <p:txBody>
          <a:bodyPr anchor="ctr">
            <a:normAutofit/>
          </a:bodyPr>
          <a:lstStyle/>
          <a:p>
            <a:pPr marL="0" indent="0" algn="ctr">
              <a:buNone/>
            </a:pPr>
            <a:r>
              <a:rPr lang="en-US" sz="6000" dirty="0">
                <a:ln>
                  <a:solidFill>
                    <a:schemeClr val="tx1">
                      <a:lumMod val="65000"/>
                      <a:lumOff val="35000"/>
                    </a:schemeClr>
                  </a:solidFill>
                </a:ln>
                <a:solidFill>
                  <a:srgbClr val="C1A675"/>
                </a:solidFill>
                <a:latin typeface="Phosphate Solid" panose="02000506050000020004" pitchFamily="2" charset="77"/>
                <a:ea typeface="Krungthep" panose="02000400000000000000" pitchFamily="2" charset="-34"/>
                <a:cs typeface="Phosphate Solid" panose="02000506050000020004" pitchFamily="2" charset="77"/>
              </a:rPr>
              <a:t>10 Million Words</a:t>
            </a:r>
          </a:p>
        </p:txBody>
      </p:sp>
      <p:sp>
        <p:nvSpPr>
          <p:cNvPr id="5" name="Content Placeholder 2">
            <a:extLst>
              <a:ext uri="{FF2B5EF4-FFF2-40B4-BE49-F238E27FC236}">
                <a16:creationId xmlns:a16="http://schemas.microsoft.com/office/drawing/2014/main" id="{7E883F05-DB92-2449-9822-6171D5907FFA}"/>
              </a:ext>
            </a:extLst>
          </p:cNvPr>
          <p:cNvSpPr txBox="1">
            <a:spLocks/>
          </p:cNvSpPr>
          <p:nvPr/>
        </p:nvSpPr>
        <p:spPr>
          <a:xfrm>
            <a:off x="2291440" y="130622"/>
            <a:ext cx="7609115" cy="13686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800" dirty="0">
                <a:solidFill>
                  <a:srgbClr val="C1A675"/>
                </a:solidFill>
                <a:ea typeface="Krungthep" panose="02000400000000000000" pitchFamily="2" charset="-34"/>
                <a:cs typeface="Phosphate Solid" panose="02000506050000020004" pitchFamily="2" charset="77"/>
              </a:rPr>
              <a:t>coming soon</a:t>
            </a:r>
          </a:p>
        </p:txBody>
      </p:sp>
    </p:spTree>
    <p:extLst>
      <p:ext uri="{BB962C8B-B14F-4D97-AF65-F5344CB8AC3E}">
        <p14:creationId xmlns:p14="http://schemas.microsoft.com/office/powerpoint/2010/main" val="2400239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agicmediaforce.com/assets/img/comp/magicmediaforce.com/how-to-write-a-movie-script-8294-w1200.jpg">
            <a:extLst>
              <a:ext uri="{FF2B5EF4-FFF2-40B4-BE49-F238E27FC236}">
                <a16:creationId xmlns:a16="http://schemas.microsoft.com/office/drawing/2014/main" id="{39709A33-4A25-8243-949A-410AC68A82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72" t="5763" r="12990" b="669"/>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ED764C-5667-4A40-A96A-A486E156F337}"/>
              </a:ext>
            </a:extLst>
          </p:cNvPr>
          <p:cNvSpPr>
            <a:spLocks noGrp="1"/>
          </p:cNvSpPr>
          <p:nvPr>
            <p:ph type="ctrTitle"/>
          </p:nvPr>
        </p:nvSpPr>
        <p:spPr>
          <a:xfrm>
            <a:off x="400695" y="899360"/>
            <a:ext cx="4215157" cy="2387600"/>
          </a:xfrm>
        </p:spPr>
        <p:txBody>
          <a:bodyPr>
            <a:normAutofit/>
          </a:bodyPr>
          <a:lstStyle/>
          <a:p>
            <a:r>
              <a:rPr lang="en-US" b="1" dirty="0"/>
              <a:t>Words of our Culture</a:t>
            </a:r>
          </a:p>
        </p:txBody>
      </p:sp>
      <p:sp>
        <p:nvSpPr>
          <p:cNvPr id="3" name="Subtitle 2">
            <a:extLst>
              <a:ext uri="{FF2B5EF4-FFF2-40B4-BE49-F238E27FC236}">
                <a16:creationId xmlns:a16="http://schemas.microsoft.com/office/drawing/2014/main" id="{0B97F193-07F5-1543-B99A-E70FA04DA095}"/>
              </a:ext>
            </a:extLst>
          </p:cNvPr>
          <p:cNvSpPr>
            <a:spLocks noGrp="1"/>
          </p:cNvSpPr>
          <p:nvPr>
            <p:ph type="subTitle" idx="1"/>
          </p:nvPr>
        </p:nvSpPr>
        <p:spPr>
          <a:xfrm>
            <a:off x="1252102" y="3353866"/>
            <a:ext cx="2356624" cy="1655762"/>
          </a:xfrm>
        </p:spPr>
        <p:txBody>
          <a:bodyPr>
            <a:normAutofit/>
          </a:bodyPr>
          <a:lstStyle/>
          <a:p>
            <a:r>
              <a:rPr lang="en-US" sz="2800" dirty="0"/>
              <a:t>Pete Rai</a:t>
            </a:r>
          </a:p>
        </p:txBody>
      </p:sp>
    </p:spTree>
    <p:extLst>
      <p:ext uri="{BB962C8B-B14F-4D97-AF65-F5344CB8AC3E}">
        <p14:creationId xmlns:p14="http://schemas.microsoft.com/office/powerpoint/2010/main" val="357290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4B07A-53D0-CB4F-B622-58673B81A8D2}"/>
              </a:ext>
            </a:extLst>
          </p:cNvPr>
          <p:cNvSpPr>
            <a:spLocks noGrp="1"/>
          </p:cNvSpPr>
          <p:nvPr>
            <p:ph idx="1"/>
          </p:nvPr>
        </p:nvSpPr>
        <p:spPr>
          <a:xfrm>
            <a:off x="838200" y="464949"/>
            <a:ext cx="10515600" cy="5712014"/>
          </a:xfrm>
        </p:spPr>
        <p:txBody>
          <a:bodyPr anchor="ctr">
            <a:normAutofit/>
          </a:bodyPr>
          <a:lstStyle/>
          <a:p>
            <a:pPr marL="0" indent="0" algn="ctr">
              <a:buNone/>
            </a:pPr>
            <a:r>
              <a:rPr lang="en-US" sz="4000" dirty="0">
                <a:solidFill>
                  <a:srgbClr val="00E500"/>
                </a:solidFill>
              </a:rPr>
              <a:t>A </a:t>
            </a:r>
            <a:r>
              <a:rPr lang="en-US" sz="4000" dirty="0">
                <a:solidFill>
                  <a:srgbClr val="FFFF00"/>
                </a:solidFill>
              </a:rPr>
              <a:t>linguistic analysis </a:t>
            </a:r>
            <a:r>
              <a:rPr lang="en-US" sz="4000" dirty="0">
                <a:solidFill>
                  <a:srgbClr val="00E500"/>
                </a:solidFill>
              </a:rPr>
              <a:t>of the utterances within all the great </a:t>
            </a:r>
            <a:r>
              <a:rPr lang="en-US" sz="4000" dirty="0">
                <a:solidFill>
                  <a:srgbClr val="FFFF00"/>
                </a:solidFill>
              </a:rPr>
              <a:t>English language movies</a:t>
            </a:r>
            <a:r>
              <a:rPr lang="en-US" sz="4000" dirty="0">
                <a:solidFill>
                  <a:srgbClr val="00E500"/>
                </a:solidFill>
              </a:rPr>
              <a:t>, from the birth of sound cinema to the present day</a:t>
            </a:r>
          </a:p>
          <a:p>
            <a:pPr marL="0" indent="0" algn="ctr">
              <a:buNone/>
            </a:pPr>
            <a:endParaRPr lang="en-US" sz="1200" dirty="0">
              <a:solidFill>
                <a:srgbClr val="00E500"/>
              </a:solidFill>
            </a:endParaRPr>
          </a:p>
          <a:p>
            <a:pPr marL="0" indent="0" algn="ctr">
              <a:buNone/>
            </a:pPr>
            <a:r>
              <a:rPr lang="en-US" sz="4000" dirty="0">
                <a:solidFill>
                  <a:srgbClr val="00E500"/>
                </a:solidFill>
              </a:rPr>
              <a:t>Presented in a </a:t>
            </a:r>
            <a:r>
              <a:rPr lang="en-US" sz="4000" dirty="0">
                <a:solidFill>
                  <a:srgbClr val="FFFF00"/>
                </a:solidFill>
              </a:rPr>
              <a:t>visual model</a:t>
            </a:r>
          </a:p>
          <a:p>
            <a:pPr marL="0" indent="0" algn="ctr">
              <a:buNone/>
            </a:pPr>
            <a:endParaRPr lang="en-US" sz="1200" dirty="0">
              <a:solidFill>
                <a:srgbClr val="00E500"/>
              </a:solidFill>
            </a:endParaRPr>
          </a:p>
          <a:p>
            <a:pPr marL="0" indent="0" algn="ctr">
              <a:buNone/>
            </a:pPr>
            <a:r>
              <a:rPr lang="en-US" sz="4000" dirty="0">
                <a:solidFill>
                  <a:srgbClr val="FFFF00"/>
                </a:solidFill>
              </a:rPr>
              <a:t>words</a:t>
            </a:r>
            <a:r>
              <a:rPr lang="en-US" sz="4000" dirty="0">
                <a:solidFill>
                  <a:srgbClr val="00E500"/>
                </a:solidFill>
              </a:rPr>
              <a:t> </a:t>
            </a:r>
            <a:r>
              <a:rPr lang="en-GB" sz="4000" dirty="0">
                <a:solidFill>
                  <a:srgbClr val="00E500"/>
                </a:solidFill>
              </a:rPr>
              <a:t>which</a:t>
            </a:r>
            <a:r>
              <a:rPr lang="en-US" sz="4000" dirty="0">
                <a:solidFill>
                  <a:srgbClr val="00E500"/>
                </a:solidFill>
              </a:rPr>
              <a:t> </a:t>
            </a:r>
            <a:r>
              <a:rPr lang="en-US" sz="4000" dirty="0">
                <a:solidFill>
                  <a:srgbClr val="FFFF00"/>
                </a:solidFill>
              </a:rPr>
              <a:t>characterize</a:t>
            </a:r>
            <a:r>
              <a:rPr lang="en-US" sz="4000" dirty="0">
                <a:solidFill>
                  <a:srgbClr val="00E500"/>
                </a:solidFill>
              </a:rPr>
              <a:t> </a:t>
            </a:r>
            <a:r>
              <a:rPr lang="en-GB" sz="4000" dirty="0">
                <a:solidFill>
                  <a:srgbClr val="00E500"/>
                </a:solidFill>
              </a:rPr>
              <a:t>a</a:t>
            </a:r>
            <a:r>
              <a:rPr lang="en-US" sz="4000" dirty="0">
                <a:solidFill>
                  <a:srgbClr val="00E500"/>
                </a:solidFill>
              </a:rPr>
              <a:t> given </a:t>
            </a:r>
            <a:r>
              <a:rPr lang="en-US" sz="4000" dirty="0">
                <a:solidFill>
                  <a:srgbClr val="FFFF00"/>
                </a:solidFill>
              </a:rPr>
              <a:t>movie</a:t>
            </a:r>
            <a:r>
              <a:rPr lang="en-US" sz="4000" dirty="0">
                <a:solidFill>
                  <a:srgbClr val="00E500"/>
                </a:solidFill>
              </a:rPr>
              <a:t> </a:t>
            </a:r>
          </a:p>
          <a:p>
            <a:pPr marL="0" indent="0" algn="ctr">
              <a:buNone/>
            </a:pPr>
            <a:r>
              <a:rPr lang="en-US" sz="4000" dirty="0">
                <a:solidFill>
                  <a:srgbClr val="FFFF00"/>
                </a:solidFill>
              </a:rPr>
              <a:t>movies</a:t>
            </a:r>
            <a:r>
              <a:rPr lang="en-US" sz="4000" dirty="0">
                <a:solidFill>
                  <a:srgbClr val="00E500"/>
                </a:solidFill>
              </a:rPr>
              <a:t> </a:t>
            </a:r>
            <a:r>
              <a:rPr lang="en-GB" sz="4000" dirty="0">
                <a:solidFill>
                  <a:srgbClr val="00E500"/>
                </a:solidFill>
              </a:rPr>
              <a:t>which</a:t>
            </a:r>
            <a:r>
              <a:rPr lang="en-US" sz="4000" dirty="0">
                <a:solidFill>
                  <a:srgbClr val="00E500"/>
                </a:solidFill>
              </a:rPr>
              <a:t> </a:t>
            </a:r>
            <a:r>
              <a:rPr lang="en-US" sz="4000" dirty="0">
                <a:solidFill>
                  <a:srgbClr val="FFFF00"/>
                </a:solidFill>
              </a:rPr>
              <a:t>align with </a:t>
            </a:r>
            <a:r>
              <a:rPr lang="en-GB" sz="4000" dirty="0">
                <a:solidFill>
                  <a:srgbClr val="00E500"/>
                </a:solidFill>
              </a:rPr>
              <a:t>a</a:t>
            </a:r>
            <a:r>
              <a:rPr lang="en-US" sz="4000" dirty="0">
                <a:solidFill>
                  <a:srgbClr val="00E500"/>
                </a:solidFill>
              </a:rPr>
              <a:t> given </a:t>
            </a:r>
            <a:r>
              <a:rPr lang="en-US" sz="4000" dirty="0">
                <a:solidFill>
                  <a:srgbClr val="FFFF00"/>
                </a:solidFill>
              </a:rPr>
              <a:t>word</a:t>
            </a:r>
          </a:p>
        </p:txBody>
      </p:sp>
    </p:spTree>
    <p:extLst>
      <p:ext uri="{BB962C8B-B14F-4D97-AF65-F5344CB8AC3E}">
        <p14:creationId xmlns:p14="http://schemas.microsoft.com/office/powerpoint/2010/main" val="263454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4B07A-53D0-CB4F-B622-58673B81A8D2}"/>
              </a:ext>
            </a:extLst>
          </p:cNvPr>
          <p:cNvSpPr>
            <a:spLocks noGrp="1"/>
          </p:cNvSpPr>
          <p:nvPr>
            <p:ph idx="1"/>
          </p:nvPr>
        </p:nvSpPr>
        <p:spPr>
          <a:xfrm>
            <a:off x="838200" y="464949"/>
            <a:ext cx="10515600" cy="5712014"/>
          </a:xfrm>
        </p:spPr>
        <p:txBody>
          <a:bodyPr anchor="ctr">
            <a:normAutofit/>
          </a:bodyPr>
          <a:lstStyle/>
          <a:p>
            <a:pPr marL="0" indent="0" algn="ctr">
              <a:buNone/>
            </a:pPr>
            <a:r>
              <a:rPr lang="en-GB" sz="4000" dirty="0">
                <a:solidFill>
                  <a:srgbClr val="00E500"/>
                </a:solidFill>
                <a:hlinkClick r:id="rId3">
                  <a:extLst>
                    <a:ext uri="{A12FA001-AC4F-418D-AE19-62706E023703}">
                      <ahyp:hlinkClr xmlns:ahyp="http://schemas.microsoft.com/office/drawing/2018/hyperlinkcolor" val="tx"/>
                    </a:ext>
                  </a:extLst>
                </a:hlinkClick>
              </a:rPr>
              <a:t>demo</a:t>
            </a:r>
            <a:endParaRPr lang="en-US" sz="4000" b="1" dirty="0">
              <a:solidFill>
                <a:srgbClr val="00E500"/>
              </a:solidFill>
            </a:endParaRPr>
          </a:p>
        </p:txBody>
      </p:sp>
    </p:spTree>
    <p:extLst>
      <p:ext uri="{BB962C8B-B14F-4D97-AF65-F5344CB8AC3E}">
        <p14:creationId xmlns:p14="http://schemas.microsoft.com/office/powerpoint/2010/main" val="130931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US" dirty="0">
                <a:solidFill>
                  <a:srgbClr val="00E500"/>
                </a:solidFill>
              </a:rPr>
              <a:t>How’s it work under-the-hood?</a:t>
            </a: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p:txBody>
          <a:bodyPr>
            <a:normAutofit/>
          </a:bodyPr>
          <a:lstStyle/>
          <a:p>
            <a:pPr marL="514350" indent="-514350">
              <a:buFont typeface="+mj-lt"/>
              <a:buAutoNum type="arabicPeriod"/>
            </a:pPr>
            <a:r>
              <a:rPr lang="en-US" sz="4000" dirty="0">
                <a:solidFill>
                  <a:srgbClr val="FFFF00"/>
                </a:solidFill>
              </a:rPr>
              <a:t>Choose</a:t>
            </a:r>
            <a:r>
              <a:rPr lang="en-US" sz="4000" dirty="0">
                <a:solidFill>
                  <a:srgbClr val="00E500"/>
                </a:solidFill>
              </a:rPr>
              <a:t> the movies</a:t>
            </a:r>
          </a:p>
          <a:p>
            <a:pPr marL="514350" indent="-514350">
              <a:buFont typeface="+mj-lt"/>
              <a:buAutoNum type="arabicPeriod"/>
            </a:pPr>
            <a:r>
              <a:rPr lang="en-US" sz="4000" dirty="0">
                <a:solidFill>
                  <a:srgbClr val="FFFF00"/>
                </a:solidFill>
              </a:rPr>
              <a:t>Gather</a:t>
            </a:r>
            <a:r>
              <a:rPr lang="en-US" sz="4000" dirty="0">
                <a:solidFill>
                  <a:srgbClr val="00E500"/>
                </a:solidFill>
              </a:rPr>
              <a:t> utterances into a corpus</a:t>
            </a:r>
          </a:p>
          <a:p>
            <a:pPr marL="514350" indent="-514350">
              <a:buFont typeface="+mj-lt"/>
              <a:buAutoNum type="arabicPeriod"/>
            </a:pPr>
            <a:r>
              <a:rPr lang="en-US" sz="4000" dirty="0" err="1">
                <a:solidFill>
                  <a:srgbClr val="FFFF00"/>
                </a:solidFill>
              </a:rPr>
              <a:t>Normalise</a:t>
            </a:r>
            <a:r>
              <a:rPr lang="en-US" sz="4000" dirty="0">
                <a:solidFill>
                  <a:srgbClr val="00E500"/>
                </a:solidFill>
              </a:rPr>
              <a:t> the text within the corpus</a:t>
            </a:r>
          </a:p>
          <a:p>
            <a:pPr marL="514350" indent="-514350">
              <a:buFont typeface="+mj-lt"/>
              <a:buAutoNum type="arabicPeriod"/>
            </a:pPr>
            <a:r>
              <a:rPr lang="en-US" sz="4000" dirty="0">
                <a:solidFill>
                  <a:srgbClr val="FFFF00"/>
                </a:solidFill>
              </a:rPr>
              <a:t>Stem</a:t>
            </a:r>
            <a:r>
              <a:rPr lang="en-US" sz="4000" dirty="0">
                <a:solidFill>
                  <a:srgbClr val="00E500"/>
                </a:solidFill>
              </a:rPr>
              <a:t> the individual words</a:t>
            </a:r>
          </a:p>
          <a:p>
            <a:pPr marL="514350" indent="-514350">
              <a:buFont typeface="+mj-lt"/>
              <a:buAutoNum type="arabicPeriod"/>
            </a:pPr>
            <a:r>
              <a:rPr lang="en-US" sz="4000" dirty="0">
                <a:solidFill>
                  <a:srgbClr val="FFFF00"/>
                </a:solidFill>
              </a:rPr>
              <a:t>Store</a:t>
            </a:r>
            <a:r>
              <a:rPr lang="en-US" sz="4000" dirty="0">
                <a:solidFill>
                  <a:srgbClr val="00E500"/>
                </a:solidFill>
              </a:rPr>
              <a:t> the corpus in a data model</a:t>
            </a:r>
          </a:p>
          <a:p>
            <a:pPr marL="514350" indent="-514350">
              <a:buFont typeface="+mj-lt"/>
              <a:buAutoNum type="arabicPeriod"/>
            </a:pPr>
            <a:r>
              <a:rPr lang="en-GB" sz="4000" dirty="0">
                <a:solidFill>
                  <a:srgbClr val="FFFF00"/>
                </a:solidFill>
              </a:rPr>
              <a:t>Analyse</a:t>
            </a:r>
            <a:r>
              <a:rPr lang="en-US" sz="4000" dirty="0">
                <a:solidFill>
                  <a:srgbClr val="00E500"/>
                </a:solidFill>
              </a:rPr>
              <a:t> for statistical significance </a:t>
            </a:r>
          </a:p>
        </p:txBody>
      </p:sp>
    </p:spTree>
    <p:extLst>
      <p:ext uri="{BB962C8B-B14F-4D97-AF65-F5344CB8AC3E}">
        <p14:creationId xmlns:p14="http://schemas.microsoft.com/office/powerpoint/2010/main" val="250622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7E6-2ACA-7A40-B2AD-9F2C59598A13}"/>
              </a:ext>
            </a:extLst>
          </p:cNvPr>
          <p:cNvSpPr>
            <a:spLocks noGrp="1"/>
          </p:cNvSpPr>
          <p:nvPr>
            <p:ph type="title"/>
          </p:nvPr>
        </p:nvSpPr>
        <p:spPr/>
        <p:txBody>
          <a:bodyPr/>
          <a:lstStyle/>
          <a:p>
            <a:r>
              <a:rPr lang="en-US" dirty="0">
                <a:solidFill>
                  <a:srgbClr val="00E500"/>
                </a:solidFill>
              </a:rPr>
              <a:t>1 of 6: </a:t>
            </a:r>
            <a:r>
              <a:rPr lang="en-US" dirty="0">
                <a:solidFill>
                  <a:srgbClr val="FFFF00"/>
                </a:solidFill>
              </a:rPr>
              <a:t>Choose</a:t>
            </a:r>
            <a:r>
              <a:rPr lang="en-US" dirty="0">
                <a:solidFill>
                  <a:srgbClr val="00E500"/>
                </a:solidFill>
              </a:rPr>
              <a:t> the movies</a:t>
            </a:r>
          </a:p>
        </p:txBody>
      </p:sp>
      <p:sp>
        <p:nvSpPr>
          <p:cNvPr id="3" name="Content Placeholder 2">
            <a:extLst>
              <a:ext uri="{FF2B5EF4-FFF2-40B4-BE49-F238E27FC236}">
                <a16:creationId xmlns:a16="http://schemas.microsoft.com/office/drawing/2014/main" id="{E78EF3C4-6E5C-454C-93A3-F4EC56FC2EB5}"/>
              </a:ext>
            </a:extLst>
          </p:cNvPr>
          <p:cNvSpPr>
            <a:spLocks noGrp="1"/>
          </p:cNvSpPr>
          <p:nvPr>
            <p:ph idx="1"/>
          </p:nvPr>
        </p:nvSpPr>
        <p:spPr/>
        <p:txBody>
          <a:bodyPr>
            <a:noAutofit/>
          </a:bodyPr>
          <a:lstStyle/>
          <a:p>
            <a:r>
              <a:rPr lang="en-US" sz="3400" dirty="0">
                <a:solidFill>
                  <a:srgbClr val="FFFF00"/>
                </a:solidFill>
              </a:rPr>
              <a:t>Popular</a:t>
            </a:r>
            <a:r>
              <a:rPr lang="en-US" sz="3400" dirty="0">
                <a:solidFill>
                  <a:srgbClr val="00E500"/>
                </a:solidFill>
              </a:rPr>
              <a:t> and well known:  Highest </a:t>
            </a:r>
            <a:r>
              <a:rPr lang="en-US" sz="3400" dirty="0">
                <a:solidFill>
                  <a:srgbClr val="FFFF00"/>
                </a:solidFill>
              </a:rPr>
              <a:t>grossing</a:t>
            </a:r>
            <a:r>
              <a:rPr lang="en-US" sz="3400" dirty="0">
                <a:solidFill>
                  <a:srgbClr val="00E500"/>
                </a:solidFill>
              </a:rPr>
              <a:t>, </a:t>
            </a:r>
            <a:r>
              <a:rPr lang="en-US" sz="3400" dirty="0">
                <a:solidFill>
                  <a:srgbClr val="FFFF00"/>
                </a:solidFill>
              </a:rPr>
              <a:t>Oscar</a:t>
            </a:r>
            <a:r>
              <a:rPr lang="en-US" sz="3400" dirty="0">
                <a:solidFill>
                  <a:srgbClr val="00E500"/>
                </a:solidFill>
              </a:rPr>
              <a:t> winning</a:t>
            </a:r>
          </a:p>
          <a:p>
            <a:r>
              <a:rPr lang="en-US" sz="3400" dirty="0">
                <a:solidFill>
                  <a:srgbClr val="00E500"/>
                </a:solidFill>
              </a:rPr>
              <a:t>Made after the </a:t>
            </a:r>
            <a:r>
              <a:rPr lang="en-US" sz="3400" dirty="0">
                <a:solidFill>
                  <a:srgbClr val="FFFF00"/>
                </a:solidFill>
              </a:rPr>
              <a:t>invention of sound </a:t>
            </a:r>
            <a:r>
              <a:rPr lang="en-US" sz="3400" dirty="0">
                <a:solidFill>
                  <a:srgbClr val="00E500"/>
                </a:solidFill>
              </a:rPr>
              <a:t>on film</a:t>
            </a:r>
          </a:p>
          <a:p>
            <a:r>
              <a:rPr lang="en-US" sz="3400" dirty="0">
                <a:solidFill>
                  <a:srgbClr val="00E500"/>
                </a:solidFill>
              </a:rPr>
              <a:t>Contain speech which is mostly in the </a:t>
            </a:r>
            <a:r>
              <a:rPr lang="en-US" sz="3400" dirty="0">
                <a:solidFill>
                  <a:srgbClr val="FFFF00"/>
                </a:solidFill>
              </a:rPr>
              <a:t>English language</a:t>
            </a:r>
          </a:p>
          <a:p>
            <a:r>
              <a:rPr lang="en-US" sz="3400" dirty="0">
                <a:solidFill>
                  <a:srgbClr val="00E500"/>
                </a:solidFill>
              </a:rPr>
              <a:t>Balanced within the years being considered: </a:t>
            </a:r>
            <a:r>
              <a:rPr lang="en-US" sz="3400" dirty="0">
                <a:solidFill>
                  <a:srgbClr val="FFFF00"/>
                </a:solidFill>
              </a:rPr>
              <a:t>1930 - 2017</a:t>
            </a:r>
          </a:p>
          <a:p>
            <a:r>
              <a:rPr lang="en-US" sz="3400" dirty="0">
                <a:solidFill>
                  <a:srgbClr val="00E500"/>
                </a:solidFill>
              </a:rPr>
              <a:t>I've seen them and I like them 😃</a:t>
            </a:r>
          </a:p>
          <a:p>
            <a:r>
              <a:rPr lang="en-US" sz="3400" dirty="0">
                <a:solidFill>
                  <a:srgbClr val="00E500"/>
                </a:solidFill>
                <a:hlinkClick r:id="rId3">
                  <a:extLst>
                    <a:ext uri="{A12FA001-AC4F-418D-AE19-62706E023703}">
                      <ahyp:hlinkClr xmlns:ahyp="http://schemas.microsoft.com/office/drawing/2018/hyperlinkcolor" val="tx"/>
                    </a:ext>
                  </a:extLst>
                </a:hlinkClick>
              </a:rPr>
              <a:t>Full index</a:t>
            </a:r>
            <a:endParaRPr lang="en-US" sz="3400" dirty="0">
              <a:solidFill>
                <a:srgbClr val="00E500"/>
              </a:solidFill>
            </a:endParaRPr>
          </a:p>
        </p:txBody>
      </p:sp>
    </p:spTree>
    <p:extLst>
      <p:ext uri="{BB962C8B-B14F-4D97-AF65-F5344CB8AC3E}">
        <p14:creationId xmlns:p14="http://schemas.microsoft.com/office/powerpoint/2010/main" val="19146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8A5302-6FB1-F94A-B222-5FDFEE4BF07E}"/>
              </a:ext>
            </a:extLst>
          </p:cNvPr>
          <p:cNvGraphicFramePr>
            <a:graphicFrameLocks noGrp="1"/>
          </p:cNvGraphicFramePr>
          <p:nvPr>
            <p:ph idx="1"/>
            <p:extLst>
              <p:ext uri="{D42A27DB-BD31-4B8C-83A1-F6EECF244321}">
                <p14:modId xmlns:p14="http://schemas.microsoft.com/office/powerpoint/2010/main" val="4139092897"/>
              </p:ext>
            </p:extLst>
          </p:nvPr>
        </p:nvGraphicFramePr>
        <p:xfrm>
          <a:off x="977685" y="455960"/>
          <a:ext cx="10515600" cy="2743200"/>
        </p:xfrm>
        <a:graphic>
          <a:graphicData uri="http://schemas.openxmlformats.org/drawingml/2006/table">
            <a:tbl>
              <a:tblPr>
                <a:effectLst>
                  <a:outerShdw blurRad="50800" dist="88900" dir="2700000" algn="tl" rotWithShape="0">
                    <a:schemeClr val="bg1">
                      <a:alpha val="40000"/>
                    </a:schemeClr>
                  </a:outerShdw>
                </a:effectLst>
                <a:tableStyleId>{2D5ABB26-0587-4C30-8999-92F81FD0307C}</a:tableStyleId>
              </a:tblPr>
              <a:tblGrid>
                <a:gridCol w="1843007">
                  <a:extLst>
                    <a:ext uri="{9D8B030D-6E8A-4147-A177-3AD203B41FA5}">
                      <a16:colId xmlns:a16="http://schemas.microsoft.com/office/drawing/2014/main" val="1535669081"/>
                    </a:ext>
                  </a:extLst>
                </a:gridCol>
                <a:gridCol w="5167393">
                  <a:extLst>
                    <a:ext uri="{9D8B030D-6E8A-4147-A177-3AD203B41FA5}">
                      <a16:colId xmlns:a16="http://schemas.microsoft.com/office/drawing/2014/main" val="1445950524"/>
                    </a:ext>
                  </a:extLst>
                </a:gridCol>
                <a:gridCol w="3505200">
                  <a:extLst>
                    <a:ext uri="{9D8B030D-6E8A-4147-A177-3AD203B41FA5}">
                      <a16:colId xmlns:a16="http://schemas.microsoft.com/office/drawing/2014/main" val="4276945521"/>
                    </a:ext>
                  </a:extLst>
                </a:gridCol>
              </a:tblGrid>
              <a:tr h="0">
                <a:tc>
                  <a:txBody>
                    <a:bodyPr/>
                    <a:lstStyle/>
                    <a:p>
                      <a:pPr algn="ctr"/>
                      <a:r>
                        <a:rPr lang="en-GB" sz="2400" dirty="0" err="1"/>
                        <a:t>pos</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GB" sz="2400" dirty="0"/>
                        <a:t>movie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2400" dirty="0"/>
                        <a:t>words /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92172771"/>
                  </a:ext>
                </a:extLst>
              </a:tr>
              <a:tr h="0">
                <a:tc>
                  <a:txBody>
                    <a:bodyPr/>
                    <a:lstStyle/>
                    <a:p>
                      <a:pPr algn="ctr"/>
                      <a:r>
                        <a:rPr lang="en-GB" sz="2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3">
                            <a:extLst>
                              <a:ext uri="{A12FA001-AC4F-418D-AE19-62706E023703}">
                                <ahyp:hlinkClr xmlns:ahyp="http://schemas.microsoft.com/office/drawing/2018/hyperlinkcolor" val="tx"/>
                              </a:ext>
                            </a:extLst>
                          </a:hlinkClick>
                        </a:rPr>
                        <a:t>The Internship</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dirty="0"/>
                        <a:t>169.7815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0144524"/>
                  </a:ext>
                </a:extLst>
              </a:tr>
              <a:tr h="0">
                <a:tc>
                  <a:txBody>
                    <a:bodyPr/>
                    <a:lstStyle/>
                    <a:p>
                      <a:pPr algn="ctr"/>
                      <a:r>
                        <a:rPr lang="en-GB" sz="2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4">
                            <a:extLst>
                              <a:ext uri="{A12FA001-AC4F-418D-AE19-62706E023703}">
                                <ahyp:hlinkClr xmlns:ahyp="http://schemas.microsoft.com/office/drawing/2018/hyperlinkcolor" val="tx"/>
                              </a:ext>
                            </a:extLst>
                          </a:hlinkClick>
                        </a:rPr>
                        <a:t>Death of a Salesman</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a:t>165.9130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8059113"/>
                  </a:ext>
                </a:extLst>
              </a:tr>
              <a:tr h="0">
                <a:tc>
                  <a:txBody>
                    <a:bodyPr/>
                    <a:lstStyle/>
                    <a:p>
                      <a:pPr algn="ctr"/>
                      <a:r>
                        <a:rPr lang="en-GB" sz="2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a:solidFill>
                            <a:srgbClr val="0070C0"/>
                          </a:solidFill>
                          <a:hlinkClick r:id="rId5">
                            <a:extLst>
                              <a:ext uri="{A12FA001-AC4F-418D-AE19-62706E023703}">
                                <ahyp:hlinkClr xmlns:ahyp="http://schemas.microsoft.com/office/drawing/2018/hyperlinkcolor" val="tx"/>
                              </a:ext>
                            </a:extLst>
                          </a:hlinkClick>
                        </a:rPr>
                        <a:t>Stage Door</a:t>
                      </a:r>
                      <a:endParaRPr lang="en-GB" sz="24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a:t>164.4891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3413076"/>
                  </a:ext>
                </a:extLst>
              </a:tr>
              <a:tr h="0">
                <a:tc>
                  <a:txBody>
                    <a:bodyPr/>
                    <a:lstStyle/>
                    <a:p>
                      <a:pPr algn="ctr"/>
                      <a:r>
                        <a:rPr lang="en-GB" sz="240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6">
                            <a:extLst>
                              <a:ext uri="{A12FA001-AC4F-418D-AE19-62706E023703}">
                                <ahyp:hlinkClr xmlns:ahyp="http://schemas.microsoft.com/office/drawing/2018/hyperlinkcolor" val="tx"/>
                              </a:ext>
                            </a:extLst>
                          </a:hlinkClick>
                        </a:rPr>
                        <a:t>His Girl Friday</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a:t>162.7065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4668644"/>
                  </a:ext>
                </a:extLst>
              </a:tr>
              <a:tr h="0">
                <a:tc>
                  <a:txBody>
                    <a:bodyPr/>
                    <a:lstStyle/>
                    <a:p>
                      <a:pPr algn="ctr"/>
                      <a:r>
                        <a:rPr lang="en-GB" sz="2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7">
                            <a:extLst>
                              <a:ext uri="{A12FA001-AC4F-418D-AE19-62706E023703}">
                                <ahyp:hlinkClr xmlns:ahyp="http://schemas.microsoft.com/office/drawing/2018/hyperlinkcolor" val="tx"/>
                              </a:ext>
                            </a:extLst>
                          </a:hlinkClick>
                        </a:rPr>
                        <a:t>Horrible Bosses</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dirty="0"/>
                        <a:t>156.8878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8860003"/>
                  </a:ext>
                </a:extLst>
              </a:tr>
            </a:tbl>
          </a:graphicData>
        </a:graphic>
      </p:graphicFrame>
      <p:graphicFrame>
        <p:nvGraphicFramePr>
          <p:cNvPr id="5" name="Table 4">
            <a:extLst>
              <a:ext uri="{FF2B5EF4-FFF2-40B4-BE49-F238E27FC236}">
                <a16:creationId xmlns:a16="http://schemas.microsoft.com/office/drawing/2014/main" id="{6E1E97E3-8007-7145-82F2-3B2C57E04ACA}"/>
              </a:ext>
            </a:extLst>
          </p:cNvPr>
          <p:cNvGraphicFramePr>
            <a:graphicFrameLocks noGrp="1"/>
          </p:cNvGraphicFramePr>
          <p:nvPr>
            <p:extLst>
              <p:ext uri="{D42A27DB-BD31-4B8C-83A1-F6EECF244321}">
                <p14:modId xmlns:p14="http://schemas.microsoft.com/office/powerpoint/2010/main" val="992039216"/>
              </p:ext>
            </p:extLst>
          </p:nvPr>
        </p:nvGraphicFramePr>
        <p:xfrm>
          <a:off x="977685" y="3600890"/>
          <a:ext cx="10515600" cy="2743200"/>
        </p:xfrm>
        <a:graphic>
          <a:graphicData uri="http://schemas.openxmlformats.org/drawingml/2006/table">
            <a:tbl>
              <a:tblPr>
                <a:effectLst>
                  <a:outerShdw blurRad="50800" dist="101600" dir="2700000" algn="tl" rotWithShape="0">
                    <a:schemeClr val="bg1">
                      <a:alpha val="40000"/>
                    </a:schemeClr>
                  </a:outerShdw>
                </a:effectLst>
              </a:tblPr>
              <a:tblGrid>
                <a:gridCol w="1858505">
                  <a:extLst>
                    <a:ext uri="{9D8B030D-6E8A-4147-A177-3AD203B41FA5}">
                      <a16:colId xmlns:a16="http://schemas.microsoft.com/office/drawing/2014/main" val="1936634607"/>
                    </a:ext>
                  </a:extLst>
                </a:gridCol>
                <a:gridCol w="5151895">
                  <a:extLst>
                    <a:ext uri="{9D8B030D-6E8A-4147-A177-3AD203B41FA5}">
                      <a16:colId xmlns:a16="http://schemas.microsoft.com/office/drawing/2014/main" val="2615909893"/>
                    </a:ext>
                  </a:extLst>
                </a:gridCol>
                <a:gridCol w="3505200">
                  <a:extLst>
                    <a:ext uri="{9D8B030D-6E8A-4147-A177-3AD203B41FA5}">
                      <a16:colId xmlns:a16="http://schemas.microsoft.com/office/drawing/2014/main" val="1448655354"/>
                    </a:ext>
                  </a:extLst>
                </a:gridCol>
              </a:tblGrid>
              <a:tr h="0">
                <a:tc>
                  <a:txBody>
                    <a:bodyPr/>
                    <a:lstStyle/>
                    <a:p>
                      <a:pPr algn="ctr"/>
                      <a:r>
                        <a:rPr lang="en-GB" sz="2400" dirty="0" err="1"/>
                        <a:t>pos</a:t>
                      </a:r>
                      <a:endParaRPr lang="en-GB"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GB" sz="2400" dirty="0"/>
                        <a:t>movie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2400" dirty="0"/>
                        <a:t>words /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04733064"/>
                  </a:ext>
                </a:extLst>
              </a:tr>
              <a:tr h="0">
                <a:tc>
                  <a:txBody>
                    <a:bodyPr/>
                    <a:lstStyle/>
                    <a:p>
                      <a:pPr algn="ctr"/>
                      <a:r>
                        <a:rPr lang="en-GB" sz="240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8">
                            <a:extLst>
                              <a:ext uri="{A12FA001-AC4F-418D-AE19-62706E023703}">
                                <ahyp:hlinkClr xmlns:ahyp="http://schemas.microsoft.com/office/drawing/2018/hyperlinkcolor" val="tx"/>
                              </a:ext>
                            </a:extLst>
                          </a:hlinkClick>
                        </a:rPr>
                        <a:t>Fantasia</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dirty="0"/>
                        <a:t>14.3040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910411"/>
                  </a:ext>
                </a:extLst>
              </a:tr>
              <a:tr h="0">
                <a:tc>
                  <a:txBody>
                    <a:bodyPr/>
                    <a:lstStyle/>
                    <a:p>
                      <a:pPr algn="ctr"/>
                      <a:r>
                        <a:rPr lang="en-GB" sz="240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a:solidFill>
                            <a:srgbClr val="0070C0"/>
                          </a:solidFill>
                          <a:hlinkClick r:id="rId9">
                            <a:extLst>
                              <a:ext uri="{A12FA001-AC4F-418D-AE19-62706E023703}">
                                <ahyp:hlinkClr xmlns:ahyp="http://schemas.microsoft.com/office/drawing/2018/hyperlinkcolor" val="tx"/>
                              </a:ext>
                            </a:extLst>
                          </a:hlinkClick>
                        </a:rPr>
                        <a:t>Eraserhead</a:t>
                      </a:r>
                      <a:endParaRPr lang="en-GB" sz="24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dirty="0"/>
                        <a:t>8.2235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0894116"/>
                  </a:ext>
                </a:extLst>
              </a:tr>
              <a:tr h="0">
                <a:tc>
                  <a:txBody>
                    <a:bodyPr/>
                    <a:lstStyle/>
                    <a:p>
                      <a:pPr algn="ctr"/>
                      <a:r>
                        <a:rPr lang="en-GB" sz="2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10">
                            <a:extLst>
                              <a:ext uri="{A12FA001-AC4F-418D-AE19-62706E023703}">
                                <ahyp:hlinkClr xmlns:ahyp="http://schemas.microsoft.com/office/drawing/2018/hyperlinkcolor" val="tx"/>
                              </a:ext>
                            </a:extLst>
                          </a:hlinkClick>
                        </a:rPr>
                        <a:t>City Lights</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dirty="0"/>
                        <a:t>6.5287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0500402"/>
                  </a:ext>
                </a:extLst>
              </a:tr>
              <a:tr h="0">
                <a:tc>
                  <a:txBody>
                    <a:bodyPr/>
                    <a:lstStyle/>
                    <a:p>
                      <a:pPr algn="ctr"/>
                      <a:r>
                        <a:rPr lang="en-GB" sz="2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a:solidFill>
                            <a:srgbClr val="0070C0"/>
                          </a:solidFill>
                          <a:hlinkClick r:id="rId11">
                            <a:extLst>
                              <a:ext uri="{A12FA001-AC4F-418D-AE19-62706E023703}">
                                <ahyp:hlinkClr xmlns:ahyp="http://schemas.microsoft.com/office/drawing/2018/hyperlinkcolor" val="tx"/>
                              </a:ext>
                            </a:extLst>
                          </a:hlinkClick>
                        </a:rPr>
                        <a:t>Modern Times</a:t>
                      </a:r>
                      <a:endParaRPr lang="en-GB" sz="24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a:t>3.4368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7522879"/>
                  </a:ext>
                </a:extLst>
              </a:tr>
              <a:tr h="0">
                <a:tc>
                  <a:txBody>
                    <a:bodyPr/>
                    <a:lstStyle/>
                    <a:p>
                      <a:pPr algn="ctr"/>
                      <a:r>
                        <a:rPr lang="en-GB" sz="2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400" dirty="0">
                          <a:solidFill>
                            <a:srgbClr val="0070C0"/>
                          </a:solidFill>
                          <a:hlinkClick r:id="rId12">
                            <a:extLst>
                              <a:ext uri="{A12FA001-AC4F-418D-AE19-62706E023703}">
                                <ahyp:hlinkClr xmlns:ahyp="http://schemas.microsoft.com/office/drawing/2018/hyperlinkcolor" val="tx"/>
                              </a:ext>
                            </a:extLst>
                          </a:hlinkClick>
                        </a:rPr>
                        <a:t>One Million Years B.C.</a:t>
                      </a:r>
                      <a:endParaRPr lang="en-GB" sz="2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dirty="0"/>
                        <a:t>1.7100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71591"/>
                  </a:ext>
                </a:extLst>
              </a:tr>
            </a:tbl>
          </a:graphicData>
        </a:graphic>
      </p:graphicFrame>
    </p:spTree>
    <p:extLst>
      <p:ext uri="{BB962C8B-B14F-4D97-AF65-F5344CB8AC3E}">
        <p14:creationId xmlns:p14="http://schemas.microsoft.com/office/powerpoint/2010/main" val="335667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2BE8-9447-C148-8F0F-AF63E1E356E8}"/>
              </a:ext>
            </a:extLst>
          </p:cNvPr>
          <p:cNvSpPr>
            <a:spLocks noGrp="1"/>
          </p:cNvSpPr>
          <p:nvPr>
            <p:ph type="title"/>
          </p:nvPr>
        </p:nvSpPr>
        <p:spPr/>
        <p:txBody>
          <a:bodyPr/>
          <a:lstStyle/>
          <a:p>
            <a:r>
              <a:rPr lang="en-US" dirty="0">
                <a:solidFill>
                  <a:srgbClr val="00E500"/>
                </a:solidFill>
              </a:rPr>
              <a:t>2 of 6: </a:t>
            </a:r>
            <a:r>
              <a:rPr lang="en-US" dirty="0">
                <a:solidFill>
                  <a:srgbClr val="FFFF00"/>
                </a:solidFill>
              </a:rPr>
              <a:t>Gather</a:t>
            </a:r>
            <a:r>
              <a:rPr lang="en-US" dirty="0">
                <a:solidFill>
                  <a:srgbClr val="00E500"/>
                </a:solidFill>
              </a:rPr>
              <a:t> utterances into a corpus</a:t>
            </a:r>
          </a:p>
        </p:txBody>
      </p:sp>
      <p:sp>
        <p:nvSpPr>
          <p:cNvPr id="3" name="Content Placeholder 2">
            <a:extLst>
              <a:ext uri="{FF2B5EF4-FFF2-40B4-BE49-F238E27FC236}">
                <a16:creationId xmlns:a16="http://schemas.microsoft.com/office/drawing/2014/main" id="{96C04733-70BB-2F40-9A00-BC9AA8D2E384}"/>
              </a:ext>
            </a:extLst>
          </p:cNvPr>
          <p:cNvSpPr>
            <a:spLocks noGrp="1"/>
          </p:cNvSpPr>
          <p:nvPr>
            <p:ph idx="1"/>
          </p:nvPr>
        </p:nvSpPr>
        <p:spPr/>
        <p:txBody>
          <a:bodyPr/>
          <a:lstStyle/>
          <a:p>
            <a:r>
              <a:rPr lang="en-US" dirty="0">
                <a:solidFill>
                  <a:srgbClr val="00E500"/>
                </a:solidFill>
              </a:rPr>
              <a:t>Via openly available </a:t>
            </a:r>
            <a:r>
              <a:rPr lang="en-US" dirty="0">
                <a:solidFill>
                  <a:srgbClr val="FFFF00"/>
                </a:solidFill>
              </a:rPr>
              <a:t>subtitling</a:t>
            </a:r>
            <a:r>
              <a:rPr lang="en-US" dirty="0">
                <a:solidFill>
                  <a:srgbClr val="00E500"/>
                </a:solidFill>
              </a:rPr>
              <a:t> tracks</a:t>
            </a:r>
          </a:p>
          <a:p>
            <a:r>
              <a:rPr lang="en-US" dirty="0">
                <a:solidFill>
                  <a:srgbClr val="00E500"/>
                </a:solidFill>
              </a:rPr>
              <a:t>In a standard(</a:t>
            </a:r>
            <a:r>
              <a:rPr lang="en-US" dirty="0" err="1">
                <a:solidFill>
                  <a:srgbClr val="00E500"/>
                </a:solidFill>
              </a:rPr>
              <a:t>ish</a:t>
            </a:r>
            <a:r>
              <a:rPr lang="en-US" dirty="0">
                <a:solidFill>
                  <a:srgbClr val="00E500"/>
                </a:solidFill>
              </a:rPr>
              <a:t>) </a:t>
            </a:r>
            <a:r>
              <a:rPr lang="en-US" dirty="0">
                <a:solidFill>
                  <a:srgbClr val="FFFF00"/>
                </a:solidFill>
              </a:rPr>
              <a:t>SRT format</a:t>
            </a:r>
          </a:p>
          <a:p>
            <a:r>
              <a:rPr lang="en-US" dirty="0">
                <a:solidFill>
                  <a:srgbClr val="00E500"/>
                </a:solidFill>
              </a:rPr>
              <a:t>A very large amount of data </a:t>
            </a:r>
            <a:r>
              <a:rPr lang="en-US" dirty="0">
                <a:solidFill>
                  <a:srgbClr val="FFFF00"/>
                </a:solidFill>
              </a:rPr>
              <a:t>wrangling</a:t>
            </a:r>
            <a:r>
              <a:rPr lang="en-US" dirty="0">
                <a:solidFill>
                  <a:srgbClr val="00E500"/>
                </a:solidFill>
              </a:rPr>
              <a:t> was required</a:t>
            </a:r>
          </a:p>
          <a:p>
            <a:r>
              <a:rPr lang="en-US" dirty="0">
                <a:solidFill>
                  <a:srgbClr val="00E500"/>
                </a:solidFill>
              </a:rPr>
              <a:t>Community based, so </a:t>
            </a:r>
            <a:r>
              <a:rPr lang="en-US" dirty="0">
                <a:solidFill>
                  <a:srgbClr val="FFFF00"/>
                </a:solidFill>
              </a:rPr>
              <a:t>quality was variable</a:t>
            </a:r>
          </a:p>
          <a:p>
            <a:r>
              <a:rPr lang="en-US" dirty="0">
                <a:solidFill>
                  <a:srgbClr val="00E500"/>
                </a:solidFill>
              </a:rPr>
              <a:t>Riddled with </a:t>
            </a:r>
            <a:r>
              <a:rPr lang="en-US" dirty="0">
                <a:solidFill>
                  <a:srgbClr val="FFFF00"/>
                </a:solidFill>
              </a:rPr>
              <a:t>OCR errors</a:t>
            </a:r>
          </a:p>
          <a:p>
            <a:r>
              <a:rPr lang="en-US" dirty="0">
                <a:solidFill>
                  <a:srgbClr val="00E500"/>
                </a:solidFill>
              </a:rPr>
              <a:t>Contained some </a:t>
            </a:r>
            <a:r>
              <a:rPr lang="en-US" dirty="0">
                <a:solidFill>
                  <a:srgbClr val="FFFF00"/>
                </a:solidFill>
              </a:rPr>
              <a:t>non-spoken ques</a:t>
            </a:r>
          </a:p>
          <a:p>
            <a:r>
              <a:rPr lang="en-US" dirty="0">
                <a:solidFill>
                  <a:srgbClr val="00E500"/>
                </a:solidFill>
              </a:rPr>
              <a:t>Metadata from IMDB</a:t>
            </a:r>
          </a:p>
          <a:p>
            <a:endParaRPr lang="en-US" dirty="0">
              <a:solidFill>
                <a:srgbClr val="00E500"/>
              </a:solidFill>
            </a:endParaRPr>
          </a:p>
          <a:p>
            <a:endParaRPr lang="en-US" dirty="0">
              <a:solidFill>
                <a:srgbClr val="00E500"/>
              </a:solidFill>
            </a:endParaRPr>
          </a:p>
        </p:txBody>
      </p:sp>
      <p:pic>
        <p:nvPicPr>
          <p:cNvPr id="4" name="Content Placeholder 8" descr="A black sign with white text&#10;&#10;Description automatically generated">
            <a:extLst>
              <a:ext uri="{FF2B5EF4-FFF2-40B4-BE49-F238E27FC236}">
                <a16:creationId xmlns:a16="http://schemas.microsoft.com/office/drawing/2014/main" id="{56AB4408-1C4C-EA48-BC73-C1577C5DBA34}"/>
              </a:ext>
            </a:extLst>
          </p:cNvPr>
          <p:cNvPicPr>
            <a:picLocks noChangeAspect="1"/>
          </p:cNvPicPr>
          <p:nvPr/>
        </p:nvPicPr>
        <p:blipFill>
          <a:blip r:embed="rId3"/>
          <a:stretch>
            <a:fillRect/>
          </a:stretch>
        </p:blipFill>
        <p:spPr>
          <a:xfrm>
            <a:off x="9360116" y="5239235"/>
            <a:ext cx="2336800" cy="1397000"/>
          </a:xfrm>
          <a:prstGeom prst="rect">
            <a:avLst/>
          </a:prstGeom>
        </p:spPr>
      </p:pic>
      <p:pic>
        <p:nvPicPr>
          <p:cNvPr id="6" name="Picture 5">
            <a:hlinkClick r:id="rId4"/>
            <a:extLst>
              <a:ext uri="{FF2B5EF4-FFF2-40B4-BE49-F238E27FC236}">
                <a16:creationId xmlns:a16="http://schemas.microsoft.com/office/drawing/2014/main" id="{57362884-B585-384B-9297-7B831EE4EEBD}"/>
              </a:ext>
            </a:extLst>
          </p:cNvPr>
          <p:cNvPicPr>
            <a:picLocks noChangeAspect="1"/>
          </p:cNvPicPr>
          <p:nvPr/>
        </p:nvPicPr>
        <p:blipFill>
          <a:blip r:embed="rId5"/>
          <a:stretch>
            <a:fillRect/>
          </a:stretch>
        </p:blipFill>
        <p:spPr>
          <a:xfrm>
            <a:off x="8922303" y="4144653"/>
            <a:ext cx="2774613" cy="836788"/>
          </a:xfrm>
          <a:prstGeom prst="rect">
            <a:avLst/>
          </a:prstGeom>
        </p:spPr>
      </p:pic>
    </p:spTree>
    <p:extLst>
      <p:ext uri="{BB962C8B-B14F-4D97-AF65-F5344CB8AC3E}">
        <p14:creationId xmlns:p14="http://schemas.microsoft.com/office/powerpoint/2010/main" val="224653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D35"/>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6E73178A-E1C3-564B-A899-CF4BE44F57DC}"/>
              </a:ext>
            </a:extLst>
          </p:cNvPr>
          <p:cNvPicPr>
            <a:picLocks noGrp="1" noChangeAspect="1"/>
          </p:cNvPicPr>
          <p:nvPr>
            <p:ph idx="1"/>
          </p:nvPr>
        </p:nvPicPr>
        <p:blipFill>
          <a:blip r:embed="rId3"/>
          <a:stretch>
            <a:fillRect/>
          </a:stretch>
        </p:blipFill>
        <p:spPr>
          <a:xfrm>
            <a:off x="295580" y="1524020"/>
            <a:ext cx="11600835" cy="2744719"/>
          </a:xfrm>
        </p:spPr>
      </p:pic>
      <p:sp>
        <p:nvSpPr>
          <p:cNvPr id="10" name="TextBox 9">
            <a:extLst>
              <a:ext uri="{FF2B5EF4-FFF2-40B4-BE49-F238E27FC236}">
                <a16:creationId xmlns:a16="http://schemas.microsoft.com/office/drawing/2014/main" id="{94DD4145-CC70-7B4D-A32C-8769329714A3}"/>
              </a:ext>
            </a:extLst>
          </p:cNvPr>
          <p:cNvSpPr txBox="1"/>
          <p:nvPr/>
        </p:nvSpPr>
        <p:spPr>
          <a:xfrm>
            <a:off x="3157692" y="393861"/>
            <a:ext cx="6007927" cy="646331"/>
          </a:xfrm>
          <a:prstGeom prst="rect">
            <a:avLst/>
          </a:prstGeom>
          <a:noFill/>
        </p:spPr>
        <p:txBody>
          <a:bodyPr wrap="none" rtlCol="0">
            <a:spAutoFit/>
          </a:bodyPr>
          <a:lstStyle/>
          <a:p>
            <a:r>
              <a:rPr lang="en-US" sz="3600" dirty="0">
                <a:solidFill>
                  <a:srgbClr val="00E500"/>
                </a:solidFill>
              </a:rPr>
              <a:t>Use XPATH to “read” webpages</a:t>
            </a:r>
          </a:p>
        </p:txBody>
      </p:sp>
      <p:sp>
        <p:nvSpPr>
          <p:cNvPr id="11" name="TextBox 10">
            <a:extLst>
              <a:ext uri="{FF2B5EF4-FFF2-40B4-BE49-F238E27FC236}">
                <a16:creationId xmlns:a16="http://schemas.microsoft.com/office/drawing/2014/main" id="{FB33D256-C5E0-744F-BB4B-214ECDBE52C5}"/>
              </a:ext>
            </a:extLst>
          </p:cNvPr>
          <p:cNvSpPr txBox="1"/>
          <p:nvPr/>
        </p:nvSpPr>
        <p:spPr>
          <a:xfrm>
            <a:off x="187094" y="4906035"/>
            <a:ext cx="11880175" cy="1200329"/>
          </a:xfrm>
          <a:prstGeom prst="rect">
            <a:avLst/>
          </a:prstGeom>
          <a:noFill/>
        </p:spPr>
        <p:txBody>
          <a:bodyPr wrap="none" rtlCol="0">
            <a:spAutoFit/>
          </a:bodyPr>
          <a:lstStyle/>
          <a:p>
            <a:pPr algn="ctr"/>
            <a:r>
              <a:rPr lang="en-US" sz="2000" dirty="0">
                <a:solidFill>
                  <a:srgbClr val="00E500"/>
                </a:solidFill>
                <a:latin typeface="Courier" pitchFamily="2" charset="0"/>
              </a:rPr>
              <a:t>//div[@id='</a:t>
            </a:r>
            <a:r>
              <a:rPr lang="en-US" sz="2000" dirty="0" err="1">
                <a:solidFill>
                  <a:srgbClr val="00E500"/>
                </a:solidFill>
                <a:latin typeface="Courier" pitchFamily="2" charset="0"/>
              </a:rPr>
              <a:t>titleDetails</a:t>
            </a:r>
            <a:r>
              <a:rPr lang="en-US" sz="2000" dirty="0">
                <a:solidFill>
                  <a:srgbClr val="00E500"/>
                </a:solidFill>
                <a:latin typeface="Courier" pitchFamily="2" charset="0"/>
              </a:rPr>
              <a:t>']//a[contains(@</a:t>
            </a:r>
            <a:r>
              <a:rPr lang="en-US" sz="2000" dirty="0" err="1">
                <a:solidFill>
                  <a:srgbClr val="00E500"/>
                </a:solidFill>
                <a:latin typeface="Courier" pitchFamily="2" charset="0"/>
              </a:rPr>
              <a:t>href</a:t>
            </a:r>
            <a:r>
              <a:rPr lang="en-US" sz="2000" dirty="0">
                <a:solidFill>
                  <a:srgbClr val="00E500"/>
                </a:solidFill>
                <a:latin typeface="Courier" pitchFamily="2" charset="0"/>
              </a:rPr>
              <a:t>, '</a:t>
            </a:r>
            <a:r>
              <a:rPr lang="en-US" sz="2000" dirty="0" err="1">
                <a:solidFill>
                  <a:srgbClr val="00E500"/>
                </a:solidFill>
                <a:latin typeface="Courier" pitchFamily="2" charset="0"/>
              </a:rPr>
              <a:t>country_of_origin</a:t>
            </a:r>
            <a:r>
              <a:rPr lang="en-US" sz="2000" dirty="0">
                <a:solidFill>
                  <a:srgbClr val="00E500"/>
                </a:solidFill>
                <a:latin typeface="Courier" pitchFamily="2" charset="0"/>
              </a:rPr>
              <a:t>')][1]/text()</a:t>
            </a:r>
          </a:p>
          <a:p>
            <a:pPr algn="ctr"/>
            <a:endParaRPr lang="en-US" sz="2000" dirty="0">
              <a:solidFill>
                <a:srgbClr val="00E500"/>
              </a:solidFill>
              <a:latin typeface="Courier" pitchFamily="2" charset="0"/>
            </a:endParaRPr>
          </a:p>
          <a:p>
            <a:pPr algn="ctr"/>
            <a:r>
              <a:rPr lang="en-US" sz="3200" dirty="0">
                <a:solidFill>
                  <a:srgbClr val="00E500"/>
                </a:solidFill>
                <a:hlinkClick r:id="rId4">
                  <a:extLst>
                    <a:ext uri="{A12FA001-AC4F-418D-AE19-62706E023703}">
                      <ahyp:hlinkClr xmlns:ahyp="http://schemas.microsoft.com/office/drawing/2018/hyperlinkcolor" val="tx"/>
                    </a:ext>
                  </a:extLst>
                </a:hlinkClick>
              </a:rPr>
              <a:t>Let’s try it</a:t>
            </a:r>
            <a:endParaRPr lang="en-US" sz="3200" dirty="0">
              <a:solidFill>
                <a:srgbClr val="00E500"/>
              </a:solidFill>
            </a:endParaRPr>
          </a:p>
        </p:txBody>
      </p:sp>
    </p:spTree>
    <p:extLst>
      <p:ext uri="{BB962C8B-B14F-4D97-AF65-F5344CB8AC3E}">
        <p14:creationId xmlns:p14="http://schemas.microsoft.com/office/powerpoint/2010/main" val="1148489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1268</Words>
  <Application>Microsoft Macintosh PowerPoint</Application>
  <PresentationFormat>Widescreen</PresentationFormat>
  <Paragraphs>167</Paragraphs>
  <Slides>25</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vt:lpstr>
      <vt:lpstr>Phosphate Solid</vt:lpstr>
      <vt:lpstr>Office Theme</vt:lpstr>
      <vt:lpstr>Words of our Culture</vt:lpstr>
      <vt:lpstr>PowerPoint Presentation</vt:lpstr>
      <vt:lpstr>PowerPoint Presentation</vt:lpstr>
      <vt:lpstr>PowerPoint Presentation</vt:lpstr>
      <vt:lpstr>How’s it work under-the-hood?</vt:lpstr>
      <vt:lpstr>1 of 6: Choose the movies</vt:lpstr>
      <vt:lpstr>PowerPoint Presentation</vt:lpstr>
      <vt:lpstr>2 of 6: Gather utterances into a corpus</vt:lpstr>
      <vt:lpstr>PowerPoint Presentation</vt:lpstr>
      <vt:lpstr>PowerPoint Presentation</vt:lpstr>
      <vt:lpstr>Status Post Step 2</vt:lpstr>
      <vt:lpstr>3 of 6: Normalise the text within the corpus</vt:lpstr>
      <vt:lpstr>PowerPoint Presentation</vt:lpstr>
      <vt:lpstr>Status Post Step 3</vt:lpstr>
      <vt:lpstr>4 of 6: Stem the individual words</vt:lpstr>
      <vt:lpstr>Status Post Step 4</vt:lpstr>
      <vt:lpstr>5 of 6: Store the corpus in a data model</vt:lpstr>
      <vt:lpstr>6 of 6: Analyse for statistical significance </vt:lpstr>
      <vt:lpstr>Using a log-likelihood algorithm</vt:lpstr>
      <vt:lpstr>PowerPoint Presentation</vt:lpstr>
      <vt:lpstr>Bubbles visualisation</vt:lpstr>
      <vt:lpstr>Other observations…</vt:lpstr>
      <vt:lpstr>It’s all in the pubic domain</vt:lpstr>
      <vt:lpstr>PowerPoint Presentation</vt:lpstr>
      <vt:lpstr>Words of our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of our Culture</dc:title>
  <dc:creator>Pete Rai (peterai)</dc:creator>
  <cp:lastModifiedBy>Pete Rai (peterai)</cp:lastModifiedBy>
  <cp:revision>131</cp:revision>
  <dcterms:created xsi:type="dcterms:W3CDTF">2019-07-16T09:22:49Z</dcterms:created>
  <dcterms:modified xsi:type="dcterms:W3CDTF">2019-07-18T14:11:50Z</dcterms:modified>
</cp:coreProperties>
</file>