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CE66-30D7-412D-A141-EE893C7E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4B4E8-A61A-4990-98B1-BD487E38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9D1F-3EB3-4A48-BB70-B092A752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A2-E686-40D0-A039-878C6C95F5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6B12-D738-428F-B289-575FFC94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5C6CD-4A5A-491F-9652-AF64B07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4A3-6FFC-437C-92BE-0EFCC8D1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6939-180A-41EF-9A67-7E8FC2C9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07B79-C1CC-4212-B162-C1CFAF65C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A9C1-1811-4A2F-A745-1303EAEF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A2-E686-40D0-A039-878C6C95F5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A7859-3FF3-4E8D-9D09-DE6F9AA7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AF80-AA2B-41E5-BAE2-8C788AE4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4A3-6FFC-437C-92BE-0EFCC8D1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CC5D6-5319-41E9-AA23-A8875DD3C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23333-4AEA-4E5D-9EB8-ACF7D53E6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96F1-7263-45CE-9A96-71FFDA1D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A2-E686-40D0-A039-878C6C95F5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D8F7-EF16-4222-A2B8-FCDBB564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0430-6376-4844-B0AF-FE84D3F4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4A3-6FFC-437C-92BE-0EFCC8D1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D452-AF9B-4C2A-83FA-2F7CCA3C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B0DD-98F9-4F33-946E-6AB0C9D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259B-1E87-4AB8-9315-8C60C8FC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A2-E686-40D0-A039-878C6C95F5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B28D-CC9D-40C1-B8C9-93DB3840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8C41-0462-4806-91E3-B47B528B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4A3-6FFC-437C-92BE-0EFCC8D1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9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014A-507D-402C-B04C-DA609C2E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9356-D0E0-4417-B92D-66EE4E71D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C7C7-5869-43FB-853D-A66C9F32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A2-E686-40D0-A039-878C6C95F5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DB74C-00C5-448C-855E-78644225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2B8A-899F-4180-BCDE-D10CD774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4A3-6FFC-437C-92BE-0EFCC8D1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A9AB-7B43-4D45-8AD5-86B71302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90BA-91BC-4FE2-AEEB-80DA4D0D6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B61D6-5F44-4656-B826-CE2B4052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9971E-C1EF-4FB5-90F5-2E02430B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A2-E686-40D0-A039-878C6C95F5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69BB-781C-4C38-96E0-18A164BE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3DFBF-DCE3-4494-81AE-81DAD665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4A3-6FFC-437C-92BE-0EFCC8D1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0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B206-21D7-435F-9E9C-A77DF538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111D4-6480-4550-99CF-FF146E9A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E33AD-C8A3-449D-A7E3-9728A9F6F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0D3F1-45AF-4EED-A332-564A11DD8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E78A0-058E-49C4-B3BC-2C73E7F96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71441-9888-4F04-88A6-C1F1FCF5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A2-E686-40D0-A039-878C6C95F5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454E6-8548-4449-9933-1592D867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06DE4-7237-467A-8FE1-3D88FEA1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4A3-6FFC-437C-92BE-0EFCC8D1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CC6-94A5-4D7E-A1AB-F3B01D9E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CB264-41EE-429C-8591-8DB65FAE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A2-E686-40D0-A039-878C6C95F5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E2140-A6D4-4B62-AF55-633F6C53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A3672-1485-41E9-B312-C238962E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4A3-6FFC-437C-92BE-0EFCC8D1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7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DAC60-3B62-4691-9A98-5E21961B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A2-E686-40D0-A039-878C6C95F5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9D58F-528A-4682-8BB4-0FA361A7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D776A-DD99-40CB-A15E-C4CCBE4F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4A3-6FFC-437C-92BE-0EFCC8D1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5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2C40-3909-480B-BC3C-A0B3A9D9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B601-4D5E-42D7-ABC5-784A5F2BF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99118-BC45-4E67-AE34-40D45225E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72834-1CB5-4C3F-B9C4-CA5D1388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A2-E686-40D0-A039-878C6C95F5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56CF8-7D9F-45F5-8610-B76A77E2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F0E7-6988-4FDA-B159-5D6097CD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4A3-6FFC-437C-92BE-0EFCC8D1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0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C91A-BD00-430F-99B3-44D903A8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542CA-C836-4C44-B965-A084CD1E0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109D9-7800-416E-BFF8-F7F112315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7512D-6B20-4C68-99D9-90B5D43F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A2-E686-40D0-A039-878C6C95F5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AC4F6-5FA1-44EC-9850-98A85740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8CA44-4DEE-46DC-BBD2-A10D2BFF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4A3-6FFC-437C-92BE-0EFCC8D1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9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C3CAC-410B-49F9-943F-A748CCD3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06E0A-1664-4547-9279-9ABF3C6D4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C783-F385-4083-8FA3-0C3BD7AF3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EFA2-E686-40D0-A039-878C6C95F5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C9BC-E0E2-4B9C-8CF6-9F167E428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2440C-E490-46D0-9D9A-2B3584C79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C4A3-6FFC-437C-92BE-0EFCC8D1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4C1BE-C604-4E73-987F-8B31002C7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091" y="1572459"/>
                <a:ext cx="11573692" cy="50286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Nhận xét:</a:t>
                </a:r>
              </a:p>
              <a:p>
                <a:pPr>
                  <a:buFontTx/>
                  <a:buChar char="-"/>
                </a:pPr>
                <a:r>
                  <a:rPr lang="en-US"/>
                  <a:t>Sau khi người 1 lấy k phần tử liên tiếp bắt đầu từ vị trí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/>
                  <a:t> thì dãy được chia thành 2 nhóm:</a:t>
                </a:r>
              </a:p>
              <a:p>
                <a:pPr lvl="1">
                  <a:buFontTx/>
                  <a:buChar char="-"/>
                </a:pPr>
                <a:r>
                  <a:rPr lang="en-US"/>
                  <a:t>Nhóm trái: gồm các phần tử từ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 đến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:pPr lvl="1">
                  <a:buFontTx/>
                  <a:buChar char="-"/>
                </a:pPr>
                <a:r>
                  <a:rPr lang="en-US"/>
                  <a:t>Nhóm phải: gồm các phần tử từ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đến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r>
                  <a:rPr lang="en-US"/>
                  <a:t>Người 2 lấy k phần tử liên tiếp ở nhóm trái hoặc nhóm phải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0" algn="l"/>
                    <a:tab pos="461963" algn="l"/>
                    <a:tab pos="914400" algn="l"/>
                    <a:tab pos="1376363" algn="l"/>
                    <a:tab pos="1828800" algn="l"/>
                    <a:tab pos="2290763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for (i = 1; i &lt;= n-k+1; ++i)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0" algn="l"/>
                    <a:tab pos="461963" algn="l"/>
                    <a:tab pos="914400" algn="l"/>
                    <a:tab pos="1376363" algn="l"/>
                    <a:tab pos="1828800" algn="l"/>
                    <a:tab pos="2290763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{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0" algn="l"/>
                    <a:tab pos="461963" algn="l"/>
                    <a:tab pos="914400" algn="l"/>
                    <a:tab pos="1376363" algn="l"/>
                    <a:tab pos="1828800" algn="l"/>
                    <a:tab pos="2290763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	trai = MaxK(1, i-1); //tổng lớn nhất của k phần tử liên tiếp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0" algn="l"/>
                    <a:tab pos="461963" algn="l"/>
                    <a:tab pos="914400" algn="l"/>
                    <a:tab pos="1376363" algn="l"/>
                    <a:tab pos="1828800" algn="l"/>
                    <a:tab pos="2290763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	phai = MaxK(i+k, n);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0" algn="l"/>
                    <a:tab pos="461963" algn="l"/>
                    <a:tab pos="914400" algn="l"/>
                    <a:tab pos="1376363" algn="l"/>
                    <a:tab pos="1828800" algn="l"/>
                    <a:tab pos="2290763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	player2 = max(trai, phai);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0" algn="l"/>
                    <a:tab pos="461963" algn="l"/>
                    <a:tab pos="914400" algn="l"/>
                    <a:tab pos="1376363" algn="l"/>
                    <a:tab pos="1828800" algn="l"/>
                    <a:tab pos="2290763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	ans = min(ans, player2);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0" algn="l"/>
                    <a:tab pos="461963" algn="l"/>
                    <a:tab pos="914400" algn="l"/>
                    <a:tab pos="1376363" algn="l"/>
                    <a:tab pos="1828800" algn="l"/>
                    <a:tab pos="2290763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}</a:t>
                </a:r>
                <a:endParaRPr lang="en-US" sz="24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4C1BE-C604-4E73-987F-8B31002C7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091" y="1572459"/>
                <a:ext cx="11573692" cy="5028638"/>
              </a:xfrm>
              <a:blipFill>
                <a:blip r:embed="rId2"/>
                <a:stretch>
                  <a:fillRect l="-1106" t="-2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43727E0-CF12-4878-8501-3EB945A6A3AA}"/>
              </a:ext>
            </a:extLst>
          </p:cNvPr>
          <p:cNvSpPr/>
          <p:nvPr/>
        </p:nvSpPr>
        <p:spPr>
          <a:xfrm>
            <a:off x="2281646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2A0A1-14E9-4D51-AE77-E939F2507FB7}"/>
              </a:ext>
            </a:extLst>
          </p:cNvPr>
          <p:cNvSpPr/>
          <p:nvPr/>
        </p:nvSpPr>
        <p:spPr>
          <a:xfrm>
            <a:off x="2656114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9B671-8854-4442-90B7-69CD462F5E6F}"/>
              </a:ext>
            </a:extLst>
          </p:cNvPr>
          <p:cNvSpPr/>
          <p:nvPr/>
        </p:nvSpPr>
        <p:spPr>
          <a:xfrm>
            <a:off x="3030582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03400-7D42-4430-9DB2-528EBB3223EE}"/>
              </a:ext>
            </a:extLst>
          </p:cNvPr>
          <p:cNvSpPr/>
          <p:nvPr/>
        </p:nvSpPr>
        <p:spPr>
          <a:xfrm>
            <a:off x="3405050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2C5A4-872E-43FC-B13E-57631F6324FE}"/>
              </a:ext>
            </a:extLst>
          </p:cNvPr>
          <p:cNvSpPr/>
          <p:nvPr/>
        </p:nvSpPr>
        <p:spPr>
          <a:xfrm>
            <a:off x="3779518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EBC054-186E-42E8-87CC-4AA49EF4A15D}"/>
              </a:ext>
            </a:extLst>
          </p:cNvPr>
          <p:cNvSpPr/>
          <p:nvPr/>
        </p:nvSpPr>
        <p:spPr>
          <a:xfrm>
            <a:off x="4153986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17C93-86CE-441C-AB2C-AD13142A3633}"/>
              </a:ext>
            </a:extLst>
          </p:cNvPr>
          <p:cNvSpPr/>
          <p:nvPr/>
        </p:nvSpPr>
        <p:spPr>
          <a:xfrm>
            <a:off x="4528454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23EC9-281F-4D3D-B5A6-4A9EC0A5AE63}"/>
              </a:ext>
            </a:extLst>
          </p:cNvPr>
          <p:cNvSpPr/>
          <p:nvPr/>
        </p:nvSpPr>
        <p:spPr>
          <a:xfrm>
            <a:off x="4902922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43FC1F-E8B6-409D-992F-14468C7AF26C}"/>
              </a:ext>
            </a:extLst>
          </p:cNvPr>
          <p:cNvSpPr/>
          <p:nvPr/>
        </p:nvSpPr>
        <p:spPr>
          <a:xfrm>
            <a:off x="5277387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A5822E-7588-48C7-BE89-E42D3BEA462A}"/>
              </a:ext>
            </a:extLst>
          </p:cNvPr>
          <p:cNvSpPr/>
          <p:nvPr/>
        </p:nvSpPr>
        <p:spPr>
          <a:xfrm>
            <a:off x="5651855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2161B-4713-462B-8E1D-842C5E4F1698}"/>
              </a:ext>
            </a:extLst>
          </p:cNvPr>
          <p:cNvSpPr/>
          <p:nvPr/>
        </p:nvSpPr>
        <p:spPr>
          <a:xfrm>
            <a:off x="6026323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2ADF2B-B8E8-43DC-8AF8-F2D168296872}"/>
              </a:ext>
            </a:extLst>
          </p:cNvPr>
          <p:cNvSpPr/>
          <p:nvPr/>
        </p:nvSpPr>
        <p:spPr>
          <a:xfrm>
            <a:off x="6400791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3FF1F6-E2F5-45E5-B0BE-7E01395EE6A7}"/>
              </a:ext>
            </a:extLst>
          </p:cNvPr>
          <p:cNvSpPr/>
          <p:nvPr/>
        </p:nvSpPr>
        <p:spPr>
          <a:xfrm>
            <a:off x="6775259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7BD9B-8AAA-42B8-86C3-946B4151AE38}"/>
              </a:ext>
            </a:extLst>
          </p:cNvPr>
          <p:cNvSpPr/>
          <p:nvPr/>
        </p:nvSpPr>
        <p:spPr>
          <a:xfrm>
            <a:off x="7149727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1F7B7B-63EE-40C5-A4F1-AFF694DB8768}"/>
              </a:ext>
            </a:extLst>
          </p:cNvPr>
          <p:cNvSpPr/>
          <p:nvPr/>
        </p:nvSpPr>
        <p:spPr>
          <a:xfrm>
            <a:off x="7524195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981B44-85DA-4A38-9CDA-1B99B809528B}"/>
              </a:ext>
            </a:extLst>
          </p:cNvPr>
          <p:cNvSpPr/>
          <p:nvPr/>
        </p:nvSpPr>
        <p:spPr>
          <a:xfrm>
            <a:off x="7898663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38C544-F0A3-4268-B3F8-CE86F999565F}"/>
              </a:ext>
            </a:extLst>
          </p:cNvPr>
          <p:cNvSpPr/>
          <p:nvPr/>
        </p:nvSpPr>
        <p:spPr>
          <a:xfrm>
            <a:off x="4153989" y="557349"/>
            <a:ext cx="1872342" cy="200297"/>
          </a:xfrm>
          <a:custGeom>
            <a:avLst/>
            <a:gdLst>
              <a:gd name="connsiteX0" fmla="*/ 0 w 1872342"/>
              <a:gd name="connsiteY0" fmla="*/ 200297 h 200297"/>
              <a:gd name="connsiteX1" fmla="*/ 966651 w 1872342"/>
              <a:gd name="connsiteY1" fmla="*/ 0 h 200297"/>
              <a:gd name="connsiteX2" fmla="*/ 1872342 w 1872342"/>
              <a:gd name="connsiteY2" fmla="*/ 200297 h 20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2" h="200297">
                <a:moveTo>
                  <a:pt x="0" y="200297"/>
                </a:moveTo>
                <a:cubicBezTo>
                  <a:pt x="327297" y="100148"/>
                  <a:pt x="654594" y="0"/>
                  <a:pt x="966651" y="0"/>
                </a:cubicBezTo>
                <a:cubicBezTo>
                  <a:pt x="1278708" y="0"/>
                  <a:pt x="1575525" y="100148"/>
                  <a:pt x="1872342" y="2002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36D3AA-0C3B-4851-903A-41AE13777DB7}"/>
              </a:ext>
            </a:extLst>
          </p:cNvPr>
          <p:cNvSpPr txBox="1"/>
          <p:nvPr/>
        </p:nvSpPr>
        <p:spPr>
          <a:xfrm>
            <a:off x="4968241" y="24640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F7A783B-598D-4F47-8764-0E01D463FE30}"/>
              </a:ext>
            </a:extLst>
          </p:cNvPr>
          <p:cNvSpPr/>
          <p:nvPr/>
        </p:nvSpPr>
        <p:spPr>
          <a:xfrm>
            <a:off x="2281646" y="470263"/>
            <a:ext cx="1837508" cy="296091"/>
          </a:xfrm>
          <a:custGeom>
            <a:avLst/>
            <a:gdLst>
              <a:gd name="connsiteX0" fmla="*/ 0 w 1837508"/>
              <a:gd name="connsiteY0" fmla="*/ 296091 h 296091"/>
              <a:gd name="connsiteX1" fmla="*/ 818605 w 1837508"/>
              <a:gd name="connsiteY1" fmla="*/ 0 h 296091"/>
              <a:gd name="connsiteX2" fmla="*/ 1837508 w 1837508"/>
              <a:gd name="connsiteY2" fmla="*/ 296091 h 29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508" h="296091">
                <a:moveTo>
                  <a:pt x="0" y="296091"/>
                </a:moveTo>
                <a:cubicBezTo>
                  <a:pt x="256177" y="148045"/>
                  <a:pt x="512354" y="0"/>
                  <a:pt x="818605" y="0"/>
                </a:cubicBezTo>
                <a:cubicBezTo>
                  <a:pt x="1124856" y="0"/>
                  <a:pt x="1481182" y="148045"/>
                  <a:pt x="1837508" y="2960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FEEE455-E792-409B-B01A-3348F25A8948}"/>
              </a:ext>
            </a:extLst>
          </p:cNvPr>
          <p:cNvSpPr/>
          <p:nvPr/>
        </p:nvSpPr>
        <p:spPr>
          <a:xfrm>
            <a:off x="6069874" y="531223"/>
            <a:ext cx="2194560" cy="243840"/>
          </a:xfrm>
          <a:custGeom>
            <a:avLst/>
            <a:gdLst>
              <a:gd name="connsiteX0" fmla="*/ 0 w 2194560"/>
              <a:gd name="connsiteY0" fmla="*/ 243840 h 243840"/>
              <a:gd name="connsiteX1" fmla="*/ 1149532 w 2194560"/>
              <a:gd name="connsiteY1" fmla="*/ 0 h 243840"/>
              <a:gd name="connsiteX2" fmla="*/ 2194560 w 219456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560" h="243840">
                <a:moveTo>
                  <a:pt x="0" y="243840"/>
                </a:moveTo>
                <a:cubicBezTo>
                  <a:pt x="391886" y="121920"/>
                  <a:pt x="783772" y="0"/>
                  <a:pt x="1149532" y="0"/>
                </a:cubicBezTo>
                <a:cubicBezTo>
                  <a:pt x="1515292" y="0"/>
                  <a:pt x="1854926" y="121920"/>
                  <a:pt x="2194560" y="243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F6AFC-0061-4E78-8061-769E9D837D8F}"/>
              </a:ext>
            </a:extLst>
          </p:cNvPr>
          <p:cNvSpPr txBox="1"/>
          <p:nvPr/>
        </p:nvSpPr>
        <p:spPr>
          <a:xfrm>
            <a:off x="2860764" y="144084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Trái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DF45F-BE56-472E-BE67-AC4CE0272445}"/>
              </a:ext>
            </a:extLst>
          </p:cNvPr>
          <p:cNvSpPr txBox="1"/>
          <p:nvPr/>
        </p:nvSpPr>
        <p:spPr>
          <a:xfrm>
            <a:off x="6988629" y="215929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Phải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D35CDB-4E73-47B8-A1EB-3402B771BBB3}"/>
              </a:ext>
            </a:extLst>
          </p:cNvPr>
          <p:cNvSpPr txBox="1"/>
          <p:nvPr/>
        </p:nvSpPr>
        <p:spPr>
          <a:xfrm>
            <a:off x="4184471" y="1134294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68DBF-3280-48AD-8518-3B61815ED991}"/>
              </a:ext>
            </a:extLst>
          </p:cNvPr>
          <p:cNvSpPr txBox="1"/>
          <p:nvPr/>
        </p:nvSpPr>
        <p:spPr>
          <a:xfrm>
            <a:off x="2299070" y="1176329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C9F437-14C9-43BF-944E-32D050B44E91}"/>
              </a:ext>
            </a:extLst>
          </p:cNvPr>
          <p:cNvSpPr txBox="1"/>
          <p:nvPr/>
        </p:nvSpPr>
        <p:spPr>
          <a:xfrm>
            <a:off x="7898663" y="1176329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1547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C1BE-C604-4E73-987F-8B31002C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91" y="1572459"/>
            <a:ext cx="11573692" cy="5028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Cải tiến:</a:t>
            </a:r>
          </a:p>
          <a:p>
            <a:pPr>
              <a:buFontTx/>
              <a:buChar char="-"/>
            </a:pPr>
            <a:r>
              <a:rPr lang="en-US"/>
              <a:t>Gọi left[i]: tổng lớn nhất của k phần tử liên tiếp của dãy từ 1 đến i.</a:t>
            </a:r>
          </a:p>
          <a:p>
            <a:pPr>
              <a:buFontTx/>
              <a:buChar char="-"/>
            </a:pPr>
            <a:r>
              <a:rPr lang="en-US"/>
              <a:t>Gọi right[i]: tổng lớn nhất của k phần tử liên tiếp của dãy từ n đến i</a:t>
            </a:r>
          </a:p>
          <a:p>
            <a:pPr marL="0" indent="0"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2400">
                <a:latin typeface="Consolas" panose="020B0609020204030204" pitchFamily="49" charset="0"/>
              </a:rPr>
              <a:t>for (i = 1; i &lt;= n-k+1; ++i)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240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2400">
                <a:latin typeface="Consolas" panose="020B0609020204030204" pitchFamily="49" charset="0"/>
              </a:rPr>
              <a:t>		player2 = max(left[i-1], right[i+k]);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2400">
                <a:latin typeface="Consolas" panose="020B0609020204030204" pitchFamily="49" charset="0"/>
              </a:rPr>
              <a:t>		ans = min(ans, player2);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2400">
                <a:latin typeface="Consolas" panose="020B0609020204030204" pitchFamily="49" charset="0"/>
              </a:rPr>
              <a:t>}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727E0-CF12-4878-8501-3EB945A6A3AA}"/>
              </a:ext>
            </a:extLst>
          </p:cNvPr>
          <p:cNvSpPr/>
          <p:nvPr/>
        </p:nvSpPr>
        <p:spPr>
          <a:xfrm>
            <a:off x="2281646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2A0A1-14E9-4D51-AE77-E939F2507FB7}"/>
              </a:ext>
            </a:extLst>
          </p:cNvPr>
          <p:cNvSpPr/>
          <p:nvPr/>
        </p:nvSpPr>
        <p:spPr>
          <a:xfrm>
            <a:off x="2656114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9B671-8854-4442-90B7-69CD462F5E6F}"/>
              </a:ext>
            </a:extLst>
          </p:cNvPr>
          <p:cNvSpPr/>
          <p:nvPr/>
        </p:nvSpPr>
        <p:spPr>
          <a:xfrm>
            <a:off x="3030582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03400-7D42-4430-9DB2-528EBB3223EE}"/>
              </a:ext>
            </a:extLst>
          </p:cNvPr>
          <p:cNvSpPr/>
          <p:nvPr/>
        </p:nvSpPr>
        <p:spPr>
          <a:xfrm>
            <a:off x="3405050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2C5A4-872E-43FC-B13E-57631F6324FE}"/>
              </a:ext>
            </a:extLst>
          </p:cNvPr>
          <p:cNvSpPr/>
          <p:nvPr/>
        </p:nvSpPr>
        <p:spPr>
          <a:xfrm>
            <a:off x="3779518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EBC054-186E-42E8-87CC-4AA49EF4A15D}"/>
              </a:ext>
            </a:extLst>
          </p:cNvPr>
          <p:cNvSpPr/>
          <p:nvPr/>
        </p:nvSpPr>
        <p:spPr>
          <a:xfrm>
            <a:off x="4153986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17C93-86CE-441C-AB2C-AD13142A3633}"/>
              </a:ext>
            </a:extLst>
          </p:cNvPr>
          <p:cNvSpPr/>
          <p:nvPr/>
        </p:nvSpPr>
        <p:spPr>
          <a:xfrm>
            <a:off x="4528454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23EC9-281F-4D3D-B5A6-4A9EC0A5AE63}"/>
              </a:ext>
            </a:extLst>
          </p:cNvPr>
          <p:cNvSpPr/>
          <p:nvPr/>
        </p:nvSpPr>
        <p:spPr>
          <a:xfrm>
            <a:off x="4902922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43FC1F-E8B6-409D-992F-14468C7AF26C}"/>
              </a:ext>
            </a:extLst>
          </p:cNvPr>
          <p:cNvSpPr/>
          <p:nvPr/>
        </p:nvSpPr>
        <p:spPr>
          <a:xfrm>
            <a:off x="5277387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A5822E-7588-48C7-BE89-E42D3BEA462A}"/>
              </a:ext>
            </a:extLst>
          </p:cNvPr>
          <p:cNvSpPr/>
          <p:nvPr/>
        </p:nvSpPr>
        <p:spPr>
          <a:xfrm>
            <a:off x="5651855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2161B-4713-462B-8E1D-842C5E4F1698}"/>
              </a:ext>
            </a:extLst>
          </p:cNvPr>
          <p:cNvSpPr/>
          <p:nvPr/>
        </p:nvSpPr>
        <p:spPr>
          <a:xfrm>
            <a:off x="6026323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2ADF2B-B8E8-43DC-8AF8-F2D168296872}"/>
              </a:ext>
            </a:extLst>
          </p:cNvPr>
          <p:cNvSpPr/>
          <p:nvPr/>
        </p:nvSpPr>
        <p:spPr>
          <a:xfrm>
            <a:off x="6400791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3FF1F6-E2F5-45E5-B0BE-7E01395EE6A7}"/>
              </a:ext>
            </a:extLst>
          </p:cNvPr>
          <p:cNvSpPr/>
          <p:nvPr/>
        </p:nvSpPr>
        <p:spPr>
          <a:xfrm>
            <a:off x="6775259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7BD9B-8AAA-42B8-86C3-946B4151AE38}"/>
              </a:ext>
            </a:extLst>
          </p:cNvPr>
          <p:cNvSpPr/>
          <p:nvPr/>
        </p:nvSpPr>
        <p:spPr>
          <a:xfrm>
            <a:off x="7149727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1F7B7B-63EE-40C5-A4F1-AFF694DB8768}"/>
              </a:ext>
            </a:extLst>
          </p:cNvPr>
          <p:cNvSpPr/>
          <p:nvPr/>
        </p:nvSpPr>
        <p:spPr>
          <a:xfrm>
            <a:off x="7524195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981B44-85DA-4A38-9CDA-1B99B809528B}"/>
              </a:ext>
            </a:extLst>
          </p:cNvPr>
          <p:cNvSpPr/>
          <p:nvPr/>
        </p:nvSpPr>
        <p:spPr>
          <a:xfrm>
            <a:off x="7898663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38C544-F0A3-4268-B3F8-CE86F999565F}"/>
              </a:ext>
            </a:extLst>
          </p:cNvPr>
          <p:cNvSpPr/>
          <p:nvPr/>
        </p:nvSpPr>
        <p:spPr>
          <a:xfrm>
            <a:off x="4153989" y="557349"/>
            <a:ext cx="1872342" cy="200297"/>
          </a:xfrm>
          <a:custGeom>
            <a:avLst/>
            <a:gdLst>
              <a:gd name="connsiteX0" fmla="*/ 0 w 1872342"/>
              <a:gd name="connsiteY0" fmla="*/ 200297 h 200297"/>
              <a:gd name="connsiteX1" fmla="*/ 966651 w 1872342"/>
              <a:gd name="connsiteY1" fmla="*/ 0 h 200297"/>
              <a:gd name="connsiteX2" fmla="*/ 1872342 w 1872342"/>
              <a:gd name="connsiteY2" fmla="*/ 200297 h 20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2" h="200297">
                <a:moveTo>
                  <a:pt x="0" y="200297"/>
                </a:moveTo>
                <a:cubicBezTo>
                  <a:pt x="327297" y="100148"/>
                  <a:pt x="654594" y="0"/>
                  <a:pt x="966651" y="0"/>
                </a:cubicBezTo>
                <a:cubicBezTo>
                  <a:pt x="1278708" y="0"/>
                  <a:pt x="1575525" y="100148"/>
                  <a:pt x="1872342" y="2002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36D3AA-0C3B-4851-903A-41AE13777DB7}"/>
              </a:ext>
            </a:extLst>
          </p:cNvPr>
          <p:cNvSpPr txBox="1"/>
          <p:nvPr/>
        </p:nvSpPr>
        <p:spPr>
          <a:xfrm>
            <a:off x="4968241" y="24640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F7A783B-598D-4F47-8764-0E01D463FE30}"/>
              </a:ext>
            </a:extLst>
          </p:cNvPr>
          <p:cNvSpPr/>
          <p:nvPr/>
        </p:nvSpPr>
        <p:spPr>
          <a:xfrm>
            <a:off x="2281646" y="470263"/>
            <a:ext cx="1837508" cy="296091"/>
          </a:xfrm>
          <a:custGeom>
            <a:avLst/>
            <a:gdLst>
              <a:gd name="connsiteX0" fmla="*/ 0 w 1837508"/>
              <a:gd name="connsiteY0" fmla="*/ 296091 h 296091"/>
              <a:gd name="connsiteX1" fmla="*/ 818605 w 1837508"/>
              <a:gd name="connsiteY1" fmla="*/ 0 h 296091"/>
              <a:gd name="connsiteX2" fmla="*/ 1837508 w 1837508"/>
              <a:gd name="connsiteY2" fmla="*/ 296091 h 29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508" h="296091">
                <a:moveTo>
                  <a:pt x="0" y="296091"/>
                </a:moveTo>
                <a:cubicBezTo>
                  <a:pt x="256177" y="148045"/>
                  <a:pt x="512354" y="0"/>
                  <a:pt x="818605" y="0"/>
                </a:cubicBezTo>
                <a:cubicBezTo>
                  <a:pt x="1124856" y="0"/>
                  <a:pt x="1481182" y="148045"/>
                  <a:pt x="1837508" y="2960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FEEE455-E792-409B-B01A-3348F25A8948}"/>
              </a:ext>
            </a:extLst>
          </p:cNvPr>
          <p:cNvSpPr/>
          <p:nvPr/>
        </p:nvSpPr>
        <p:spPr>
          <a:xfrm>
            <a:off x="6069874" y="531223"/>
            <a:ext cx="2194560" cy="243840"/>
          </a:xfrm>
          <a:custGeom>
            <a:avLst/>
            <a:gdLst>
              <a:gd name="connsiteX0" fmla="*/ 0 w 2194560"/>
              <a:gd name="connsiteY0" fmla="*/ 243840 h 243840"/>
              <a:gd name="connsiteX1" fmla="*/ 1149532 w 2194560"/>
              <a:gd name="connsiteY1" fmla="*/ 0 h 243840"/>
              <a:gd name="connsiteX2" fmla="*/ 2194560 w 219456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560" h="243840">
                <a:moveTo>
                  <a:pt x="0" y="243840"/>
                </a:moveTo>
                <a:cubicBezTo>
                  <a:pt x="391886" y="121920"/>
                  <a:pt x="783772" y="0"/>
                  <a:pt x="1149532" y="0"/>
                </a:cubicBezTo>
                <a:cubicBezTo>
                  <a:pt x="1515292" y="0"/>
                  <a:pt x="1854926" y="121920"/>
                  <a:pt x="2194560" y="243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F6AFC-0061-4E78-8061-769E9D837D8F}"/>
              </a:ext>
            </a:extLst>
          </p:cNvPr>
          <p:cNvSpPr txBox="1"/>
          <p:nvPr/>
        </p:nvSpPr>
        <p:spPr>
          <a:xfrm>
            <a:off x="2860764" y="144084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Trái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DF45F-BE56-472E-BE67-AC4CE0272445}"/>
              </a:ext>
            </a:extLst>
          </p:cNvPr>
          <p:cNvSpPr txBox="1"/>
          <p:nvPr/>
        </p:nvSpPr>
        <p:spPr>
          <a:xfrm>
            <a:off x="6988629" y="215929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Phải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D35CDB-4E73-47B8-A1EB-3402B771BBB3}"/>
              </a:ext>
            </a:extLst>
          </p:cNvPr>
          <p:cNvSpPr txBox="1"/>
          <p:nvPr/>
        </p:nvSpPr>
        <p:spPr>
          <a:xfrm>
            <a:off x="4184471" y="1134294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68DBF-3280-48AD-8518-3B61815ED991}"/>
              </a:ext>
            </a:extLst>
          </p:cNvPr>
          <p:cNvSpPr txBox="1"/>
          <p:nvPr/>
        </p:nvSpPr>
        <p:spPr>
          <a:xfrm>
            <a:off x="2299070" y="1176329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C9F437-14C9-43BF-944E-32D050B44E91}"/>
              </a:ext>
            </a:extLst>
          </p:cNvPr>
          <p:cNvSpPr txBox="1"/>
          <p:nvPr/>
        </p:nvSpPr>
        <p:spPr>
          <a:xfrm>
            <a:off x="7898663" y="1176329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867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4C1BE-C604-4E73-987F-8B31002C7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091" y="1924594"/>
                <a:ext cx="11573692" cy="46765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Cải tiến:</a:t>
                </a:r>
              </a:p>
              <a:p>
                <a:pPr>
                  <a:buFontTx/>
                  <a:buChar char="-"/>
                </a:pPr>
                <a:r>
                  <a:rPr lang="en-US"/>
                  <a:t>Vì thao tác cần tính tổng của các phần tử liên trên dãy nên ta sử dụng mảng cộng dồn.</a:t>
                </a:r>
              </a:p>
              <a:p>
                <a:pPr>
                  <a:buFontTx/>
                  <a:buChar char="-"/>
                </a:pPr>
                <a:r>
                  <a:rPr lang="en-US"/>
                  <a:t>Gọi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/>
              </a:p>
              <a:p>
                <a:pPr>
                  <a:buFontTx/>
                  <a:buChar char="-"/>
                </a:pPr>
                <a:r>
                  <a:rPr lang="en-US"/>
                  <a:t>left[i] = max(left[i-1], s[i] – s[i-k]) (i = k,k+1,k+2,…,n)</a:t>
                </a:r>
              </a:p>
              <a:p>
                <a:pPr>
                  <a:buFontTx/>
                  <a:buChar char="-"/>
                </a:pPr>
                <a:r>
                  <a:rPr lang="en-US"/>
                  <a:t>right[i] = max(right[i+1], s[i+k-1] – s[i-1]) (i = n-k+1, n-k, …, 1)</a:t>
                </a:r>
              </a:p>
              <a:p>
                <a:pPr>
                  <a:buFontTx/>
                  <a:buChar char="-"/>
                </a:pPr>
                <a:endParaRPr lang="en-US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0" algn="l"/>
                    <a:tab pos="461963" algn="l"/>
                    <a:tab pos="914400" algn="l"/>
                    <a:tab pos="1376363" algn="l"/>
                    <a:tab pos="1828800" algn="l"/>
                    <a:tab pos="2290763" algn="l"/>
                  </a:tabLst>
                </a:pPr>
                <a:endParaRPr lang="en-US" sz="24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4C1BE-C604-4E73-987F-8B31002C7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091" y="1924594"/>
                <a:ext cx="11573692" cy="4676503"/>
              </a:xfrm>
              <a:blipFill>
                <a:blip r:embed="rId2"/>
                <a:stretch>
                  <a:fillRect l="-1106" t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3F416B42-5320-48F7-A71E-FE5BA3C3BC38}"/>
              </a:ext>
            </a:extLst>
          </p:cNvPr>
          <p:cNvSpPr/>
          <p:nvPr/>
        </p:nvSpPr>
        <p:spPr>
          <a:xfrm>
            <a:off x="2281646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4B6D75-A793-423A-946E-52C9425B699C}"/>
              </a:ext>
            </a:extLst>
          </p:cNvPr>
          <p:cNvSpPr/>
          <p:nvPr/>
        </p:nvSpPr>
        <p:spPr>
          <a:xfrm>
            <a:off x="2656114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5C4B2-EFEC-4F69-851F-79753586E569}"/>
              </a:ext>
            </a:extLst>
          </p:cNvPr>
          <p:cNvSpPr/>
          <p:nvPr/>
        </p:nvSpPr>
        <p:spPr>
          <a:xfrm>
            <a:off x="3030582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6D5FE6-D9D5-4E33-A58A-21B95C98E0DC}"/>
              </a:ext>
            </a:extLst>
          </p:cNvPr>
          <p:cNvSpPr/>
          <p:nvPr/>
        </p:nvSpPr>
        <p:spPr>
          <a:xfrm>
            <a:off x="3405050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053EDA-5B4C-481F-A1D7-77913C4034EC}"/>
              </a:ext>
            </a:extLst>
          </p:cNvPr>
          <p:cNvSpPr/>
          <p:nvPr/>
        </p:nvSpPr>
        <p:spPr>
          <a:xfrm>
            <a:off x="3779518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FFE6FC-22F1-4EF3-B723-289ACE2F182B}"/>
              </a:ext>
            </a:extLst>
          </p:cNvPr>
          <p:cNvSpPr/>
          <p:nvPr/>
        </p:nvSpPr>
        <p:spPr>
          <a:xfrm>
            <a:off x="4153986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67C4E-6342-4681-B84F-39EA6EC8149B}"/>
              </a:ext>
            </a:extLst>
          </p:cNvPr>
          <p:cNvSpPr/>
          <p:nvPr/>
        </p:nvSpPr>
        <p:spPr>
          <a:xfrm>
            <a:off x="4528454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A3CE81-99CD-451C-869B-CCD1D7BB7D97}"/>
              </a:ext>
            </a:extLst>
          </p:cNvPr>
          <p:cNvSpPr/>
          <p:nvPr/>
        </p:nvSpPr>
        <p:spPr>
          <a:xfrm>
            <a:off x="4902922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0D417C-3E71-4CD8-B781-0BB64786B575}"/>
              </a:ext>
            </a:extLst>
          </p:cNvPr>
          <p:cNvSpPr/>
          <p:nvPr/>
        </p:nvSpPr>
        <p:spPr>
          <a:xfrm>
            <a:off x="5277387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A9143-A1FA-4AC6-8615-A5461C5D1532}"/>
              </a:ext>
            </a:extLst>
          </p:cNvPr>
          <p:cNvSpPr/>
          <p:nvPr/>
        </p:nvSpPr>
        <p:spPr>
          <a:xfrm>
            <a:off x="5651855" y="775063"/>
            <a:ext cx="374468" cy="3744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22E3FA-B5EE-4014-96E7-C8D69F720390}"/>
              </a:ext>
            </a:extLst>
          </p:cNvPr>
          <p:cNvSpPr/>
          <p:nvPr/>
        </p:nvSpPr>
        <p:spPr>
          <a:xfrm>
            <a:off x="6026323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EF7499-95B0-40BA-BCEE-828A0E09C9C0}"/>
              </a:ext>
            </a:extLst>
          </p:cNvPr>
          <p:cNvSpPr/>
          <p:nvPr/>
        </p:nvSpPr>
        <p:spPr>
          <a:xfrm>
            <a:off x="6400791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86920F-0B08-4CCD-8631-09F09E0F3B05}"/>
              </a:ext>
            </a:extLst>
          </p:cNvPr>
          <p:cNvSpPr/>
          <p:nvPr/>
        </p:nvSpPr>
        <p:spPr>
          <a:xfrm>
            <a:off x="6775259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1725A2-7196-49D2-8BBC-FA9772BE5285}"/>
              </a:ext>
            </a:extLst>
          </p:cNvPr>
          <p:cNvSpPr/>
          <p:nvPr/>
        </p:nvSpPr>
        <p:spPr>
          <a:xfrm>
            <a:off x="7149727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FBC62A-7410-410D-9847-53D90FD1D629}"/>
              </a:ext>
            </a:extLst>
          </p:cNvPr>
          <p:cNvSpPr/>
          <p:nvPr/>
        </p:nvSpPr>
        <p:spPr>
          <a:xfrm>
            <a:off x="7524195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0BC444-7883-4E8C-9790-6C5010A6075C}"/>
              </a:ext>
            </a:extLst>
          </p:cNvPr>
          <p:cNvSpPr/>
          <p:nvPr/>
        </p:nvSpPr>
        <p:spPr>
          <a:xfrm>
            <a:off x="7898663" y="775063"/>
            <a:ext cx="374468" cy="37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1939D31-64F9-4E8F-A5FF-C03BD0422038}"/>
              </a:ext>
            </a:extLst>
          </p:cNvPr>
          <p:cNvSpPr/>
          <p:nvPr/>
        </p:nvSpPr>
        <p:spPr>
          <a:xfrm>
            <a:off x="4153989" y="557349"/>
            <a:ext cx="1872342" cy="200297"/>
          </a:xfrm>
          <a:custGeom>
            <a:avLst/>
            <a:gdLst>
              <a:gd name="connsiteX0" fmla="*/ 0 w 1872342"/>
              <a:gd name="connsiteY0" fmla="*/ 200297 h 200297"/>
              <a:gd name="connsiteX1" fmla="*/ 966651 w 1872342"/>
              <a:gd name="connsiteY1" fmla="*/ 0 h 200297"/>
              <a:gd name="connsiteX2" fmla="*/ 1872342 w 1872342"/>
              <a:gd name="connsiteY2" fmla="*/ 200297 h 20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2" h="200297">
                <a:moveTo>
                  <a:pt x="0" y="200297"/>
                </a:moveTo>
                <a:cubicBezTo>
                  <a:pt x="327297" y="100148"/>
                  <a:pt x="654594" y="0"/>
                  <a:pt x="966651" y="0"/>
                </a:cubicBezTo>
                <a:cubicBezTo>
                  <a:pt x="1278708" y="0"/>
                  <a:pt x="1575525" y="100148"/>
                  <a:pt x="1872342" y="2002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7DA9FEA-ED68-46B2-8062-772FE88127D6}"/>
              </a:ext>
            </a:extLst>
          </p:cNvPr>
          <p:cNvSpPr/>
          <p:nvPr/>
        </p:nvSpPr>
        <p:spPr>
          <a:xfrm>
            <a:off x="2281646" y="470263"/>
            <a:ext cx="1837508" cy="296091"/>
          </a:xfrm>
          <a:custGeom>
            <a:avLst/>
            <a:gdLst>
              <a:gd name="connsiteX0" fmla="*/ 0 w 1837508"/>
              <a:gd name="connsiteY0" fmla="*/ 296091 h 296091"/>
              <a:gd name="connsiteX1" fmla="*/ 818605 w 1837508"/>
              <a:gd name="connsiteY1" fmla="*/ 0 h 296091"/>
              <a:gd name="connsiteX2" fmla="*/ 1837508 w 1837508"/>
              <a:gd name="connsiteY2" fmla="*/ 296091 h 29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508" h="296091">
                <a:moveTo>
                  <a:pt x="0" y="296091"/>
                </a:moveTo>
                <a:cubicBezTo>
                  <a:pt x="256177" y="148045"/>
                  <a:pt x="512354" y="0"/>
                  <a:pt x="818605" y="0"/>
                </a:cubicBezTo>
                <a:cubicBezTo>
                  <a:pt x="1124856" y="0"/>
                  <a:pt x="1481182" y="148045"/>
                  <a:pt x="1837508" y="2960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11BFF99-2874-4089-A8AA-87730AD4E543}"/>
              </a:ext>
            </a:extLst>
          </p:cNvPr>
          <p:cNvSpPr/>
          <p:nvPr/>
        </p:nvSpPr>
        <p:spPr>
          <a:xfrm>
            <a:off x="6069874" y="531223"/>
            <a:ext cx="1454321" cy="243840"/>
          </a:xfrm>
          <a:custGeom>
            <a:avLst/>
            <a:gdLst>
              <a:gd name="connsiteX0" fmla="*/ 0 w 2194560"/>
              <a:gd name="connsiteY0" fmla="*/ 243840 h 243840"/>
              <a:gd name="connsiteX1" fmla="*/ 1149532 w 2194560"/>
              <a:gd name="connsiteY1" fmla="*/ 0 h 243840"/>
              <a:gd name="connsiteX2" fmla="*/ 2194560 w 219456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560" h="243840">
                <a:moveTo>
                  <a:pt x="0" y="243840"/>
                </a:moveTo>
                <a:cubicBezTo>
                  <a:pt x="391886" y="121920"/>
                  <a:pt x="783772" y="0"/>
                  <a:pt x="1149532" y="0"/>
                </a:cubicBezTo>
                <a:cubicBezTo>
                  <a:pt x="1515292" y="0"/>
                  <a:pt x="1854926" y="121920"/>
                  <a:pt x="2194560" y="243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14543-66BC-4872-89EF-2F8BEAC9024A}"/>
              </a:ext>
            </a:extLst>
          </p:cNvPr>
          <p:cNvSpPr txBox="1"/>
          <p:nvPr/>
        </p:nvSpPr>
        <p:spPr>
          <a:xfrm>
            <a:off x="2860764" y="144084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Trái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3904DE-1390-4E10-8B35-F9E1D7036ABC}"/>
              </a:ext>
            </a:extLst>
          </p:cNvPr>
          <p:cNvSpPr txBox="1"/>
          <p:nvPr/>
        </p:nvSpPr>
        <p:spPr>
          <a:xfrm>
            <a:off x="6021975" y="1132334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FB1C4B-2127-4E7F-B7DF-B6D81C514AEE}"/>
              </a:ext>
            </a:extLst>
          </p:cNvPr>
          <p:cNvSpPr txBox="1"/>
          <p:nvPr/>
        </p:nvSpPr>
        <p:spPr>
          <a:xfrm>
            <a:off x="2299070" y="1176329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1ACE66-2180-41C8-9912-54A9301C2537}"/>
              </a:ext>
            </a:extLst>
          </p:cNvPr>
          <p:cNvSpPr txBox="1"/>
          <p:nvPr/>
        </p:nvSpPr>
        <p:spPr>
          <a:xfrm>
            <a:off x="7898663" y="1176329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0133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Phước Hải Trương</dc:creator>
  <cp:lastModifiedBy>Phước Hải Trương</cp:lastModifiedBy>
  <cp:revision>1</cp:revision>
  <dcterms:created xsi:type="dcterms:W3CDTF">2021-10-12T14:28:34Z</dcterms:created>
  <dcterms:modified xsi:type="dcterms:W3CDTF">2021-10-12T14:29:02Z</dcterms:modified>
</cp:coreProperties>
</file>