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301" r:id="rId2"/>
    <p:sldId id="302" r:id="rId3"/>
    <p:sldId id="303" r:id="rId4"/>
    <p:sldId id="304" r:id="rId5"/>
    <p:sldId id="305" r:id="rId6"/>
    <p:sldId id="306" r:id="rId7"/>
    <p:sldId id="307" r:id="rId8"/>
  </p:sldIdLst>
  <p:sldSz cx="5759450" cy="6858000"/>
  <p:notesSz cx="6858000" cy="9144000"/>
  <p:defaultTextStyle>
    <a:defPPr>
      <a:defRPr lang="de-DE"/>
    </a:defPPr>
    <a:lvl1pPr marL="0" algn="l" defTabSz="9143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5" algn="l" defTabSz="9143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7" algn="l" defTabSz="9143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30" algn="l" defTabSz="9143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12" algn="l" defTabSz="9143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4" algn="l" defTabSz="9143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7" algn="l" defTabSz="9143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9" algn="l" defTabSz="9143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 userDrawn="1">
          <p15:clr>
            <a:srgbClr val="A4A3A4"/>
          </p15:clr>
        </p15:guide>
        <p15:guide id="2" pos="7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1"/>
  </p:normalViewPr>
  <p:slideViewPr>
    <p:cSldViewPr snapToObjects="1">
      <p:cViewPr varScale="1">
        <p:scale>
          <a:sx n="122" d="100"/>
          <a:sy n="122" d="100"/>
        </p:scale>
        <p:origin x="2552" y="208"/>
      </p:cViewPr>
      <p:guideLst>
        <p:guide orient="horz" pos="3884"/>
        <p:guide pos="7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1122363"/>
            <a:ext cx="4895533" cy="2387600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3602038"/>
            <a:ext cx="4319588" cy="1655762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12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6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365125"/>
            <a:ext cx="12418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365125"/>
            <a:ext cx="3653651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44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33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709740"/>
            <a:ext cx="4967526" cy="2852737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4589465"/>
            <a:ext cx="4967526" cy="1500187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576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825625"/>
            <a:ext cx="244776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825625"/>
            <a:ext cx="244776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67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65127"/>
            <a:ext cx="496752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681163"/>
            <a:ext cx="2436517" cy="823912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2505075"/>
            <a:ext cx="24365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681163"/>
            <a:ext cx="2448516" cy="823912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2505075"/>
            <a:ext cx="24485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09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08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2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57200"/>
            <a:ext cx="1857573" cy="1600200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987427"/>
            <a:ext cx="2915722" cy="4873625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057400"/>
            <a:ext cx="1857573" cy="381158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69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57200"/>
            <a:ext cx="1857573" cy="1600200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987427"/>
            <a:ext cx="2915722" cy="4873625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057400"/>
            <a:ext cx="1857573" cy="381158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91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365127"/>
            <a:ext cx="49675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825625"/>
            <a:ext cx="49675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6356352"/>
            <a:ext cx="12958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959E1-A87B-A541-B403-66789E06BC77}" type="datetimeFigureOut">
              <a:rPr lang="de-DE" smtClean="0"/>
              <a:pPr/>
              <a:t>28.10.19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6356352"/>
            <a:ext cx="19438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6356352"/>
            <a:ext cx="12958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9DC7A-85E6-3E43-A20A-7BAF358A52E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78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793B251-741C-E846-B60B-173477E3FB0C}"/>
              </a:ext>
            </a:extLst>
          </p:cNvPr>
          <p:cNvGrpSpPr/>
          <p:nvPr/>
        </p:nvGrpSpPr>
        <p:grpSpPr>
          <a:xfrm>
            <a:off x="313591" y="713719"/>
            <a:ext cx="4834507" cy="5886407"/>
            <a:chOff x="389134" y="651643"/>
            <a:chExt cx="4834507" cy="5886407"/>
          </a:xfrm>
        </p:grpSpPr>
        <p:sp>
          <p:nvSpPr>
            <p:cNvPr id="27" name="Line 3">
              <a:extLst>
                <a:ext uri="{FF2B5EF4-FFF2-40B4-BE49-F238E27FC236}">
                  <a16:creationId xmlns:a16="http://schemas.microsoft.com/office/drawing/2014/main" id="{10F0D6F9-BC80-EC4A-81C2-C153FB2F1B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30985" y="651643"/>
              <a:ext cx="0" cy="5454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28" name="Line 4">
              <a:extLst>
                <a:ext uri="{FF2B5EF4-FFF2-40B4-BE49-F238E27FC236}">
                  <a16:creationId xmlns:a16="http://schemas.microsoft.com/office/drawing/2014/main" id="{0DDB2DD3-4295-5F42-A901-A510A91F2D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0985" y="6106511"/>
              <a:ext cx="39926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29" name="Line 13">
              <a:extLst>
                <a:ext uri="{FF2B5EF4-FFF2-40B4-BE49-F238E27FC236}">
                  <a16:creationId xmlns:a16="http://schemas.microsoft.com/office/drawing/2014/main" id="{CFB7A8D7-D20B-374B-9C4F-DFB5BC556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0985" y="1539645"/>
              <a:ext cx="3019468" cy="45668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30" name="Oval 14">
              <a:extLst>
                <a:ext uri="{FF2B5EF4-FFF2-40B4-BE49-F238E27FC236}">
                  <a16:creationId xmlns:a16="http://schemas.microsoft.com/office/drawing/2014/main" id="{F9C96E68-5151-4144-8BD1-C132303BA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457" y="1488108"/>
              <a:ext cx="117054" cy="1268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C21B1DF-B9E2-1740-9506-9288ABD13A34}"/>
                    </a:ext>
                  </a:extLst>
                </p:cNvPr>
                <p:cNvSpPr txBox="1"/>
                <p:nvPr/>
              </p:nvSpPr>
              <p:spPr>
                <a:xfrm>
                  <a:off x="389134" y="1384391"/>
                  <a:ext cx="6989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>
                            <a:latin typeface="Cambria Math" panose="02040503050406030204" pitchFamily="18" charset="0"/>
                          </a:rPr>
                          <m:t>£5000</m:t>
                        </m:r>
                      </m:oMath>
                    </m:oMathPara>
                  </a14:m>
                  <a:endParaRPr lang="de-DE" dirty="0">
                    <a:latin typeface="Helvetica Light" panose="020B0403020202020204" pitchFamily="34" charset="0"/>
                  </a:endParaRP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C21B1DF-B9E2-1740-9506-9288ABD13A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34" y="1384391"/>
                  <a:ext cx="69890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143" r="-5357" b="-434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C4DBAF8-16A9-AF40-877A-AF414267A530}"/>
                    </a:ext>
                  </a:extLst>
                </p:cNvPr>
                <p:cNvSpPr txBox="1"/>
                <p:nvPr/>
              </p:nvSpPr>
              <p:spPr>
                <a:xfrm>
                  <a:off x="3858791" y="6261051"/>
                  <a:ext cx="7469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>
                            <a:latin typeface="Cambria Math" panose="02040503050406030204" pitchFamily="18" charset="0"/>
                          </a:rPr>
                          <m:t>£3,000</m:t>
                        </m:r>
                      </m:oMath>
                    </m:oMathPara>
                  </a14:m>
                  <a:endParaRPr lang="de-DE" dirty="0">
                    <a:latin typeface="Helvetica Light" panose="020B0403020202020204" pitchFamily="34" charset="0"/>
                  </a:endParaRP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C4DBAF8-16A9-AF40-877A-AF414267A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8791" y="6261051"/>
                  <a:ext cx="74699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000" r="-5000" b="-434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4927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3E77ED-CF39-2A41-A964-1C21F800441F}"/>
                  </a:ext>
                </a:extLst>
              </p:cNvPr>
              <p:cNvSpPr txBox="1"/>
              <p:nvPr/>
            </p:nvSpPr>
            <p:spPr>
              <a:xfrm>
                <a:off x="1846781" y="1495299"/>
                <a:ext cx="19171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£700</m:t>
                    </m:r>
                  </m:oMath>
                </a14:m>
                <a:r>
                  <a:rPr lang="de-DE" dirty="0">
                    <a:latin typeface="Helvetica Light" panose="020B0403020202020204" pitchFamily="34" charset="0"/>
                  </a:rPr>
                  <a:t> </a:t>
                </a:r>
                <a:r>
                  <a:rPr lang="de-DE" dirty="0" err="1">
                    <a:latin typeface="Helvetica Light" panose="020B0403020202020204" pitchFamily="34" charset="0"/>
                  </a:rPr>
                  <a:t>for</a:t>
                </a:r>
                <a:r>
                  <a:rPr lang="de-DE" dirty="0">
                    <a:latin typeface="Helvetica Light" panose="020B0403020202020204" pitchFamily="34" charset="0"/>
                  </a:rPr>
                  <a:t> </a:t>
                </a:r>
                <a:r>
                  <a:rPr lang="de-DE" dirty="0" err="1">
                    <a:latin typeface="Helvetica Light" panose="020B0403020202020204" pitchFamily="34" charset="0"/>
                  </a:rPr>
                  <a:t>insurance</a:t>
                </a:r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3E77ED-CF39-2A41-A964-1C21F8004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781" y="1495299"/>
                <a:ext cx="1917192" cy="276999"/>
              </a:xfrm>
              <a:prstGeom prst="rect">
                <a:avLst/>
              </a:prstGeom>
              <a:blipFill>
                <a:blip r:embed="rId2"/>
                <a:stretch>
                  <a:fillRect l="-3289" t="-26087" r="-6579" b="-478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82C10D7E-E087-B64B-BD03-9774B9F66623}"/>
              </a:ext>
            </a:extLst>
          </p:cNvPr>
          <p:cNvGrpSpPr/>
          <p:nvPr/>
        </p:nvGrpSpPr>
        <p:grpSpPr>
          <a:xfrm>
            <a:off x="313161" y="711890"/>
            <a:ext cx="4834507" cy="5518296"/>
            <a:chOff x="1569149" y="630622"/>
            <a:chExt cx="8079348" cy="5518296"/>
          </a:xfrm>
        </p:grpSpPr>
        <p:sp>
          <p:nvSpPr>
            <p:cNvPr id="41987" name="Line 3">
              <a:extLst>
                <a:ext uri="{FF2B5EF4-FFF2-40B4-BE49-F238E27FC236}">
                  <a16:creationId xmlns:a16="http://schemas.microsoft.com/office/drawing/2014/main" id="{3127191C-404E-9046-A4E0-97AC04958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036" y="630622"/>
              <a:ext cx="0" cy="5454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88" name="Line 4">
              <a:extLst>
                <a:ext uri="{FF2B5EF4-FFF2-40B4-BE49-F238E27FC236}">
                  <a16:creationId xmlns:a16="http://schemas.microsoft.com/office/drawing/2014/main" id="{8EC619E7-6BE3-8C47-AD78-F7533447E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6085490"/>
              <a:ext cx="66724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866E3355-8117-744F-A840-C118B3BF9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1518624"/>
              <a:ext cx="5046085" cy="45668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8" name="Oval 14">
              <a:extLst>
                <a:ext uri="{FF2B5EF4-FFF2-40B4-BE49-F238E27FC236}">
                  <a16:creationId xmlns:a16="http://schemas.microsoft.com/office/drawing/2014/main" id="{660EF5A3-C5C0-4948-9704-72560F971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2314" y="6022061"/>
              <a:ext cx="195619" cy="1268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D5D00E4-32B1-5E4B-B925-3AD2A98A1873}"/>
                    </a:ext>
                  </a:extLst>
                </p:cNvPr>
                <p:cNvSpPr txBox="1"/>
                <p:nvPr/>
              </p:nvSpPr>
              <p:spPr>
                <a:xfrm>
                  <a:off x="1569149" y="1363370"/>
                  <a:ext cx="11680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£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000</m:t>
                        </m:r>
                      </m:oMath>
                    </m:oMathPara>
                  </a14:m>
                  <a:endParaRPr lang="de-DE" dirty="0">
                    <a:latin typeface="Helvetica Light" panose="020B0403020202020204" pitchFamily="34" charset="0"/>
                  </a:endParaRP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D5D00E4-32B1-5E4B-B925-3AD2A98A18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9149" y="1363370"/>
                  <a:ext cx="116800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357" r="-535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D935CC4-C132-F047-B222-E9320B80A908}"/>
              </a:ext>
            </a:extLst>
          </p:cNvPr>
          <p:cNvGrpSpPr/>
          <p:nvPr/>
        </p:nvGrpSpPr>
        <p:grpSpPr>
          <a:xfrm>
            <a:off x="1155011" y="4298731"/>
            <a:ext cx="1766865" cy="1843360"/>
            <a:chOff x="1166822" y="2604156"/>
            <a:chExt cx="678952" cy="2841068"/>
          </a:xfrm>
        </p:grpSpPr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929685E1-241C-A74F-9DF4-3A593FF360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6822" y="2604156"/>
              <a:ext cx="6789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B01FF1B0-968A-4447-8DDC-EA14F3E85C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5774" y="2604156"/>
              <a:ext cx="0" cy="28410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/>
              <p:nvPr/>
            </p:nvSpPr>
            <p:spPr>
              <a:xfrm>
                <a:off x="1481291" y="6328828"/>
                <a:ext cx="5706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£750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1" y="6328828"/>
                <a:ext cx="570669" cy="276999"/>
              </a:xfrm>
              <a:prstGeom prst="rect">
                <a:avLst/>
              </a:prstGeom>
              <a:blipFill>
                <a:blip r:embed="rId4"/>
                <a:stretch>
                  <a:fillRect l="-8696" r="-6522" b="-86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c 2">
            <a:extLst>
              <a:ext uri="{FF2B5EF4-FFF2-40B4-BE49-F238E27FC236}">
                <a16:creationId xmlns:a16="http://schemas.microsoft.com/office/drawing/2014/main" id="{E08C5916-E8F7-5C4D-947C-556926177F16}"/>
              </a:ext>
            </a:extLst>
          </p:cNvPr>
          <p:cNvSpPr/>
          <p:nvPr/>
        </p:nvSpPr>
        <p:spPr>
          <a:xfrm rot="3902952" flipH="1">
            <a:off x="2374828" y="4623827"/>
            <a:ext cx="2312020" cy="1313621"/>
          </a:xfrm>
          <a:prstGeom prst="arc">
            <a:avLst>
              <a:gd name="adj1" fmla="val 12192148"/>
              <a:gd name="adj2" fmla="val 4081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D38A9E78-5451-014B-8A6C-126971341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398" y="4212914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2B97E-1AD0-9B45-A429-1E0A7E47FB74}"/>
                  </a:ext>
                </a:extLst>
              </p:cNvPr>
              <p:cNvSpPr txBox="1"/>
              <p:nvPr/>
            </p:nvSpPr>
            <p:spPr>
              <a:xfrm>
                <a:off x="3782824" y="6321301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2B97E-1AD0-9B45-A429-1E0A7E47F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824" y="6321301"/>
                <a:ext cx="746999" cy="276999"/>
              </a:xfrm>
              <a:prstGeom prst="rect">
                <a:avLst/>
              </a:prstGeom>
              <a:blipFill>
                <a:blip r:embed="rId5"/>
                <a:stretch>
                  <a:fillRect l="-5000" r="-5000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8867C32F-F0C4-744C-BF75-6ABCC2120C3E}"/>
              </a:ext>
            </a:extLst>
          </p:cNvPr>
          <p:cNvGrpSpPr/>
          <p:nvPr/>
        </p:nvGrpSpPr>
        <p:grpSpPr>
          <a:xfrm>
            <a:off x="1155011" y="3036185"/>
            <a:ext cx="3000663" cy="3130574"/>
            <a:chOff x="1166822" y="2604156"/>
            <a:chExt cx="678952" cy="2841068"/>
          </a:xfrm>
        </p:grpSpPr>
        <p:sp>
          <p:nvSpPr>
            <p:cNvPr id="24" name="Line 8">
              <a:extLst>
                <a:ext uri="{FF2B5EF4-FFF2-40B4-BE49-F238E27FC236}">
                  <a16:creationId xmlns:a16="http://schemas.microsoft.com/office/drawing/2014/main" id="{2CAE511A-2C82-9A46-B868-66EA95BE86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6822" y="2604156"/>
              <a:ext cx="6789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25" name="Line 7">
              <a:extLst>
                <a:ext uri="{FF2B5EF4-FFF2-40B4-BE49-F238E27FC236}">
                  <a16:creationId xmlns:a16="http://schemas.microsoft.com/office/drawing/2014/main" id="{E846911F-16CE-4944-B314-391980656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5774" y="2604156"/>
              <a:ext cx="0" cy="28410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074D02-4DD6-4245-BC6C-8E74A29C616B}"/>
                  </a:ext>
                </a:extLst>
              </p:cNvPr>
              <p:cNvSpPr txBox="1"/>
              <p:nvPr/>
            </p:nvSpPr>
            <p:spPr>
              <a:xfrm>
                <a:off x="313161" y="2897685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074D02-4DD6-4245-BC6C-8E74A29C6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61" y="2897685"/>
                <a:ext cx="746999" cy="276999"/>
              </a:xfrm>
              <a:prstGeom prst="rect">
                <a:avLst/>
              </a:prstGeom>
              <a:blipFill>
                <a:blip r:embed="rId6"/>
                <a:stretch>
                  <a:fillRect l="-5085" r="-5085" b="-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22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2C10D7E-E087-B64B-BD03-9774B9F66623}"/>
              </a:ext>
            </a:extLst>
          </p:cNvPr>
          <p:cNvGrpSpPr/>
          <p:nvPr/>
        </p:nvGrpSpPr>
        <p:grpSpPr>
          <a:xfrm>
            <a:off x="315454" y="714706"/>
            <a:ext cx="4834507" cy="5454868"/>
            <a:chOff x="1569149" y="630622"/>
            <a:chExt cx="8079348" cy="5454868"/>
          </a:xfrm>
        </p:grpSpPr>
        <p:sp>
          <p:nvSpPr>
            <p:cNvPr id="41987" name="Line 3">
              <a:extLst>
                <a:ext uri="{FF2B5EF4-FFF2-40B4-BE49-F238E27FC236}">
                  <a16:creationId xmlns:a16="http://schemas.microsoft.com/office/drawing/2014/main" id="{3127191C-404E-9046-A4E0-97AC04958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036" y="630622"/>
              <a:ext cx="0" cy="5454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88" name="Line 4">
              <a:extLst>
                <a:ext uri="{FF2B5EF4-FFF2-40B4-BE49-F238E27FC236}">
                  <a16:creationId xmlns:a16="http://schemas.microsoft.com/office/drawing/2014/main" id="{8EC619E7-6BE3-8C47-AD78-F7533447E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6085490"/>
              <a:ext cx="66724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866E3355-8117-744F-A840-C118B3BF9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1518624"/>
              <a:ext cx="5046085" cy="45668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8" name="Oval 14">
              <a:extLst>
                <a:ext uri="{FF2B5EF4-FFF2-40B4-BE49-F238E27FC236}">
                  <a16:creationId xmlns:a16="http://schemas.microsoft.com/office/drawing/2014/main" id="{660EF5A3-C5C0-4948-9704-72560F971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225" y="1467087"/>
              <a:ext cx="195619" cy="1268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D5D00E4-32B1-5E4B-B925-3AD2A98A1873}"/>
                    </a:ext>
                  </a:extLst>
                </p:cNvPr>
                <p:cNvSpPr txBox="1"/>
                <p:nvPr/>
              </p:nvSpPr>
              <p:spPr>
                <a:xfrm>
                  <a:off x="1569149" y="1363370"/>
                  <a:ext cx="11680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>
                            <a:latin typeface="Cambria Math" panose="02040503050406030204" pitchFamily="18" charset="0"/>
                          </a:rPr>
                          <m:t>£5000</m:t>
                        </m:r>
                      </m:oMath>
                    </m:oMathPara>
                  </a14:m>
                  <a:endParaRPr lang="de-DE" dirty="0">
                    <a:latin typeface="Helvetica Light" panose="020B0403020202020204" pitchFamily="34" charset="0"/>
                  </a:endParaRP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D5D00E4-32B1-5E4B-B925-3AD2A98A18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9149" y="1363370"/>
                  <a:ext cx="116800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143" r="-7143" b="-434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Line 8">
            <a:extLst>
              <a:ext uri="{FF2B5EF4-FFF2-40B4-BE49-F238E27FC236}">
                <a16:creationId xmlns:a16="http://schemas.microsoft.com/office/drawing/2014/main" id="{929685E1-241C-A74F-9DF4-3A593FF360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69114" y="2606971"/>
            <a:ext cx="67895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B01FF1B0-968A-4447-8DDC-EA14F3E85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7430" y="2606971"/>
            <a:ext cx="0" cy="356260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/>
              <p:nvPr/>
            </p:nvSpPr>
            <p:spPr>
              <a:xfrm>
                <a:off x="382822" y="2468476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£4300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22" y="2468476"/>
                <a:ext cx="698909" cy="276999"/>
              </a:xfrm>
              <a:prstGeom prst="rect">
                <a:avLst/>
              </a:prstGeom>
              <a:blipFill>
                <a:blip r:embed="rId3"/>
                <a:stretch>
                  <a:fillRect l="-5357" r="-5357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/>
              <p:nvPr/>
            </p:nvSpPr>
            <p:spPr>
              <a:xfrm>
                <a:off x="1483588" y="6331647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£1400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88" y="6331647"/>
                <a:ext cx="698909" cy="276999"/>
              </a:xfrm>
              <a:prstGeom prst="rect">
                <a:avLst/>
              </a:prstGeom>
              <a:blipFill>
                <a:blip r:embed="rId4"/>
                <a:stretch>
                  <a:fillRect l="-5357" r="-5357" b="-45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c 2">
            <a:extLst>
              <a:ext uri="{FF2B5EF4-FFF2-40B4-BE49-F238E27FC236}">
                <a16:creationId xmlns:a16="http://schemas.microsoft.com/office/drawing/2014/main" id="{E08C5916-E8F7-5C4D-947C-556926177F16}"/>
              </a:ext>
            </a:extLst>
          </p:cNvPr>
          <p:cNvSpPr/>
          <p:nvPr/>
        </p:nvSpPr>
        <p:spPr>
          <a:xfrm rot="1691785">
            <a:off x="44322" y="1547165"/>
            <a:ext cx="2878524" cy="2987016"/>
          </a:xfrm>
          <a:prstGeom prst="arc">
            <a:avLst>
              <a:gd name="adj1" fmla="val 13876355"/>
              <a:gd name="adj2" fmla="val 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3E77ED-CF39-2A41-A964-1C21F800441F}"/>
              </a:ext>
            </a:extLst>
          </p:cNvPr>
          <p:cNvSpPr txBox="1"/>
          <p:nvPr/>
        </p:nvSpPr>
        <p:spPr>
          <a:xfrm>
            <a:off x="3518751" y="1774173"/>
            <a:ext cx="209031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>
                <a:latin typeface="Helvetica Light" panose="020B0403020202020204" pitchFamily="34" charset="0"/>
              </a:rPr>
              <a:t>Any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point</a:t>
            </a:r>
            <a:r>
              <a:rPr lang="de-DE" dirty="0">
                <a:latin typeface="Helvetica Light" panose="020B0403020202020204" pitchFamily="34" charset="0"/>
              </a:rPr>
              <a:t> on </a:t>
            </a:r>
          </a:p>
          <a:p>
            <a:r>
              <a:rPr lang="de-DE" dirty="0" err="1">
                <a:latin typeface="Helvetica Light" panose="020B0403020202020204" pitchFamily="34" charset="0"/>
              </a:rPr>
              <a:t>the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line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is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affordable</a:t>
            </a:r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D38A9E78-5451-014B-8A6C-126971341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901" y="2543547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9" name="Line 8">
            <a:extLst>
              <a:ext uri="{FF2B5EF4-FFF2-40B4-BE49-F238E27FC236}">
                <a16:creationId xmlns:a16="http://schemas.microsoft.com/office/drawing/2014/main" id="{17949BB4-0150-7C4B-9EC5-7E283F5B9D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57309" y="3886141"/>
            <a:ext cx="14740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0" name="Line 7">
            <a:extLst>
              <a:ext uri="{FF2B5EF4-FFF2-40B4-BE49-F238E27FC236}">
                <a16:creationId xmlns:a16="http://schemas.microsoft.com/office/drawing/2014/main" id="{E4FEC2A8-5622-C642-8404-9E29CB62E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1378" y="3886141"/>
            <a:ext cx="0" cy="236659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1" name="Oval 14">
            <a:extLst>
              <a:ext uri="{FF2B5EF4-FFF2-40B4-BE49-F238E27FC236}">
                <a16:creationId xmlns:a16="http://schemas.microsoft.com/office/drawing/2014/main" id="{5BE6A8D8-FF7E-304E-85DE-ADDE48CC4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2852" y="3810214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39E8DF06-786B-684A-BF54-C8DEF022FE33}"/>
              </a:ext>
            </a:extLst>
          </p:cNvPr>
          <p:cNvSpPr/>
          <p:nvPr/>
        </p:nvSpPr>
        <p:spPr>
          <a:xfrm rot="1691785">
            <a:off x="-588675" y="1490337"/>
            <a:ext cx="4194531" cy="4387692"/>
          </a:xfrm>
          <a:prstGeom prst="arc">
            <a:avLst>
              <a:gd name="adj1" fmla="val 13876355"/>
              <a:gd name="adj2" fmla="val 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3" name="Oval 14">
            <a:extLst>
              <a:ext uri="{FF2B5EF4-FFF2-40B4-BE49-F238E27FC236}">
                <a16:creationId xmlns:a16="http://schemas.microsoft.com/office/drawing/2014/main" id="{59DC2685-B293-9E48-AE33-00CE60D03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9472" y="4716240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C6653C5-AA95-D44C-A65C-12C58D58CF8E}"/>
                  </a:ext>
                </a:extLst>
              </p:cNvPr>
              <p:cNvSpPr txBox="1"/>
              <p:nvPr/>
            </p:nvSpPr>
            <p:spPr>
              <a:xfrm>
                <a:off x="3785116" y="6324118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£3,000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C6653C5-AA95-D44C-A65C-12C58D58C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116" y="6324118"/>
                <a:ext cx="746999" cy="276999"/>
              </a:xfrm>
              <a:prstGeom prst="rect">
                <a:avLst/>
              </a:prstGeom>
              <a:blipFill>
                <a:blip r:embed="rId5"/>
                <a:stretch>
                  <a:fillRect l="-5000" r="-5000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03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2C10D7E-E087-B64B-BD03-9774B9F66623}"/>
              </a:ext>
            </a:extLst>
          </p:cNvPr>
          <p:cNvGrpSpPr/>
          <p:nvPr/>
        </p:nvGrpSpPr>
        <p:grpSpPr>
          <a:xfrm>
            <a:off x="315454" y="714706"/>
            <a:ext cx="4834507" cy="5454868"/>
            <a:chOff x="1569149" y="630622"/>
            <a:chExt cx="8079348" cy="5454868"/>
          </a:xfrm>
        </p:grpSpPr>
        <p:sp>
          <p:nvSpPr>
            <p:cNvPr id="41987" name="Line 3">
              <a:extLst>
                <a:ext uri="{FF2B5EF4-FFF2-40B4-BE49-F238E27FC236}">
                  <a16:creationId xmlns:a16="http://schemas.microsoft.com/office/drawing/2014/main" id="{3127191C-404E-9046-A4E0-97AC04958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036" y="630622"/>
              <a:ext cx="0" cy="5454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88" name="Line 4">
              <a:extLst>
                <a:ext uri="{FF2B5EF4-FFF2-40B4-BE49-F238E27FC236}">
                  <a16:creationId xmlns:a16="http://schemas.microsoft.com/office/drawing/2014/main" id="{8EC619E7-6BE3-8C47-AD78-F7533447E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6085490"/>
              <a:ext cx="66724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866E3355-8117-744F-A840-C118B3BF9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1518624"/>
              <a:ext cx="5046085" cy="45668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8" name="Oval 14">
              <a:extLst>
                <a:ext uri="{FF2B5EF4-FFF2-40B4-BE49-F238E27FC236}">
                  <a16:creationId xmlns:a16="http://schemas.microsoft.com/office/drawing/2014/main" id="{660EF5A3-C5C0-4948-9704-72560F971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225" y="1467087"/>
              <a:ext cx="195619" cy="1268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D5D00E4-32B1-5E4B-B925-3AD2A98A1873}"/>
                    </a:ext>
                  </a:extLst>
                </p:cNvPr>
                <p:cNvSpPr txBox="1"/>
                <p:nvPr/>
              </p:nvSpPr>
              <p:spPr>
                <a:xfrm>
                  <a:off x="1569149" y="1363370"/>
                  <a:ext cx="11680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>
                            <a:latin typeface="Cambria Math" panose="02040503050406030204" pitchFamily="18" charset="0"/>
                          </a:rPr>
                          <m:t>£5000</m:t>
                        </m:r>
                      </m:oMath>
                    </m:oMathPara>
                  </a14:m>
                  <a:endParaRPr lang="de-DE" dirty="0">
                    <a:latin typeface="Helvetica Light" panose="020B0403020202020204" pitchFamily="34" charset="0"/>
                  </a:endParaRP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D5D00E4-32B1-5E4B-B925-3AD2A98A18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9149" y="1363370"/>
                  <a:ext cx="116800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143" r="-7143" b="-434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Line 8">
            <a:extLst>
              <a:ext uri="{FF2B5EF4-FFF2-40B4-BE49-F238E27FC236}">
                <a16:creationId xmlns:a16="http://schemas.microsoft.com/office/drawing/2014/main" id="{929685E1-241C-A74F-9DF4-3A593FF360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69114" y="2606971"/>
            <a:ext cx="67895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B01FF1B0-968A-4447-8DDC-EA14F3E85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7430" y="2606971"/>
            <a:ext cx="0" cy="356260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/>
              <p:nvPr/>
            </p:nvSpPr>
            <p:spPr>
              <a:xfrm>
                <a:off x="382822" y="2468476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£4300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22" y="2468476"/>
                <a:ext cx="698909" cy="276999"/>
              </a:xfrm>
              <a:prstGeom prst="rect">
                <a:avLst/>
              </a:prstGeom>
              <a:blipFill>
                <a:blip r:embed="rId3"/>
                <a:stretch>
                  <a:fillRect l="-5357" r="-5357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/>
              <p:nvPr/>
            </p:nvSpPr>
            <p:spPr>
              <a:xfrm>
                <a:off x="1483588" y="6331647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£1400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88" y="6331647"/>
                <a:ext cx="698909" cy="276999"/>
              </a:xfrm>
              <a:prstGeom prst="rect">
                <a:avLst/>
              </a:prstGeom>
              <a:blipFill>
                <a:blip r:embed="rId4"/>
                <a:stretch>
                  <a:fillRect l="-5357" r="-5357" b="-45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13E77ED-CF39-2A41-A964-1C21F800441F}"/>
              </a:ext>
            </a:extLst>
          </p:cNvPr>
          <p:cNvSpPr txBox="1"/>
          <p:nvPr/>
        </p:nvSpPr>
        <p:spPr>
          <a:xfrm>
            <a:off x="3518750" y="1774181"/>
            <a:ext cx="192360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>
                <a:latin typeface="Helvetica Light" panose="020B0403020202020204" pitchFamily="34" charset="0"/>
              </a:rPr>
              <a:t>Which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is</a:t>
            </a:r>
            <a:r>
              <a:rPr lang="de-DE" dirty="0">
                <a:latin typeface="Helvetica Light" panose="020B0403020202020204" pitchFamily="34" charset="0"/>
              </a:rPr>
              <a:t> optimal??</a:t>
            </a: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D38A9E78-5451-014B-8A6C-126971341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901" y="2543547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9" name="Line 8">
            <a:extLst>
              <a:ext uri="{FF2B5EF4-FFF2-40B4-BE49-F238E27FC236}">
                <a16:creationId xmlns:a16="http://schemas.microsoft.com/office/drawing/2014/main" id="{17949BB4-0150-7C4B-9EC5-7E283F5B9D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57309" y="3886141"/>
            <a:ext cx="14740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0" name="Line 7">
            <a:extLst>
              <a:ext uri="{FF2B5EF4-FFF2-40B4-BE49-F238E27FC236}">
                <a16:creationId xmlns:a16="http://schemas.microsoft.com/office/drawing/2014/main" id="{E4FEC2A8-5622-C642-8404-9E29CB62E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1378" y="3886141"/>
            <a:ext cx="0" cy="236659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1" name="Oval 14">
            <a:extLst>
              <a:ext uri="{FF2B5EF4-FFF2-40B4-BE49-F238E27FC236}">
                <a16:creationId xmlns:a16="http://schemas.microsoft.com/office/drawing/2014/main" id="{5BE6A8D8-FF7E-304E-85DE-ADDE48CC4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2852" y="3810214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3" name="Oval 14">
            <a:extLst>
              <a:ext uri="{FF2B5EF4-FFF2-40B4-BE49-F238E27FC236}">
                <a16:creationId xmlns:a16="http://schemas.microsoft.com/office/drawing/2014/main" id="{59DC2685-B293-9E48-AE33-00CE60D03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9472" y="4716240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4" name="Line 8">
            <a:extLst>
              <a:ext uri="{FF2B5EF4-FFF2-40B4-BE49-F238E27FC236}">
                <a16:creationId xmlns:a16="http://schemas.microsoft.com/office/drawing/2014/main" id="{40EAC9DF-F447-ED46-9EF8-CBD653C13AE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11542" y="4765699"/>
            <a:ext cx="2244510" cy="6379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5" name="Line 7">
            <a:extLst>
              <a:ext uri="{FF2B5EF4-FFF2-40B4-BE49-F238E27FC236}">
                <a16:creationId xmlns:a16="http://schemas.microsoft.com/office/drawing/2014/main" id="{68A8CD36-0781-E844-8B59-825E1CC50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6050" y="4772078"/>
            <a:ext cx="0" cy="139750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EF10E2-B239-FB47-9C77-8950DFD89E6F}"/>
                  </a:ext>
                </a:extLst>
              </p:cNvPr>
              <p:cNvSpPr txBox="1"/>
              <p:nvPr/>
            </p:nvSpPr>
            <p:spPr>
              <a:xfrm>
                <a:off x="3785116" y="6324118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£3,000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EF10E2-B239-FB47-9C77-8950DFD89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116" y="6324118"/>
                <a:ext cx="746999" cy="276999"/>
              </a:xfrm>
              <a:prstGeom prst="rect">
                <a:avLst/>
              </a:prstGeom>
              <a:blipFill>
                <a:blip r:embed="rId5"/>
                <a:stretch>
                  <a:fillRect l="-5000" r="-5000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72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2C10D7E-E087-B64B-BD03-9774B9F66623}"/>
              </a:ext>
            </a:extLst>
          </p:cNvPr>
          <p:cNvGrpSpPr/>
          <p:nvPr/>
        </p:nvGrpSpPr>
        <p:grpSpPr>
          <a:xfrm>
            <a:off x="315453" y="714706"/>
            <a:ext cx="4834507" cy="5454868"/>
            <a:chOff x="1569149" y="630622"/>
            <a:chExt cx="8079348" cy="5454868"/>
          </a:xfrm>
        </p:grpSpPr>
        <p:sp>
          <p:nvSpPr>
            <p:cNvPr id="41987" name="Line 3">
              <a:extLst>
                <a:ext uri="{FF2B5EF4-FFF2-40B4-BE49-F238E27FC236}">
                  <a16:creationId xmlns:a16="http://schemas.microsoft.com/office/drawing/2014/main" id="{3127191C-404E-9046-A4E0-97AC04958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036" y="630622"/>
              <a:ext cx="0" cy="5454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88" name="Line 4">
              <a:extLst>
                <a:ext uri="{FF2B5EF4-FFF2-40B4-BE49-F238E27FC236}">
                  <a16:creationId xmlns:a16="http://schemas.microsoft.com/office/drawing/2014/main" id="{8EC619E7-6BE3-8C47-AD78-F7533447E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6085490"/>
              <a:ext cx="66724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866E3355-8117-744F-A840-C118B3BF9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1518624"/>
              <a:ext cx="5046085" cy="45668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8" name="Oval 14">
              <a:extLst>
                <a:ext uri="{FF2B5EF4-FFF2-40B4-BE49-F238E27FC236}">
                  <a16:creationId xmlns:a16="http://schemas.microsoft.com/office/drawing/2014/main" id="{660EF5A3-C5C0-4948-9704-72560F971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225" y="1467087"/>
              <a:ext cx="195619" cy="1268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D5D00E4-32B1-5E4B-B925-3AD2A98A1873}"/>
                    </a:ext>
                  </a:extLst>
                </p:cNvPr>
                <p:cNvSpPr txBox="1"/>
                <p:nvPr/>
              </p:nvSpPr>
              <p:spPr>
                <a:xfrm>
                  <a:off x="1569149" y="1363370"/>
                  <a:ext cx="11680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>
                            <a:latin typeface="Cambria Math" panose="02040503050406030204" pitchFamily="18" charset="0"/>
                          </a:rPr>
                          <m:t>£5000</m:t>
                        </m:r>
                      </m:oMath>
                    </m:oMathPara>
                  </a14:m>
                  <a:endParaRPr lang="de-DE" dirty="0">
                    <a:latin typeface="Helvetica Light" panose="020B0403020202020204" pitchFamily="34" charset="0"/>
                  </a:endParaRP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D5D00E4-32B1-5E4B-B925-3AD2A98A18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9149" y="1363370"/>
                  <a:ext cx="116800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143" r="-7143" b="-434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/>
              <p:nvPr/>
            </p:nvSpPr>
            <p:spPr>
              <a:xfrm>
                <a:off x="382821" y="2468476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£4300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21" y="2468476"/>
                <a:ext cx="698909" cy="276999"/>
              </a:xfrm>
              <a:prstGeom prst="rect">
                <a:avLst/>
              </a:prstGeom>
              <a:blipFill>
                <a:blip r:embed="rId3"/>
                <a:stretch>
                  <a:fillRect l="-5357" r="-5357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/>
              <p:nvPr/>
            </p:nvSpPr>
            <p:spPr>
              <a:xfrm>
                <a:off x="1483587" y="6331647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£1400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87" y="6331647"/>
                <a:ext cx="698909" cy="276999"/>
              </a:xfrm>
              <a:prstGeom prst="rect">
                <a:avLst/>
              </a:prstGeom>
              <a:blipFill>
                <a:blip r:embed="rId4"/>
                <a:stretch>
                  <a:fillRect l="-5357" r="-5357" b="-45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13E77ED-CF39-2A41-A964-1C21F800441F}"/>
              </a:ext>
            </a:extLst>
          </p:cNvPr>
          <p:cNvSpPr txBox="1"/>
          <p:nvPr/>
        </p:nvSpPr>
        <p:spPr>
          <a:xfrm>
            <a:off x="2968654" y="920671"/>
            <a:ext cx="19877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>
                <a:latin typeface="Helvetica Light" panose="020B0403020202020204" pitchFamily="34" charset="0"/>
              </a:rPr>
              <a:t>Indifference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curves</a:t>
            </a:r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8" name="Freeform 20">
            <a:extLst>
              <a:ext uri="{FF2B5EF4-FFF2-40B4-BE49-F238E27FC236}">
                <a16:creationId xmlns:a16="http://schemas.microsoft.com/office/drawing/2014/main" id="{7722FC68-5665-A342-BF29-943B6ED56958}"/>
              </a:ext>
            </a:extLst>
          </p:cNvPr>
          <p:cNvSpPr>
            <a:spLocks/>
          </p:cNvSpPr>
          <p:nvPr/>
        </p:nvSpPr>
        <p:spPr bwMode="auto">
          <a:xfrm>
            <a:off x="1157308" y="1288915"/>
            <a:ext cx="4157091" cy="4797494"/>
          </a:xfrm>
          <a:custGeom>
            <a:avLst/>
            <a:gdLst>
              <a:gd name="T0" fmla="*/ 0 w 1536"/>
              <a:gd name="T1" fmla="*/ 0 h 1728"/>
              <a:gd name="T2" fmla="*/ 96 w 1536"/>
              <a:gd name="T3" fmla="*/ 960 h 1728"/>
              <a:gd name="T4" fmla="*/ 576 w 1536"/>
              <a:gd name="T5" fmla="*/ 1488 h 1728"/>
              <a:gd name="T6" fmla="*/ 1536 w 1536"/>
              <a:gd name="T7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6" h="1728">
                <a:moveTo>
                  <a:pt x="0" y="0"/>
                </a:moveTo>
                <a:cubicBezTo>
                  <a:pt x="0" y="356"/>
                  <a:pt x="0" y="712"/>
                  <a:pt x="96" y="960"/>
                </a:cubicBezTo>
                <a:cubicBezTo>
                  <a:pt x="192" y="1208"/>
                  <a:pt x="336" y="1360"/>
                  <a:pt x="576" y="1488"/>
                </a:cubicBezTo>
                <a:cubicBezTo>
                  <a:pt x="816" y="1616"/>
                  <a:pt x="1176" y="1672"/>
                  <a:pt x="1536" y="1728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1EE5A137-5692-DC48-B713-E92B90731BEE}"/>
              </a:ext>
            </a:extLst>
          </p:cNvPr>
          <p:cNvSpPr>
            <a:spLocks/>
          </p:cNvSpPr>
          <p:nvPr/>
        </p:nvSpPr>
        <p:spPr bwMode="auto">
          <a:xfrm>
            <a:off x="1676946" y="1022387"/>
            <a:ext cx="3767363" cy="4530966"/>
          </a:xfrm>
          <a:custGeom>
            <a:avLst/>
            <a:gdLst>
              <a:gd name="T0" fmla="*/ 0 w 1392"/>
              <a:gd name="T1" fmla="*/ 0 h 1632"/>
              <a:gd name="T2" fmla="*/ 144 w 1392"/>
              <a:gd name="T3" fmla="*/ 864 h 1632"/>
              <a:gd name="T4" fmla="*/ 720 w 1392"/>
              <a:gd name="T5" fmla="*/ 1440 h 1632"/>
              <a:gd name="T6" fmla="*/ 1392 w 1392"/>
              <a:gd name="T7" fmla="*/ 1632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2" h="1632">
                <a:moveTo>
                  <a:pt x="0" y="0"/>
                </a:moveTo>
                <a:cubicBezTo>
                  <a:pt x="12" y="312"/>
                  <a:pt x="24" y="624"/>
                  <a:pt x="144" y="864"/>
                </a:cubicBezTo>
                <a:cubicBezTo>
                  <a:pt x="264" y="1104"/>
                  <a:pt x="512" y="1312"/>
                  <a:pt x="720" y="1440"/>
                </a:cubicBezTo>
                <a:cubicBezTo>
                  <a:pt x="928" y="1568"/>
                  <a:pt x="1160" y="1600"/>
                  <a:pt x="1392" y="1632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30" name="Freeform 22">
            <a:extLst>
              <a:ext uri="{FF2B5EF4-FFF2-40B4-BE49-F238E27FC236}">
                <a16:creationId xmlns:a16="http://schemas.microsoft.com/office/drawing/2014/main" id="{1D8D49FA-716A-FD4F-92BF-665A34CFAE63}"/>
              </a:ext>
            </a:extLst>
          </p:cNvPr>
          <p:cNvSpPr>
            <a:spLocks/>
          </p:cNvSpPr>
          <p:nvPr/>
        </p:nvSpPr>
        <p:spPr bwMode="auto">
          <a:xfrm>
            <a:off x="2326486" y="889123"/>
            <a:ext cx="3377637" cy="3864648"/>
          </a:xfrm>
          <a:custGeom>
            <a:avLst/>
            <a:gdLst>
              <a:gd name="T0" fmla="*/ 0 w 1248"/>
              <a:gd name="T1" fmla="*/ 0 h 1392"/>
              <a:gd name="T2" fmla="*/ 240 w 1248"/>
              <a:gd name="T3" fmla="*/ 720 h 1392"/>
              <a:gd name="T4" fmla="*/ 768 w 1248"/>
              <a:gd name="T5" fmla="*/ 1200 h 1392"/>
              <a:gd name="T6" fmla="*/ 1248 w 1248"/>
              <a:gd name="T7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8" h="1392">
                <a:moveTo>
                  <a:pt x="0" y="0"/>
                </a:moveTo>
                <a:cubicBezTo>
                  <a:pt x="56" y="260"/>
                  <a:pt x="112" y="520"/>
                  <a:pt x="240" y="720"/>
                </a:cubicBezTo>
                <a:cubicBezTo>
                  <a:pt x="368" y="920"/>
                  <a:pt x="600" y="1088"/>
                  <a:pt x="768" y="1200"/>
                </a:cubicBezTo>
                <a:cubicBezTo>
                  <a:pt x="936" y="1312"/>
                  <a:pt x="1092" y="1352"/>
                  <a:pt x="1248" y="1392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88BE8C-E9C6-AA41-8B66-7C1ADD2B118B}"/>
                  </a:ext>
                </a:extLst>
              </p:cNvPr>
              <p:cNvSpPr txBox="1"/>
              <p:nvPr/>
            </p:nvSpPr>
            <p:spPr>
              <a:xfrm>
                <a:off x="3785115" y="6324118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£3,000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88BE8C-E9C6-AA41-8B66-7C1ADD2B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115" y="6324118"/>
                <a:ext cx="746999" cy="276999"/>
              </a:xfrm>
              <a:prstGeom prst="rect">
                <a:avLst/>
              </a:prstGeom>
              <a:blipFill>
                <a:blip r:embed="rId5"/>
                <a:stretch>
                  <a:fillRect l="-5000" r="-5000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1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2C10D7E-E087-B64B-BD03-9774B9F66623}"/>
              </a:ext>
            </a:extLst>
          </p:cNvPr>
          <p:cNvGrpSpPr/>
          <p:nvPr/>
        </p:nvGrpSpPr>
        <p:grpSpPr>
          <a:xfrm>
            <a:off x="315453" y="714706"/>
            <a:ext cx="4834507" cy="5454868"/>
            <a:chOff x="1569149" y="630622"/>
            <a:chExt cx="8079348" cy="5454868"/>
          </a:xfrm>
        </p:grpSpPr>
        <p:sp>
          <p:nvSpPr>
            <p:cNvPr id="41987" name="Line 3">
              <a:extLst>
                <a:ext uri="{FF2B5EF4-FFF2-40B4-BE49-F238E27FC236}">
                  <a16:creationId xmlns:a16="http://schemas.microsoft.com/office/drawing/2014/main" id="{3127191C-404E-9046-A4E0-97AC04958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036" y="630622"/>
              <a:ext cx="0" cy="5454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88" name="Line 4">
              <a:extLst>
                <a:ext uri="{FF2B5EF4-FFF2-40B4-BE49-F238E27FC236}">
                  <a16:creationId xmlns:a16="http://schemas.microsoft.com/office/drawing/2014/main" id="{8EC619E7-6BE3-8C47-AD78-F7533447E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6085490"/>
              <a:ext cx="66724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866E3355-8117-744F-A840-C118B3BF9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1518624"/>
              <a:ext cx="5046085" cy="45668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8" name="Oval 14">
              <a:extLst>
                <a:ext uri="{FF2B5EF4-FFF2-40B4-BE49-F238E27FC236}">
                  <a16:creationId xmlns:a16="http://schemas.microsoft.com/office/drawing/2014/main" id="{660EF5A3-C5C0-4948-9704-72560F971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225" y="1467087"/>
              <a:ext cx="195619" cy="1268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D5D00E4-32B1-5E4B-B925-3AD2A98A1873}"/>
                    </a:ext>
                  </a:extLst>
                </p:cNvPr>
                <p:cNvSpPr txBox="1"/>
                <p:nvPr/>
              </p:nvSpPr>
              <p:spPr>
                <a:xfrm>
                  <a:off x="1569149" y="1363370"/>
                  <a:ext cx="11680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>
                            <a:latin typeface="Cambria Math" panose="02040503050406030204" pitchFamily="18" charset="0"/>
                          </a:rPr>
                          <m:t>£5000</m:t>
                        </m:r>
                      </m:oMath>
                    </m:oMathPara>
                  </a14:m>
                  <a:endParaRPr lang="de-DE" dirty="0">
                    <a:latin typeface="Helvetica Light" panose="020B0403020202020204" pitchFamily="34" charset="0"/>
                  </a:endParaRP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D5D00E4-32B1-5E4B-B925-3AD2A98A18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9149" y="1363370"/>
                  <a:ext cx="116800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143" r="-7143" b="-434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Line 8">
            <a:extLst>
              <a:ext uri="{FF2B5EF4-FFF2-40B4-BE49-F238E27FC236}">
                <a16:creationId xmlns:a16="http://schemas.microsoft.com/office/drawing/2014/main" id="{929685E1-241C-A74F-9DF4-3A593FF360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69113" y="2606971"/>
            <a:ext cx="67895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B01FF1B0-968A-4447-8DDC-EA14F3E85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7429" y="2606971"/>
            <a:ext cx="0" cy="356260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/>
              <p:nvPr/>
            </p:nvSpPr>
            <p:spPr>
              <a:xfrm>
                <a:off x="382821" y="2468476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£4300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21" y="2468476"/>
                <a:ext cx="698909" cy="276999"/>
              </a:xfrm>
              <a:prstGeom prst="rect">
                <a:avLst/>
              </a:prstGeom>
              <a:blipFill>
                <a:blip r:embed="rId3"/>
                <a:stretch>
                  <a:fillRect l="-5357" r="-5357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/>
              <p:nvPr/>
            </p:nvSpPr>
            <p:spPr>
              <a:xfrm>
                <a:off x="1483587" y="6331647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£1400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87" y="6331647"/>
                <a:ext cx="698909" cy="276999"/>
              </a:xfrm>
              <a:prstGeom prst="rect">
                <a:avLst/>
              </a:prstGeom>
              <a:blipFill>
                <a:blip r:embed="rId4"/>
                <a:stretch>
                  <a:fillRect l="-5357" r="-5357" b="-45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13E77ED-CF39-2A41-A964-1C21F800441F}"/>
              </a:ext>
            </a:extLst>
          </p:cNvPr>
          <p:cNvSpPr txBox="1"/>
          <p:nvPr/>
        </p:nvSpPr>
        <p:spPr>
          <a:xfrm>
            <a:off x="2493819" y="945292"/>
            <a:ext cx="19877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>
                <a:latin typeface="Helvetica Light" panose="020B0403020202020204" pitchFamily="34" charset="0"/>
              </a:rPr>
              <a:t>Indifference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curves</a:t>
            </a:r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D38A9E78-5451-014B-8A6C-126971341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900" y="2543547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9" name="Line 8">
            <a:extLst>
              <a:ext uri="{FF2B5EF4-FFF2-40B4-BE49-F238E27FC236}">
                <a16:creationId xmlns:a16="http://schemas.microsoft.com/office/drawing/2014/main" id="{17949BB4-0150-7C4B-9EC5-7E283F5B9D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57308" y="3886141"/>
            <a:ext cx="14740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0" name="Line 7">
            <a:extLst>
              <a:ext uri="{FF2B5EF4-FFF2-40B4-BE49-F238E27FC236}">
                <a16:creationId xmlns:a16="http://schemas.microsoft.com/office/drawing/2014/main" id="{E4FEC2A8-5622-C642-8404-9E29CB62E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1377" y="3886141"/>
            <a:ext cx="0" cy="236659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1" name="Oval 14">
            <a:extLst>
              <a:ext uri="{FF2B5EF4-FFF2-40B4-BE49-F238E27FC236}">
                <a16:creationId xmlns:a16="http://schemas.microsoft.com/office/drawing/2014/main" id="{5BE6A8D8-FF7E-304E-85DE-ADDE48CC4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2851" y="3810214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3" name="Oval 14">
            <a:extLst>
              <a:ext uri="{FF2B5EF4-FFF2-40B4-BE49-F238E27FC236}">
                <a16:creationId xmlns:a16="http://schemas.microsoft.com/office/drawing/2014/main" id="{59DC2685-B293-9E48-AE33-00CE60D03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9471" y="4716240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030D87-10FE-8E4C-A486-5FF30DCAAC4E}"/>
              </a:ext>
            </a:extLst>
          </p:cNvPr>
          <p:cNvGrpSpPr/>
          <p:nvPr/>
        </p:nvGrpSpPr>
        <p:grpSpPr>
          <a:xfrm>
            <a:off x="1157305" y="889130"/>
            <a:ext cx="4546817" cy="5197285"/>
            <a:chOff x="3390900" y="1809750"/>
            <a:chExt cx="2667000" cy="2971800"/>
          </a:xfrm>
        </p:grpSpPr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41ECDEB3-83FB-484C-90B2-47D9D7E74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0" y="2038350"/>
              <a:ext cx="2438400" cy="2743200"/>
            </a:xfrm>
            <a:custGeom>
              <a:avLst/>
              <a:gdLst>
                <a:gd name="T0" fmla="*/ 0 w 1536"/>
                <a:gd name="T1" fmla="*/ 0 h 1728"/>
                <a:gd name="T2" fmla="*/ 96 w 1536"/>
                <a:gd name="T3" fmla="*/ 960 h 1728"/>
                <a:gd name="T4" fmla="*/ 576 w 1536"/>
                <a:gd name="T5" fmla="*/ 1488 h 1728"/>
                <a:gd name="T6" fmla="*/ 1536 w 1536"/>
                <a:gd name="T7" fmla="*/ 1728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6" h="1728">
                  <a:moveTo>
                    <a:pt x="0" y="0"/>
                  </a:moveTo>
                  <a:cubicBezTo>
                    <a:pt x="0" y="356"/>
                    <a:pt x="0" y="712"/>
                    <a:pt x="96" y="960"/>
                  </a:cubicBezTo>
                  <a:cubicBezTo>
                    <a:pt x="192" y="1208"/>
                    <a:pt x="336" y="1360"/>
                    <a:pt x="576" y="1488"/>
                  </a:cubicBezTo>
                  <a:cubicBezTo>
                    <a:pt x="816" y="1616"/>
                    <a:pt x="1176" y="1672"/>
                    <a:pt x="1536" y="1728"/>
                  </a:cubicBezTo>
                </a:path>
              </a:pathLst>
            </a:custGeom>
            <a:noFill/>
            <a:ln w="25400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B643BA2C-5DC6-8F4C-8ED3-066306078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5700" y="1885950"/>
              <a:ext cx="2209800" cy="2590800"/>
            </a:xfrm>
            <a:custGeom>
              <a:avLst/>
              <a:gdLst>
                <a:gd name="T0" fmla="*/ 0 w 1392"/>
                <a:gd name="T1" fmla="*/ 0 h 1632"/>
                <a:gd name="T2" fmla="*/ 144 w 1392"/>
                <a:gd name="T3" fmla="*/ 864 h 1632"/>
                <a:gd name="T4" fmla="*/ 720 w 1392"/>
                <a:gd name="T5" fmla="*/ 1440 h 1632"/>
                <a:gd name="T6" fmla="*/ 1392 w 1392"/>
                <a:gd name="T7" fmla="*/ 1632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1632">
                  <a:moveTo>
                    <a:pt x="0" y="0"/>
                  </a:moveTo>
                  <a:cubicBezTo>
                    <a:pt x="12" y="312"/>
                    <a:pt x="24" y="624"/>
                    <a:pt x="144" y="864"/>
                  </a:cubicBezTo>
                  <a:cubicBezTo>
                    <a:pt x="264" y="1104"/>
                    <a:pt x="512" y="1312"/>
                    <a:pt x="720" y="1440"/>
                  </a:cubicBezTo>
                  <a:cubicBezTo>
                    <a:pt x="928" y="1568"/>
                    <a:pt x="1160" y="1600"/>
                    <a:pt x="1392" y="1632"/>
                  </a:cubicBezTo>
                </a:path>
              </a:pathLst>
            </a:custGeom>
            <a:noFill/>
            <a:ln w="25400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C7E2C9F4-C1CD-294E-98B8-3BE7D8F28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6700" y="1809750"/>
              <a:ext cx="1981200" cy="2209800"/>
            </a:xfrm>
            <a:custGeom>
              <a:avLst/>
              <a:gdLst>
                <a:gd name="T0" fmla="*/ 0 w 1248"/>
                <a:gd name="T1" fmla="*/ 0 h 1392"/>
                <a:gd name="T2" fmla="*/ 240 w 1248"/>
                <a:gd name="T3" fmla="*/ 720 h 1392"/>
                <a:gd name="T4" fmla="*/ 768 w 1248"/>
                <a:gd name="T5" fmla="*/ 1200 h 1392"/>
                <a:gd name="T6" fmla="*/ 1248 w 1248"/>
                <a:gd name="T7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8" h="1392">
                  <a:moveTo>
                    <a:pt x="0" y="0"/>
                  </a:moveTo>
                  <a:cubicBezTo>
                    <a:pt x="56" y="260"/>
                    <a:pt x="112" y="520"/>
                    <a:pt x="240" y="720"/>
                  </a:cubicBezTo>
                  <a:cubicBezTo>
                    <a:pt x="368" y="920"/>
                    <a:pt x="600" y="1088"/>
                    <a:pt x="768" y="1200"/>
                  </a:cubicBezTo>
                  <a:cubicBezTo>
                    <a:pt x="936" y="1312"/>
                    <a:pt x="1092" y="1352"/>
                    <a:pt x="1248" y="1392"/>
                  </a:cubicBezTo>
                </a:path>
              </a:pathLst>
            </a:custGeom>
            <a:noFill/>
            <a:ln w="25400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</p:grpSp>
      <p:sp>
        <p:nvSpPr>
          <p:cNvPr id="22" name="AutoShape 23">
            <a:extLst>
              <a:ext uri="{FF2B5EF4-FFF2-40B4-BE49-F238E27FC236}">
                <a16:creationId xmlns:a16="http://schemas.microsoft.com/office/drawing/2014/main" id="{B1E44D57-5D9B-BB46-9784-904659D6D43C}"/>
              </a:ext>
            </a:extLst>
          </p:cNvPr>
          <p:cNvSpPr>
            <a:spLocks noChangeArrowheads="1"/>
          </p:cNvSpPr>
          <p:nvPr/>
        </p:nvSpPr>
        <p:spPr bwMode="auto">
          <a:xfrm rot="19146572">
            <a:off x="2650068" y="2949306"/>
            <a:ext cx="2133600" cy="271034"/>
          </a:xfrm>
          <a:prstGeom prst="rightArrow">
            <a:avLst>
              <a:gd name="adj1" fmla="val 19809"/>
              <a:gd name="adj2" fmla="val 7008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92AC70D0-727C-1342-82AD-74EBB2300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9136" y="1914697"/>
            <a:ext cx="17363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de-DE" dirty="0">
                <a:latin typeface="Helvetica Light" panose="020B0403020202020204" pitchFamily="34" charset="0"/>
              </a:rPr>
              <a:t>More preferred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6EF595F-F13D-394F-8C1B-D91E38DE650D}"/>
                  </a:ext>
                </a:extLst>
              </p:cNvPr>
              <p:cNvSpPr txBox="1"/>
              <p:nvPr/>
            </p:nvSpPr>
            <p:spPr>
              <a:xfrm>
                <a:off x="3785115" y="6324118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£3,000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6EF595F-F13D-394F-8C1B-D91E38DE6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115" y="6324118"/>
                <a:ext cx="746999" cy="276999"/>
              </a:xfrm>
              <a:prstGeom prst="rect">
                <a:avLst/>
              </a:prstGeom>
              <a:blipFill>
                <a:blip r:embed="rId5"/>
                <a:stretch>
                  <a:fillRect l="-5000" r="-5000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05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2C10D7E-E087-B64B-BD03-9774B9F66623}"/>
              </a:ext>
            </a:extLst>
          </p:cNvPr>
          <p:cNvGrpSpPr/>
          <p:nvPr/>
        </p:nvGrpSpPr>
        <p:grpSpPr>
          <a:xfrm>
            <a:off x="315453" y="714706"/>
            <a:ext cx="4834507" cy="5454868"/>
            <a:chOff x="1569149" y="630622"/>
            <a:chExt cx="8079348" cy="5454868"/>
          </a:xfrm>
        </p:grpSpPr>
        <p:sp>
          <p:nvSpPr>
            <p:cNvPr id="41987" name="Line 3">
              <a:extLst>
                <a:ext uri="{FF2B5EF4-FFF2-40B4-BE49-F238E27FC236}">
                  <a16:creationId xmlns:a16="http://schemas.microsoft.com/office/drawing/2014/main" id="{3127191C-404E-9046-A4E0-97AC04958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036" y="630622"/>
              <a:ext cx="0" cy="5454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88" name="Line 4">
              <a:extLst>
                <a:ext uri="{FF2B5EF4-FFF2-40B4-BE49-F238E27FC236}">
                  <a16:creationId xmlns:a16="http://schemas.microsoft.com/office/drawing/2014/main" id="{8EC619E7-6BE3-8C47-AD78-F7533447E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6085490"/>
              <a:ext cx="66724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866E3355-8117-744F-A840-C118B3BF9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1518624"/>
              <a:ext cx="5046085" cy="45668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8" name="Oval 14">
              <a:extLst>
                <a:ext uri="{FF2B5EF4-FFF2-40B4-BE49-F238E27FC236}">
                  <a16:creationId xmlns:a16="http://schemas.microsoft.com/office/drawing/2014/main" id="{660EF5A3-C5C0-4948-9704-72560F971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225" y="1467087"/>
              <a:ext cx="195619" cy="1268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D5D00E4-32B1-5E4B-B925-3AD2A98A1873}"/>
                    </a:ext>
                  </a:extLst>
                </p:cNvPr>
                <p:cNvSpPr txBox="1"/>
                <p:nvPr/>
              </p:nvSpPr>
              <p:spPr>
                <a:xfrm>
                  <a:off x="1569149" y="1363370"/>
                  <a:ext cx="11680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>
                            <a:latin typeface="Cambria Math" panose="02040503050406030204" pitchFamily="18" charset="0"/>
                          </a:rPr>
                          <m:t>£5000</m:t>
                        </m:r>
                      </m:oMath>
                    </m:oMathPara>
                  </a14:m>
                  <a:endParaRPr lang="de-DE" dirty="0">
                    <a:latin typeface="Helvetica Light" panose="020B0403020202020204" pitchFamily="34" charset="0"/>
                  </a:endParaRP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D5D00E4-32B1-5E4B-B925-3AD2A98A18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9149" y="1363370"/>
                  <a:ext cx="116800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143" r="-7143" b="-434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/>
              <p:nvPr/>
            </p:nvSpPr>
            <p:spPr>
              <a:xfrm>
                <a:off x="363272" y="3810211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£2500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72" y="3810211"/>
                <a:ext cx="698909" cy="276999"/>
              </a:xfrm>
              <a:prstGeom prst="rect">
                <a:avLst/>
              </a:prstGeom>
              <a:blipFill>
                <a:blip r:embed="rId3"/>
                <a:stretch>
                  <a:fillRect l="-7143" r="-5357" b="-45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/>
              <p:nvPr/>
            </p:nvSpPr>
            <p:spPr>
              <a:xfrm>
                <a:off x="2241066" y="6324116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£5000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066" y="6324116"/>
                <a:ext cx="698909" cy="276999"/>
              </a:xfrm>
              <a:prstGeom prst="rect">
                <a:avLst/>
              </a:prstGeom>
              <a:blipFill>
                <a:blip r:embed="rId4"/>
                <a:stretch>
                  <a:fillRect l="-5357" r="-7143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13E77ED-CF39-2A41-A964-1C21F800441F}"/>
              </a:ext>
            </a:extLst>
          </p:cNvPr>
          <p:cNvSpPr txBox="1"/>
          <p:nvPr/>
        </p:nvSpPr>
        <p:spPr>
          <a:xfrm>
            <a:off x="1293263" y="250853"/>
            <a:ext cx="19877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>
                <a:latin typeface="Helvetica Light" panose="020B0403020202020204" pitchFamily="34" charset="0"/>
              </a:rPr>
              <a:t>Indifference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curves</a:t>
            </a:r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9" name="Line 8">
            <a:extLst>
              <a:ext uri="{FF2B5EF4-FFF2-40B4-BE49-F238E27FC236}">
                <a16:creationId xmlns:a16="http://schemas.microsoft.com/office/drawing/2014/main" id="{17949BB4-0150-7C4B-9EC5-7E283F5B9D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57308" y="3886141"/>
            <a:ext cx="14740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0" name="Line 7">
            <a:extLst>
              <a:ext uri="{FF2B5EF4-FFF2-40B4-BE49-F238E27FC236}">
                <a16:creationId xmlns:a16="http://schemas.microsoft.com/office/drawing/2014/main" id="{E4FEC2A8-5622-C642-8404-9E29CB62E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1377" y="3886141"/>
            <a:ext cx="0" cy="236659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1" name="Oval 14">
            <a:extLst>
              <a:ext uri="{FF2B5EF4-FFF2-40B4-BE49-F238E27FC236}">
                <a16:creationId xmlns:a16="http://schemas.microsoft.com/office/drawing/2014/main" id="{5BE6A8D8-FF7E-304E-85DE-ADDE48CC4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2851" y="3810214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030D87-10FE-8E4C-A486-5FF30DCAAC4E}"/>
              </a:ext>
            </a:extLst>
          </p:cNvPr>
          <p:cNvGrpSpPr/>
          <p:nvPr/>
        </p:nvGrpSpPr>
        <p:grpSpPr>
          <a:xfrm>
            <a:off x="1215830" y="793764"/>
            <a:ext cx="4590336" cy="5221267"/>
            <a:chOff x="3308998" y="1751949"/>
            <a:chExt cx="2692527" cy="2985513"/>
          </a:xfrm>
        </p:grpSpPr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41ECDEB3-83FB-484C-90B2-47D9D7E74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998" y="1994262"/>
              <a:ext cx="2483417" cy="2743200"/>
            </a:xfrm>
            <a:custGeom>
              <a:avLst/>
              <a:gdLst>
                <a:gd name="T0" fmla="*/ 0 w 1536"/>
                <a:gd name="T1" fmla="*/ 0 h 1728"/>
                <a:gd name="T2" fmla="*/ 96 w 1536"/>
                <a:gd name="T3" fmla="*/ 960 h 1728"/>
                <a:gd name="T4" fmla="*/ 576 w 1536"/>
                <a:gd name="T5" fmla="*/ 1488 h 1728"/>
                <a:gd name="T6" fmla="*/ 1536 w 1536"/>
                <a:gd name="T7" fmla="*/ 1728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6" h="1728">
                  <a:moveTo>
                    <a:pt x="0" y="0"/>
                  </a:moveTo>
                  <a:cubicBezTo>
                    <a:pt x="0" y="356"/>
                    <a:pt x="0" y="712"/>
                    <a:pt x="96" y="960"/>
                  </a:cubicBezTo>
                  <a:cubicBezTo>
                    <a:pt x="192" y="1208"/>
                    <a:pt x="336" y="1360"/>
                    <a:pt x="576" y="1488"/>
                  </a:cubicBezTo>
                  <a:cubicBezTo>
                    <a:pt x="816" y="1616"/>
                    <a:pt x="1176" y="1672"/>
                    <a:pt x="1536" y="1728"/>
                  </a:cubicBezTo>
                </a:path>
              </a:pathLst>
            </a:custGeom>
            <a:noFill/>
            <a:ln w="25400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B643BA2C-5DC6-8F4C-8ED3-066306078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5270" y="1901592"/>
              <a:ext cx="2209800" cy="2590800"/>
            </a:xfrm>
            <a:custGeom>
              <a:avLst/>
              <a:gdLst>
                <a:gd name="T0" fmla="*/ 0 w 1392"/>
                <a:gd name="T1" fmla="*/ 0 h 1632"/>
                <a:gd name="T2" fmla="*/ 144 w 1392"/>
                <a:gd name="T3" fmla="*/ 864 h 1632"/>
                <a:gd name="T4" fmla="*/ 720 w 1392"/>
                <a:gd name="T5" fmla="*/ 1440 h 1632"/>
                <a:gd name="T6" fmla="*/ 1392 w 1392"/>
                <a:gd name="T7" fmla="*/ 1632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1632">
                  <a:moveTo>
                    <a:pt x="0" y="0"/>
                  </a:moveTo>
                  <a:cubicBezTo>
                    <a:pt x="12" y="312"/>
                    <a:pt x="24" y="624"/>
                    <a:pt x="144" y="864"/>
                  </a:cubicBezTo>
                  <a:cubicBezTo>
                    <a:pt x="264" y="1104"/>
                    <a:pt x="512" y="1312"/>
                    <a:pt x="720" y="1440"/>
                  </a:cubicBezTo>
                  <a:cubicBezTo>
                    <a:pt x="928" y="1568"/>
                    <a:pt x="1160" y="1600"/>
                    <a:pt x="1392" y="1632"/>
                  </a:cubicBezTo>
                </a:path>
              </a:pathLst>
            </a:custGeom>
            <a:noFill/>
            <a:ln w="25400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C7E2C9F4-C1CD-294E-98B8-3BE7D8F28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3175" y="1751949"/>
              <a:ext cx="1798350" cy="2094623"/>
            </a:xfrm>
            <a:custGeom>
              <a:avLst/>
              <a:gdLst>
                <a:gd name="T0" fmla="*/ 0 w 1248"/>
                <a:gd name="T1" fmla="*/ 0 h 1392"/>
                <a:gd name="T2" fmla="*/ 240 w 1248"/>
                <a:gd name="T3" fmla="*/ 720 h 1392"/>
                <a:gd name="T4" fmla="*/ 768 w 1248"/>
                <a:gd name="T5" fmla="*/ 1200 h 1392"/>
                <a:gd name="T6" fmla="*/ 1248 w 1248"/>
                <a:gd name="T7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8" h="1392">
                  <a:moveTo>
                    <a:pt x="0" y="0"/>
                  </a:moveTo>
                  <a:cubicBezTo>
                    <a:pt x="56" y="260"/>
                    <a:pt x="112" y="520"/>
                    <a:pt x="240" y="720"/>
                  </a:cubicBezTo>
                  <a:cubicBezTo>
                    <a:pt x="368" y="920"/>
                    <a:pt x="600" y="1088"/>
                    <a:pt x="768" y="1200"/>
                  </a:cubicBezTo>
                  <a:cubicBezTo>
                    <a:pt x="936" y="1312"/>
                    <a:pt x="1092" y="1352"/>
                    <a:pt x="1248" y="1392"/>
                  </a:cubicBezTo>
                </a:path>
              </a:pathLst>
            </a:custGeom>
            <a:noFill/>
            <a:ln w="25400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</p:grpSp>
      <p:sp>
        <p:nvSpPr>
          <p:cNvPr id="22" name="Text Box 20">
            <a:extLst>
              <a:ext uri="{FF2B5EF4-FFF2-40B4-BE49-F238E27FC236}">
                <a16:creationId xmlns:a16="http://schemas.microsoft.com/office/drawing/2014/main" id="{A9887BE4-DAB1-5C4B-B0A9-298169644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4691" y="2059886"/>
            <a:ext cx="17748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de-DE" dirty="0">
                <a:latin typeface="Helvetica Light" panose="020B0403020202020204" pitchFamily="34" charset="0"/>
              </a:rPr>
              <a:t>Most preferred </a:t>
            </a:r>
          </a:p>
          <a:p>
            <a:r>
              <a:rPr lang="en-US" altLang="de-DE" dirty="0">
                <a:latin typeface="Helvetica Light" panose="020B0403020202020204" pitchFamily="34" charset="0"/>
              </a:rPr>
              <a:t>affordable plan</a:t>
            </a:r>
          </a:p>
        </p:txBody>
      </p:sp>
      <p:sp>
        <p:nvSpPr>
          <p:cNvPr id="23" name="Oval 21">
            <a:extLst>
              <a:ext uri="{FF2B5EF4-FFF2-40B4-BE49-F238E27FC236}">
                <a16:creationId xmlns:a16="http://schemas.microsoft.com/office/drawing/2014/main" id="{D3456D18-698E-3547-9F47-7FB37A030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180" y="3782358"/>
            <a:ext cx="228600" cy="228600"/>
          </a:xfrm>
          <a:prstGeom prst="ellipse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26BB5157-5FA8-2344-9643-94EBF90120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0782" y="2791758"/>
            <a:ext cx="1447799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8" name="Text Box 21">
            <a:extLst>
              <a:ext uri="{FF2B5EF4-FFF2-40B4-BE49-F238E27FC236}">
                <a16:creationId xmlns:a16="http://schemas.microsoft.com/office/drawing/2014/main" id="{D191D144-C94F-9C4E-ACF8-D104292D5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7093" y="3879038"/>
            <a:ext cx="18277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de-DE" sz="1200" dirty="0">
                <a:latin typeface="Helvetica Light" panose="020B0403020202020204" pitchFamily="34" charset="0"/>
              </a:rPr>
              <a:t>MRS = slope of budget </a:t>
            </a:r>
            <a:br>
              <a:rPr lang="en-US" altLang="de-DE" sz="1200" dirty="0">
                <a:latin typeface="Helvetica Light" panose="020B0403020202020204" pitchFamily="34" charset="0"/>
              </a:rPr>
            </a:br>
            <a:r>
              <a:rPr lang="en-US" altLang="de-DE" sz="1200" dirty="0">
                <a:latin typeface="Helvetica Light" panose="020B0403020202020204" pitchFamily="34" charset="0"/>
              </a:rPr>
              <a:t>            constraint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EE435D-B0DD-194F-90FA-F55E39C1EC79}"/>
                  </a:ext>
                </a:extLst>
              </p:cNvPr>
              <p:cNvSpPr txBox="1"/>
              <p:nvPr/>
            </p:nvSpPr>
            <p:spPr>
              <a:xfrm>
                <a:off x="3785115" y="6324118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£3,000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EE435D-B0DD-194F-90FA-F55E39C1E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115" y="6324118"/>
                <a:ext cx="746999" cy="276999"/>
              </a:xfrm>
              <a:prstGeom prst="rect">
                <a:avLst/>
              </a:prstGeom>
              <a:blipFill>
                <a:blip r:embed="rId5"/>
                <a:stretch>
                  <a:fillRect l="-5000" r="-5000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79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1133</TotalTime>
  <Words>84</Words>
  <Application>Microsoft Macintosh PowerPoint</Application>
  <PresentationFormat>Custom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Wagner</dc:creator>
  <cp:lastModifiedBy>Peter Wagner</cp:lastModifiedBy>
  <cp:revision>10</cp:revision>
  <dcterms:created xsi:type="dcterms:W3CDTF">2019-10-28T00:30:53Z</dcterms:created>
  <dcterms:modified xsi:type="dcterms:W3CDTF">2019-10-29T02:17:34Z</dcterms:modified>
</cp:coreProperties>
</file>