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301" r:id="rId2"/>
    <p:sldId id="302" r:id="rId3"/>
    <p:sldId id="310" r:id="rId4"/>
    <p:sldId id="311" r:id="rId5"/>
    <p:sldId id="303" r:id="rId6"/>
    <p:sldId id="304" r:id="rId7"/>
    <p:sldId id="305" r:id="rId8"/>
    <p:sldId id="306" r:id="rId9"/>
    <p:sldId id="307" r:id="rId10"/>
  </p:sldIdLst>
  <p:sldSz cx="540067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99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98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98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98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97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97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96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38" userDrawn="1">
          <p15:clr>
            <a:srgbClr val="A4A3A4"/>
          </p15:clr>
        </p15:guide>
        <p15:guide id="2" pos="52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91"/>
  </p:normalViewPr>
  <p:slideViewPr>
    <p:cSldViewPr snapToGrid="0" snapToObjects="1">
      <p:cViewPr varScale="1">
        <p:scale>
          <a:sx n="120" d="100"/>
          <a:sy n="120" d="100"/>
        </p:scale>
        <p:origin x="1512" y="176"/>
      </p:cViewPr>
      <p:guideLst>
        <p:guide orient="horz" pos="3838"/>
        <p:guide pos="52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1122363"/>
            <a:ext cx="4590574" cy="2387600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3602038"/>
            <a:ext cx="4050506" cy="1655762"/>
          </a:xfrm>
        </p:spPr>
        <p:txBody>
          <a:bodyPr/>
          <a:lstStyle>
            <a:lvl1pPr marL="0" indent="0" algn="ctr">
              <a:buNone/>
              <a:defRPr sz="1417"/>
            </a:lvl1pPr>
            <a:lvl2pPr marL="270022" indent="0" algn="ctr">
              <a:buNone/>
              <a:defRPr sz="1181"/>
            </a:lvl2pPr>
            <a:lvl3pPr marL="540045" indent="0" algn="ctr">
              <a:buNone/>
              <a:defRPr sz="1063"/>
            </a:lvl3pPr>
            <a:lvl4pPr marL="810067" indent="0" algn="ctr">
              <a:buNone/>
              <a:defRPr sz="945"/>
            </a:lvl4pPr>
            <a:lvl5pPr marL="1080089" indent="0" algn="ctr">
              <a:buNone/>
              <a:defRPr sz="945"/>
            </a:lvl5pPr>
            <a:lvl6pPr marL="1350112" indent="0" algn="ctr">
              <a:buNone/>
              <a:defRPr sz="945"/>
            </a:lvl6pPr>
            <a:lvl7pPr marL="1620134" indent="0" algn="ctr">
              <a:buNone/>
              <a:defRPr sz="945"/>
            </a:lvl7pPr>
            <a:lvl8pPr marL="1890156" indent="0" algn="ctr">
              <a:buNone/>
              <a:defRPr sz="945"/>
            </a:lvl8pPr>
            <a:lvl9pPr marL="2160179" indent="0" algn="ctr">
              <a:buNone/>
              <a:defRPr sz="945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59E1-A87B-A541-B403-66789E06BC77}" type="datetimeFigureOut">
              <a:rPr lang="de-DE" smtClean="0"/>
              <a:t>28.10.19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DC7A-85E6-3E43-A20A-7BAF358A5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4144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59E1-A87B-A541-B403-66789E06BC77}" type="datetimeFigureOut">
              <a:rPr lang="de-DE" smtClean="0"/>
              <a:t>28.10.19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DC7A-85E6-3E43-A20A-7BAF358A5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995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60" y="365125"/>
            <a:ext cx="1164521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8" y="365125"/>
            <a:ext cx="3426053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59E1-A87B-A541-B403-66789E06BC77}" type="datetimeFigureOut">
              <a:rPr lang="de-DE" smtClean="0"/>
              <a:t>28.10.19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DC7A-85E6-3E43-A20A-7BAF358A5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7446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59E1-A87B-A541-B403-66789E06BC77}" type="datetimeFigureOut">
              <a:rPr lang="de-DE" smtClean="0"/>
              <a:t>28.10.19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DC7A-85E6-3E43-A20A-7BAF358A5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3251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1709743"/>
            <a:ext cx="4658082" cy="2852737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4589468"/>
            <a:ext cx="4658082" cy="1500187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/>
                </a:solidFill>
              </a:defRPr>
            </a:lvl1pPr>
            <a:lvl2pPr marL="270022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40045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1006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8008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50112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20134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9015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6017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59E1-A87B-A541-B403-66789E06BC77}" type="datetimeFigureOut">
              <a:rPr lang="de-DE" smtClean="0"/>
              <a:t>28.10.19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DC7A-85E6-3E43-A20A-7BAF358A5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1892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8" y="1825625"/>
            <a:ext cx="2295287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3" y="1825625"/>
            <a:ext cx="2295287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59E1-A87B-A541-B403-66789E06BC77}" type="datetimeFigureOut">
              <a:rPr lang="de-DE" smtClean="0"/>
              <a:t>28.10.19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DC7A-85E6-3E43-A20A-7BAF358A5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8833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1" y="365129"/>
            <a:ext cx="4658082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1681163"/>
            <a:ext cx="2284738" cy="823912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2505076"/>
            <a:ext cx="228473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3" y="1681163"/>
            <a:ext cx="2295990" cy="823912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3" y="2505076"/>
            <a:ext cx="229599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59E1-A87B-A541-B403-66789E06BC77}" type="datetimeFigureOut">
              <a:rPr lang="de-DE" smtClean="0"/>
              <a:t>28.10.19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DC7A-85E6-3E43-A20A-7BAF358A5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847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59E1-A87B-A541-B403-66789E06BC77}" type="datetimeFigureOut">
              <a:rPr lang="de-DE" smtClean="0"/>
              <a:t>28.10.19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DC7A-85E6-3E43-A20A-7BAF358A5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0550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59E1-A87B-A541-B403-66789E06BC77}" type="datetimeFigureOut">
              <a:rPr lang="de-DE" smtClean="0"/>
              <a:t>28.10.19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DC7A-85E6-3E43-A20A-7BAF358A5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4275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457200"/>
            <a:ext cx="1741858" cy="1600200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1" y="987430"/>
            <a:ext cx="2734092" cy="4873625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2057400"/>
            <a:ext cx="1741858" cy="3811588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59E1-A87B-A541-B403-66789E06BC77}" type="datetimeFigureOut">
              <a:rPr lang="de-DE" smtClean="0"/>
              <a:t>28.10.19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DC7A-85E6-3E43-A20A-7BAF358A5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6880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457200"/>
            <a:ext cx="1741858" cy="1600200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1" y="987430"/>
            <a:ext cx="2734092" cy="4873625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22" indent="0">
              <a:buNone/>
              <a:defRPr sz="1654"/>
            </a:lvl2pPr>
            <a:lvl3pPr marL="540045" indent="0">
              <a:buNone/>
              <a:defRPr sz="1417"/>
            </a:lvl3pPr>
            <a:lvl4pPr marL="810067" indent="0">
              <a:buNone/>
              <a:defRPr sz="1181"/>
            </a:lvl4pPr>
            <a:lvl5pPr marL="1080089" indent="0">
              <a:buNone/>
              <a:defRPr sz="1181"/>
            </a:lvl5pPr>
            <a:lvl6pPr marL="1350112" indent="0">
              <a:buNone/>
              <a:defRPr sz="1181"/>
            </a:lvl6pPr>
            <a:lvl7pPr marL="1620134" indent="0">
              <a:buNone/>
              <a:defRPr sz="1181"/>
            </a:lvl7pPr>
            <a:lvl8pPr marL="1890156" indent="0">
              <a:buNone/>
              <a:defRPr sz="1181"/>
            </a:lvl8pPr>
            <a:lvl9pPr marL="2160179" indent="0">
              <a:buNone/>
              <a:defRPr sz="1181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2057400"/>
            <a:ext cx="1741858" cy="3811588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59E1-A87B-A541-B403-66789E06BC77}" type="datetimeFigureOut">
              <a:rPr lang="de-DE" smtClean="0"/>
              <a:t>28.10.19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DC7A-85E6-3E43-A20A-7BAF358A5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8393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365129"/>
            <a:ext cx="465808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1825625"/>
            <a:ext cx="46580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6356355"/>
            <a:ext cx="1215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959E1-A87B-A541-B403-66789E06BC77}" type="datetimeFigureOut">
              <a:rPr lang="de-DE" smtClean="0"/>
              <a:pPr/>
              <a:t>28.10.19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6356355"/>
            <a:ext cx="1822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6356355"/>
            <a:ext cx="1215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9DC7A-85E6-3E43-A20A-7BAF358A52EB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41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0045" rtl="0" eaLnBrk="1" latinLnBrk="0" hangingPunct="1">
        <a:lnSpc>
          <a:spcPct val="90000"/>
        </a:lnSpc>
        <a:spcBef>
          <a:spcPct val="0"/>
        </a:spcBef>
        <a:buNone/>
        <a:defRPr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1" indent="-135011" algn="l" defTabSz="540045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56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78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0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2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5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67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9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Line 3">
            <a:extLst>
              <a:ext uri="{FF2B5EF4-FFF2-40B4-BE49-F238E27FC236}">
                <a16:creationId xmlns:a16="http://schemas.microsoft.com/office/drawing/2014/main" id="{3127191C-404E-9046-A4E0-97AC049588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1856" y="645377"/>
            <a:ext cx="0" cy="545486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41988" name="Line 4">
            <a:extLst>
              <a:ext uri="{FF2B5EF4-FFF2-40B4-BE49-F238E27FC236}">
                <a16:creationId xmlns:a16="http://schemas.microsoft.com/office/drawing/2014/main" id="{8EC619E7-6BE3-8C47-AD78-F7533447E138}"/>
              </a:ext>
            </a:extLst>
          </p:cNvPr>
          <p:cNvSpPr>
            <a:spLocks noChangeShapeType="1"/>
          </p:cNvSpPr>
          <p:nvPr/>
        </p:nvSpPr>
        <p:spPr bwMode="auto">
          <a:xfrm>
            <a:off x="841856" y="6100244"/>
            <a:ext cx="399265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41997" name="Line 13">
            <a:extLst>
              <a:ext uri="{FF2B5EF4-FFF2-40B4-BE49-F238E27FC236}">
                <a16:creationId xmlns:a16="http://schemas.microsoft.com/office/drawing/2014/main" id="{866E3355-8117-744F-A840-C118B3BF9C24}"/>
              </a:ext>
            </a:extLst>
          </p:cNvPr>
          <p:cNvSpPr>
            <a:spLocks noChangeShapeType="1"/>
          </p:cNvSpPr>
          <p:nvPr/>
        </p:nvSpPr>
        <p:spPr bwMode="auto">
          <a:xfrm>
            <a:off x="841856" y="1533379"/>
            <a:ext cx="3019468" cy="456686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41998" name="Oval 14">
            <a:extLst>
              <a:ext uri="{FF2B5EF4-FFF2-40B4-BE49-F238E27FC236}">
                <a16:creationId xmlns:a16="http://schemas.microsoft.com/office/drawing/2014/main" id="{660EF5A3-C5C0-4948-9704-72560F971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5001" y="2743937"/>
            <a:ext cx="117054" cy="12685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D5D00E4-32B1-5E4B-B925-3AD2A98A1873}"/>
                  </a:ext>
                </a:extLst>
              </p:cNvPr>
              <p:cNvSpPr txBox="1"/>
              <p:nvPr/>
            </p:nvSpPr>
            <p:spPr>
              <a:xfrm>
                <a:off x="5" y="1394879"/>
                <a:ext cx="746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mtClean="0">
                          <a:latin typeface="Cambria Math" panose="02040503050406030204" pitchFamily="18" charset="0"/>
                        </a:rPr>
                        <m:t>£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D5D00E4-32B1-5E4B-B925-3AD2A98A1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" y="1394879"/>
                <a:ext cx="746999" cy="276999"/>
              </a:xfrm>
              <a:prstGeom prst="rect">
                <a:avLst/>
              </a:prstGeom>
              <a:blipFill>
                <a:blip r:embed="rId2"/>
                <a:stretch>
                  <a:fillRect l="-5085" r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E073F8A-FBB1-1D49-B987-48A0C098A9C8}"/>
                  </a:ext>
                </a:extLst>
              </p:cNvPr>
              <p:cNvSpPr txBox="1"/>
              <p:nvPr/>
            </p:nvSpPr>
            <p:spPr>
              <a:xfrm>
                <a:off x="3469663" y="6254784"/>
                <a:ext cx="746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mtClean="0">
                          <a:latin typeface="Cambria Math" panose="02040503050406030204" pitchFamily="18" charset="0"/>
                        </a:rPr>
                        <m:t>£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,000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E073F8A-FBB1-1D49-B987-48A0C098A9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663" y="6254784"/>
                <a:ext cx="746999" cy="276999"/>
              </a:xfrm>
              <a:prstGeom prst="rect">
                <a:avLst/>
              </a:prstGeom>
              <a:blipFill>
                <a:blip r:embed="rId3"/>
                <a:stretch>
                  <a:fillRect l="-5000" r="-5000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B7D18D7-C385-A14C-A8B5-9B1E4386AD8B}"/>
                  </a:ext>
                </a:extLst>
              </p:cNvPr>
              <p:cNvSpPr txBox="1"/>
              <p:nvPr/>
            </p:nvSpPr>
            <p:spPr>
              <a:xfrm>
                <a:off x="1582706" y="2233987"/>
                <a:ext cx="12923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Initial allocation</a:t>
                </a:r>
              </a:p>
              <a:p>
                <a:pPr algn="ctr"/>
                <a:r>
                  <a:rPr lang="en-US" sz="1200" dirty="0"/>
                  <a:t>(</a:t>
                </a:r>
                <a14:m>
                  <m:oMath xmlns:m="http://schemas.openxmlformats.org/officeDocument/2006/math">
                    <m:r>
                      <a:rPr lang="en-GB" sz="1200" smtClean="0">
                        <a:latin typeface="Cambria Math" panose="02040503050406030204" pitchFamily="18" charset="0"/>
                      </a:rPr>
                      <m:t>£</m:t>
                    </m:r>
                    <m:r>
                      <a:rPr lang="en-GB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1200" b="0" i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1200" dirty="0"/>
                  <a:t>,000, £ 1,000)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B7D18D7-C385-A14C-A8B5-9B1E4386AD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2706" y="2233987"/>
                <a:ext cx="1292341" cy="461665"/>
              </a:xfrm>
              <a:prstGeom prst="rect">
                <a:avLst/>
              </a:prstGeom>
              <a:blipFill>
                <a:blip r:embed="rId4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9274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Line 3">
            <a:extLst>
              <a:ext uri="{FF2B5EF4-FFF2-40B4-BE49-F238E27FC236}">
                <a16:creationId xmlns:a16="http://schemas.microsoft.com/office/drawing/2014/main" id="{3127191C-404E-9046-A4E0-97AC049588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1850" y="637957"/>
            <a:ext cx="0" cy="545486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41988" name="Line 4">
            <a:extLst>
              <a:ext uri="{FF2B5EF4-FFF2-40B4-BE49-F238E27FC236}">
                <a16:creationId xmlns:a16="http://schemas.microsoft.com/office/drawing/2014/main" id="{8EC619E7-6BE3-8C47-AD78-F7533447E138}"/>
              </a:ext>
            </a:extLst>
          </p:cNvPr>
          <p:cNvSpPr>
            <a:spLocks noChangeShapeType="1"/>
          </p:cNvSpPr>
          <p:nvPr/>
        </p:nvSpPr>
        <p:spPr bwMode="auto">
          <a:xfrm>
            <a:off x="841850" y="6092825"/>
            <a:ext cx="399265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41997" name="Line 13">
            <a:extLst>
              <a:ext uri="{FF2B5EF4-FFF2-40B4-BE49-F238E27FC236}">
                <a16:creationId xmlns:a16="http://schemas.microsoft.com/office/drawing/2014/main" id="{866E3355-8117-744F-A840-C118B3BF9C24}"/>
              </a:ext>
            </a:extLst>
          </p:cNvPr>
          <p:cNvSpPr>
            <a:spLocks noChangeShapeType="1"/>
          </p:cNvSpPr>
          <p:nvPr/>
        </p:nvSpPr>
        <p:spPr bwMode="auto">
          <a:xfrm>
            <a:off x="841850" y="1525959"/>
            <a:ext cx="3019468" cy="456686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13E77ED-CF39-2A41-A964-1C21F800441F}"/>
                  </a:ext>
                </a:extLst>
              </p:cNvPr>
              <p:cNvSpPr txBox="1"/>
              <p:nvPr/>
            </p:nvSpPr>
            <p:spPr>
              <a:xfrm>
                <a:off x="828675" y="3362658"/>
                <a:ext cx="986017" cy="5078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e-DE" sz="1100" dirty="0">
                    <a:latin typeface="Helvetica Light" panose="020B0403020202020204" pitchFamily="34" charset="0"/>
                  </a:rPr>
                  <a:t>Premium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GB" sz="1100">
                        <a:latin typeface="Cambria Math" panose="02040503050406030204" pitchFamily="18" charset="0"/>
                      </a:rPr>
                      <m:t>£2</m:t>
                    </m:r>
                    <m:r>
                      <a:rPr lang="en-GB" sz="1100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GB" sz="1100">
                        <a:latin typeface="Cambria Math" panose="02040503050406030204" pitchFamily="18" charset="0"/>
                      </a:rPr>
                      <m:t>00</m:t>
                    </m:r>
                  </m:oMath>
                </a14:m>
                <a:r>
                  <a:rPr lang="de-DE" sz="1100" dirty="0">
                    <a:latin typeface="Helvetica Light" panose="020B0403020202020204" pitchFamily="34" charset="0"/>
                  </a:rPr>
                  <a:t> </a:t>
                </a:r>
              </a:p>
              <a:p>
                <a:pPr algn="ctr"/>
                <a:endParaRPr lang="de-DE" sz="1100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13E77ED-CF39-2A41-A964-1C21F8004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675" y="3362658"/>
                <a:ext cx="986017" cy="507831"/>
              </a:xfrm>
              <a:prstGeom prst="rect">
                <a:avLst/>
              </a:prstGeom>
              <a:blipFill>
                <a:blip r:embed="rId2"/>
                <a:stretch>
                  <a:fillRect t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882B97E-1AD0-9B45-A429-1E0A7E47FB74}"/>
                  </a:ext>
                </a:extLst>
              </p:cNvPr>
              <p:cNvSpPr txBox="1"/>
              <p:nvPr/>
            </p:nvSpPr>
            <p:spPr>
              <a:xfrm>
                <a:off x="3469662" y="6247370"/>
                <a:ext cx="746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mtClean="0">
                          <a:latin typeface="Cambria Math" panose="02040503050406030204" pitchFamily="18" charset="0"/>
                        </a:rPr>
                        <m:t>£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882B97E-1AD0-9B45-A429-1E0A7E47F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662" y="6247370"/>
                <a:ext cx="746999" cy="276999"/>
              </a:xfrm>
              <a:prstGeom prst="rect">
                <a:avLst/>
              </a:prstGeom>
              <a:blipFill>
                <a:blip r:embed="rId3"/>
                <a:stretch>
                  <a:fillRect l="-5000" r="-5000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52A207F-C0D9-5B41-A278-3AD12F72E703}"/>
                  </a:ext>
                </a:extLst>
              </p:cNvPr>
              <p:cNvSpPr txBox="1"/>
              <p:nvPr/>
            </p:nvSpPr>
            <p:spPr>
              <a:xfrm>
                <a:off x="7062" y="1399354"/>
                <a:ext cx="746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mtClean="0">
                          <a:latin typeface="Cambria Math" panose="02040503050406030204" pitchFamily="18" charset="0"/>
                        </a:rPr>
                        <m:t>£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52A207F-C0D9-5B41-A278-3AD12F72E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2" y="1399354"/>
                <a:ext cx="746999" cy="276999"/>
              </a:xfrm>
              <a:prstGeom prst="rect">
                <a:avLst/>
              </a:prstGeom>
              <a:blipFill>
                <a:blip r:embed="rId4"/>
                <a:stretch>
                  <a:fillRect l="-3390" r="-5085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EA46B4-98B2-B048-AB1E-53F85A7C2434}"/>
              </a:ext>
            </a:extLst>
          </p:cNvPr>
          <p:cNvCxnSpPr>
            <a:cxnSpLocks/>
          </p:cNvCxnSpPr>
          <p:nvPr/>
        </p:nvCxnSpPr>
        <p:spPr>
          <a:xfrm>
            <a:off x="1683528" y="2750944"/>
            <a:ext cx="0" cy="1342489"/>
          </a:xfrm>
          <a:prstGeom prst="straightConnector1">
            <a:avLst/>
          </a:prstGeom>
          <a:ln w="349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14">
            <a:extLst>
              <a:ext uri="{FF2B5EF4-FFF2-40B4-BE49-F238E27FC236}">
                <a16:creationId xmlns:a16="http://schemas.microsoft.com/office/drawing/2014/main" id="{4E2F3C68-3CE6-3142-80FA-D59655499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5001" y="2743937"/>
            <a:ext cx="117054" cy="12685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8FF8B66-6E52-F641-A916-F9995D65CDA6}"/>
                  </a:ext>
                </a:extLst>
              </p:cNvPr>
              <p:cNvSpPr txBox="1"/>
              <p:nvPr/>
            </p:nvSpPr>
            <p:spPr>
              <a:xfrm>
                <a:off x="1582706" y="2233987"/>
                <a:ext cx="12923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Initial allocation</a:t>
                </a:r>
              </a:p>
              <a:p>
                <a:pPr algn="ctr"/>
                <a:r>
                  <a:rPr lang="en-US" sz="1200" dirty="0"/>
                  <a:t>(</a:t>
                </a:r>
                <a14:m>
                  <m:oMath xmlns:m="http://schemas.openxmlformats.org/officeDocument/2006/math">
                    <m:r>
                      <a:rPr lang="en-GB" sz="1200" smtClean="0">
                        <a:latin typeface="Cambria Math" panose="02040503050406030204" pitchFamily="18" charset="0"/>
                      </a:rPr>
                      <m:t>£</m:t>
                    </m:r>
                    <m:r>
                      <a:rPr lang="en-GB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1200" b="0" i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1200" dirty="0"/>
                  <a:t>,000, £ 1,000)</a:t>
                </a: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8FF8B66-6E52-F641-A916-F9995D65CD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2706" y="2233987"/>
                <a:ext cx="1292341" cy="461665"/>
              </a:xfrm>
              <a:prstGeom prst="rect">
                <a:avLst/>
              </a:prstGeom>
              <a:blipFill>
                <a:blip r:embed="rId5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6225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2C10D7E-E087-B64B-BD03-9774B9F66623}"/>
              </a:ext>
            </a:extLst>
          </p:cNvPr>
          <p:cNvGrpSpPr/>
          <p:nvPr/>
        </p:nvGrpSpPr>
        <p:grpSpPr>
          <a:xfrm>
            <a:off x="783322" y="637957"/>
            <a:ext cx="4051184" cy="5454868"/>
            <a:chOff x="2878225" y="630622"/>
            <a:chExt cx="6770272" cy="5454868"/>
          </a:xfrm>
        </p:grpSpPr>
        <p:sp>
          <p:nvSpPr>
            <p:cNvPr id="41987" name="Line 3">
              <a:extLst>
                <a:ext uri="{FF2B5EF4-FFF2-40B4-BE49-F238E27FC236}">
                  <a16:creationId xmlns:a16="http://schemas.microsoft.com/office/drawing/2014/main" id="{3127191C-404E-9046-A4E0-97AC049588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6036" y="630622"/>
              <a:ext cx="0" cy="54548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41988" name="Line 4">
              <a:extLst>
                <a:ext uri="{FF2B5EF4-FFF2-40B4-BE49-F238E27FC236}">
                  <a16:creationId xmlns:a16="http://schemas.microsoft.com/office/drawing/2014/main" id="{8EC619E7-6BE3-8C47-AD78-F7533447E1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036" y="6085490"/>
              <a:ext cx="66724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41997" name="Line 13">
              <a:extLst>
                <a:ext uri="{FF2B5EF4-FFF2-40B4-BE49-F238E27FC236}">
                  <a16:creationId xmlns:a16="http://schemas.microsoft.com/office/drawing/2014/main" id="{866E3355-8117-744F-A840-C118B3BF9C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036" y="1518624"/>
              <a:ext cx="5046085" cy="45668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41998" name="Oval 14">
              <a:extLst>
                <a:ext uri="{FF2B5EF4-FFF2-40B4-BE49-F238E27FC236}">
                  <a16:creationId xmlns:a16="http://schemas.microsoft.com/office/drawing/2014/main" id="{660EF5A3-C5C0-4948-9704-72560F971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8225" y="1467087"/>
              <a:ext cx="195619" cy="1268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</p:grpSp>
      <p:sp>
        <p:nvSpPr>
          <p:cNvPr id="16" name="Oval 14">
            <a:extLst>
              <a:ext uri="{FF2B5EF4-FFF2-40B4-BE49-F238E27FC236}">
                <a16:creationId xmlns:a16="http://schemas.microsoft.com/office/drawing/2014/main" id="{D38A9E78-5451-014B-8A6C-126971341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4579" y="4021869"/>
            <a:ext cx="117054" cy="12685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882B97E-1AD0-9B45-A429-1E0A7E47FB74}"/>
                  </a:ext>
                </a:extLst>
              </p:cNvPr>
              <p:cNvSpPr txBox="1"/>
              <p:nvPr/>
            </p:nvSpPr>
            <p:spPr>
              <a:xfrm>
                <a:off x="3469662" y="6247370"/>
                <a:ext cx="746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mtClean="0">
                          <a:latin typeface="Cambria Math" panose="02040503050406030204" pitchFamily="18" charset="0"/>
                        </a:rPr>
                        <m:t>£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882B97E-1AD0-9B45-A429-1E0A7E47F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662" y="6247370"/>
                <a:ext cx="746999" cy="276999"/>
              </a:xfrm>
              <a:prstGeom prst="rect">
                <a:avLst/>
              </a:prstGeom>
              <a:blipFill>
                <a:blip r:embed="rId2"/>
                <a:stretch>
                  <a:fillRect l="-5000" r="-5000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52A207F-C0D9-5B41-A278-3AD12F72E703}"/>
                  </a:ext>
                </a:extLst>
              </p:cNvPr>
              <p:cNvSpPr txBox="1"/>
              <p:nvPr/>
            </p:nvSpPr>
            <p:spPr>
              <a:xfrm>
                <a:off x="7062" y="1399354"/>
                <a:ext cx="746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mtClean="0">
                          <a:latin typeface="Cambria Math" panose="02040503050406030204" pitchFamily="18" charset="0"/>
                        </a:rPr>
                        <m:t>£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6,0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52A207F-C0D9-5B41-A278-3AD12F72E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2" y="1399354"/>
                <a:ext cx="746999" cy="276999"/>
              </a:xfrm>
              <a:prstGeom prst="rect">
                <a:avLst/>
              </a:prstGeom>
              <a:blipFill>
                <a:blip r:embed="rId3"/>
                <a:stretch>
                  <a:fillRect l="-3390" r="-5085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49DD4CA-E3E3-1443-8634-7304D8D8A81F}"/>
                  </a:ext>
                </a:extLst>
              </p:cNvPr>
              <p:cNvSpPr txBox="1"/>
              <p:nvPr/>
            </p:nvSpPr>
            <p:spPr>
              <a:xfrm>
                <a:off x="1562616" y="4266824"/>
                <a:ext cx="983487" cy="8463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e-DE" sz="1100" dirty="0">
                    <a:latin typeface="Helvetica Light" panose="020B0403020202020204" pitchFamily="34" charset="0"/>
                  </a:rPr>
                  <a:t>Insurance </a:t>
                </a:r>
                <a:r>
                  <a:rPr lang="de-DE" sz="1100" dirty="0" err="1">
                    <a:latin typeface="Helvetica Light" panose="020B0403020202020204" pitchFamily="34" charset="0"/>
                  </a:rPr>
                  <a:t>payment</a:t>
                </a:r>
                <a:endParaRPr lang="de-DE" sz="1100" dirty="0">
                  <a:latin typeface="Helvetica Light" panose="020B0403020202020204" pitchFamily="34" charset="0"/>
                </a:endParaRPr>
              </a:p>
              <a:p>
                <a:pPr algn="ctr"/>
                <a:r>
                  <a:rPr lang="de-DE" sz="1100" dirty="0">
                    <a:latin typeface="Helvetica Light" panose="020B0403020202020204" pitchFamily="34" charset="0"/>
                  </a:rPr>
                  <a:t>In </a:t>
                </a:r>
                <a:r>
                  <a:rPr lang="de-DE" sz="1100" dirty="0" err="1">
                    <a:latin typeface="Helvetica Light" panose="020B0403020202020204" pitchFamily="34" charset="0"/>
                  </a:rPr>
                  <a:t>case</a:t>
                </a:r>
                <a:r>
                  <a:rPr lang="de-DE" sz="1100" dirty="0">
                    <a:latin typeface="Helvetica Light" panose="020B0403020202020204" pitchFamily="34" charset="0"/>
                  </a:rPr>
                  <a:t> </a:t>
                </a:r>
                <a:r>
                  <a:rPr lang="de-DE" sz="1100" dirty="0" err="1">
                    <a:latin typeface="Helvetica Light" panose="020B0403020202020204" pitchFamily="34" charset="0"/>
                  </a:rPr>
                  <a:t>of</a:t>
                </a:r>
                <a:r>
                  <a:rPr lang="de-DE" sz="1100" dirty="0">
                    <a:latin typeface="Helvetica Light" panose="020B0403020202020204" pitchFamily="34" charset="0"/>
                  </a:rPr>
                  <a:t> </a:t>
                </a:r>
                <a:r>
                  <a:rPr lang="de-DE" sz="1100" dirty="0" err="1">
                    <a:latin typeface="Helvetica Light" panose="020B0403020202020204" pitchFamily="34" charset="0"/>
                  </a:rPr>
                  <a:t>loss</a:t>
                </a:r>
                <a:endParaRPr lang="de-DE" sz="1100" dirty="0">
                  <a:latin typeface="Helvetica Light" panose="020B0403020202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GB" sz="1100" smtClean="0">
                        <a:latin typeface="Cambria Math" panose="02040503050406030204" pitchFamily="18" charset="0"/>
                      </a:rPr>
                      <m:t>£</m:t>
                    </m:r>
                    <m:r>
                      <a:rPr lang="en-GB" sz="1100" b="0" i="0" smtClean="0">
                        <a:latin typeface="Cambria Math" panose="02040503050406030204" pitchFamily="18" charset="0"/>
                      </a:rPr>
                      <m:t>2000</m:t>
                    </m:r>
                  </m:oMath>
                </a14:m>
                <a:r>
                  <a:rPr lang="de-DE" sz="1100" dirty="0">
                    <a:latin typeface="Helvetica Light" panose="020B0403020202020204" pitchFamily="34" charset="0"/>
                  </a:rPr>
                  <a:t> </a:t>
                </a:r>
              </a:p>
              <a:p>
                <a:pPr algn="ctr"/>
                <a:endParaRPr lang="de-DE" sz="1100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49DD4CA-E3E3-1443-8634-7304D8D8A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616" y="4266824"/>
                <a:ext cx="983487" cy="846386"/>
              </a:xfrm>
              <a:prstGeom prst="rect">
                <a:avLst/>
              </a:prstGeom>
              <a:blipFill>
                <a:blip r:embed="rId4"/>
                <a:stretch>
                  <a:fillRect l="-3846" t="-5970" r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F6B5CBD-33A4-FE4A-B5BA-8961E1C3B830}"/>
              </a:ext>
            </a:extLst>
          </p:cNvPr>
          <p:cNvCxnSpPr>
            <a:cxnSpLocks/>
          </p:cNvCxnSpPr>
          <p:nvPr/>
        </p:nvCxnSpPr>
        <p:spPr>
          <a:xfrm>
            <a:off x="1683528" y="4093433"/>
            <a:ext cx="896458" cy="0"/>
          </a:xfrm>
          <a:prstGeom prst="straightConnector1">
            <a:avLst/>
          </a:prstGeom>
          <a:ln w="349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1AAB004-AE95-C24F-BC9B-348640094E8D}"/>
                  </a:ext>
                </a:extLst>
              </p:cNvPr>
              <p:cNvSpPr txBox="1"/>
              <p:nvPr/>
            </p:nvSpPr>
            <p:spPr>
              <a:xfrm>
                <a:off x="828675" y="3362658"/>
                <a:ext cx="986017" cy="5078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e-DE" sz="1100" dirty="0">
                    <a:latin typeface="Helvetica Light" panose="020B0403020202020204" pitchFamily="34" charset="0"/>
                  </a:rPr>
                  <a:t>Premium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GB" sz="1100">
                        <a:latin typeface="Cambria Math" panose="02040503050406030204" pitchFamily="18" charset="0"/>
                      </a:rPr>
                      <m:t>£2</m:t>
                    </m:r>
                    <m:r>
                      <a:rPr lang="en-GB" sz="1100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GB" sz="1100">
                        <a:latin typeface="Cambria Math" panose="02040503050406030204" pitchFamily="18" charset="0"/>
                      </a:rPr>
                      <m:t>00</m:t>
                    </m:r>
                  </m:oMath>
                </a14:m>
                <a:r>
                  <a:rPr lang="de-DE" sz="1100" dirty="0">
                    <a:latin typeface="Helvetica Light" panose="020B0403020202020204" pitchFamily="34" charset="0"/>
                  </a:rPr>
                  <a:t> </a:t>
                </a:r>
              </a:p>
              <a:p>
                <a:pPr algn="ctr"/>
                <a:endParaRPr lang="de-DE" sz="1100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1AAB004-AE95-C24F-BC9B-348640094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675" y="3362658"/>
                <a:ext cx="986017" cy="507831"/>
              </a:xfrm>
              <a:prstGeom prst="rect">
                <a:avLst/>
              </a:prstGeom>
              <a:blipFill>
                <a:blip r:embed="rId5"/>
                <a:stretch>
                  <a:fillRect t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8A9D15-AF82-CD46-9A22-B70C89B511A3}"/>
              </a:ext>
            </a:extLst>
          </p:cNvPr>
          <p:cNvCxnSpPr>
            <a:cxnSpLocks/>
          </p:cNvCxnSpPr>
          <p:nvPr/>
        </p:nvCxnSpPr>
        <p:spPr>
          <a:xfrm>
            <a:off x="1683528" y="2750944"/>
            <a:ext cx="0" cy="1342489"/>
          </a:xfrm>
          <a:prstGeom prst="straightConnector1">
            <a:avLst/>
          </a:prstGeom>
          <a:ln w="349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14">
            <a:extLst>
              <a:ext uri="{FF2B5EF4-FFF2-40B4-BE49-F238E27FC236}">
                <a16:creationId xmlns:a16="http://schemas.microsoft.com/office/drawing/2014/main" id="{DAD15AFB-12BE-0447-BACA-99E91523C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5001" y="2743937"/>
            <a:ext cx="117054" cy="12685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1A1BEA1-0979-2D4C-BD8B-EEA3C1CC7EC2}"/>
                  </a:ext>
                </a:extLst>
              </p:cNvPr>
              <p:cNvSpPr txBox="1"/>
              <p:nvPr/>
            </p:nvSpPr>
            <p:spPr>
              <a:xfrm>
                <a:off x="1582706" y="2233987"/>
                <a:ext cx="12923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Initial allocation</a:t>
                </a:r>
              </a:p>
              <a:p>
                <a:pPr algn="ctr"/>
                <a:r>
                  <a:rPr lang="en-US" sz="1200" dirty="0"/>
                  <a:t>(</a:t>
                </a:r>
                <a14:m>
                  <m:oMath xmlns:m="http://schemas.openxmlformats.org/officeDocument/2006/math">
                    <m:r>
                      <a:rPr lang="en-GB" sz="1200" smtClean="0">
                        <a:latin typeface="Cambria Math" panose="02040503050406030204" pitchFamily="18" charset="0"/>
                      </a:rPr>
                      <m:t>£</m:t>
                    </m:r>
                    <m:r>
                      <a:rPr lang="en-GB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1200" b="0" i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1200" dirty="0"/>
                  <a:t>,000, £ 1,000)</a:t>
                </a: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1A1BEA1-0979-2D4C-BD8B-EEA3C1CC7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2706" y="2233987"/>
                <a:ext cx="1292341" cy="461665"/>
              </a:xfrm>
              <a:prstGeom prst="rect">
                <a:avLst/>
              </a:prstGeom>
              <a:blipFill>
                <a:blip r:embed="rId6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596BCC3-9078-5A4E-AAC2-9691D9F1BF45}"/>
                  </a:ext>
                </a:extLst>
              </p:cNvPr>
              <p:cNvSpPr txBox="1"/>
              <p:nvPr/>
            </p:nvSpPr>
            <p:spPr>
              <a:xfrm>
                <a:off x="2605742" y="3675267"/>
                <a:ext cx="12923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new allocation</a:t>
                </a:r>
              </a:p>
              <a:p>
                <a:pPr algn="ctr"/>
                <a:r>
                  <a:rPr lang="en-US" sz="1200" dirty="0"/>
                  <a:t>(</a:t>
                </a:r>
                <a14:m>
                  <m:oMath xmlns:m="http://schemas.openxmlformats.org/officeDocument/2006/math">
                    <m:r>
                      <a:rPr lang="en-GB" sz="1200" smtClean="0">
                        <a:latin typeface="Cambria Math" panose="02040503050406030204" pitchFamily="18" charset="0"/>
                      </a:rPr>
                      <m:t>£</m:t>
                    </m:r>
                    <m:r>
                      <a:rPr lang="en-GB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1200" b="0" i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1200" dirty="0"/>
                  <a:t>,000, £ 3,000)</a:t>
                </a: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596BCC3-9078-5A4E-AAC2-9691D9F1B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5742" y="3675267"/>
                <a:ext cx="1292341" cy="461665"/>
              </a:xfrm>
              <a:prstGeom prst="rect">
                <a:avLst/>
              </a:prstGeom>
              <a:blipFill>
                <a:blip r:embed="rId7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4662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2C10D7E-E087-B64B-BD03-9774B9F66623}"/>
              </a:ext>
            </a:extLst>
          </p:cNvPr>
          <p:cNvGrpSpPr/>
          <p:nvPr/>
        </p:nvGrpSpPr>
        <p:grpSpPr>
          <a:xfrm>
            <a:off x="783322" y="637957"/>
            <a:ext cx="4051184" cy="5454868"/>
            <a:chOff x="2878225" y="630622"/>
            <a:chExt cx="6770272" cy="5454868"/>
          </a:xfrm>
        </p:grpSpPr>
        <p:sp>
          <p:nvSpPr>
            <p:cNvPr id="41987" name="Line 3">
              <a:extLst>
                <a:ext uri="{FF2B5EF4-FFF2-40B4-BE49-F238E27FC236}">
                  <a16:creationId xmlns:a16="http://schemas.microsoft.com/office/drawing/2014/main" id="{3127191C-404E-9046-A4E0-97AC049588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6036" y="630622"/>
              <a:ext cx="0" cy="54548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41988" name="Line 4">
              <a:extLst>
                <a:ext uri="{FF2B5EF4-FFF2-40B4-BE49-F238E27FC236}">
                  <a16:creationId xmlns:a16="http://schemas.microsoft.com/office/drawing/2014/main" id="{8EC619E7-6BE3-8C47-AD78-F7533447E1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036" y="6085490"/>
              <a:ext cx="66724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41997" name="Line 13">
              <a:extLst>
                <a:ext uri="{FF2B5EF4-FFF2-40B4-BE49-F238E27FC236}">
                  <a16:creationId xmlns:a16="http://schemas.microsoft.com/office/drawing/2014/main" id="{866E3355-8117-744F-A840-C118B3BF9C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036" y="1518624"/>
              <a:ext cx="5046085" cy="45668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41998" name="Oval 14">
              <a:extLst>
                <a:ext uri="{FF2B5EF4-FFF2-40B4-BE49-F238E27FC236}">
                  <a16:creationId xmlns:a16="http://schemas.microsoft.com/office/drawing/2014/main" id="{660EF5A3-C5C0-4948-9704-72560F971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8225" y="1467087"/>
              <a:ext cx="195619" cy="1268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177DAE0-D8FD-FE40-A55E-FED5778EF00D}"/>
              </a:ext>
            </a:extLst>
          </p:cNvPr>
          <p:cNvGrpSpPr/>
          <p:nvPr/>
        </p:nvGrpSpPr>
        <p:grpSpPr>
          <a:xfrm>
            <a:off x="797446" y="4093432"/>
            <a:ext cx="1782520" cy="1999391"/>
            <a:chOff x="853661" y="2530223"/>
            <a:chExt cx="678952" cy="3562602"/>
          </a:xfrm>
        </p:grpSpPr>
        <p:sp>
          <p:nvSpPr>
            <p:cNvPr id="11" name="Line 8">
              <a:extLst>
                <a:ext uri="{FF2B5EF4-FFF2-40B4-BE49-F238E27FC236}">
                  <a16:creationId xmlns:a16="http://schemas.microsoft.com/office/drawing/2014/main" id="{929685E1-241C-A74F-9DF4-3A593FF360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53661" y="2530223"/>
              <a:ext cx="6789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12" name="Line 7">
              <a:extLst>
                <a:ext uri="{FF2B5EF4-FFF2-40B4-BE49-F238E27FC236}">
                  <a16:creationId xmlns:a16="http://schemas.microsoft.com/office/drawing/2014/main" id="{B01FF1B0-968A-4447-8DDC-EA14F3E85C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1976" y="2530223"/>
              <a:ext cx="0" cy="35626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FC881D7-D917-864C-B99C-C825FD3C7BF5}"/>
                  </a:ext>
                </a:extLst>
              </p:cNvPr>
              <p:cNvSpPr txBox="1"/>
              <p:nvPr/>
            </p:nvSpPr>
            <p:spPr>
              <a:xfrm>
                <a:off x="40012" y="3954932"/>
                <a:ext cx="6989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mtClean="0">
                          <a:latin typeface="Cambria Math" panose="02040503050406030204" pitchFamily="18" charset="0"/>
                        </a:rPr>
                        <m:t>£3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00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FC881D7-D917-864C-B99C-C825FD3C7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12" y="3954932"/>
                <a:ext cx="698909" cy="276999"/>
              </a:xfrm>
              <a:prstGeom prst="rect">
                <a:avLst/>
              </a:prstGeom>
              <a:blipFill>
                <a:blip r:embed="rId2"/>
                <a:stretch>
                  <a:fillRect l="-3571" r="-535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4F6BD1-6B9D-6341-BD8B-167E20C36BF4}"/>
                  </a:ext>
                </a:extLst>
              </p:cNvPr>
              <p:cNvSpPr txBox="1"/>
              <p:nvPr/>
            </p:nvSpPr>
            <p:spPr>
              <a:xfrm>
                <a:off x="1999502" y="6266217"/>
                <a:ext cx="6989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mtClean="0">
                          <a:latin typeface="Cambria Math" panose="02040503050406030204" pitchFamily="18" charset="0"/>
                        </a:rPr>
                        <m:t>£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30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4F6BD1-6B9D-6341-BD8B-167E20C36B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502" y="6266217"/>
                <a:ext cx="698909" cy="276999"/>
              </a:xfrm>
              <a:prstGeom prst="rect">
                <a:avLst/>
              </a:prstGeom>
              <a:blipFill>
                <a:blip r:embed="rId3"/>
                <a:stretch>
                  <a:fillRect l="-3571" r="-7143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882B97E-1AD0-9B45-A429-1E0A7E47FB74}"/>
                  </a:ext>
                </a:extLst>
              </p:cNvPr>
              <p:cNvSpPr txBox="1"/>
              <p:nvPr/>
            </p:nvSpPr>
            <p:spPr>
              <a:xfrm>
                <a:off x="3469662" y="6247370"/>
                <a:ext cx="746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>
                          <a:latin typeface="Cambria Math" panose="02040503050406030204" pitchFamily="18" charset="0"/>
                        </a:rPr>
                        <m:t>£5,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882B97E-1AD0-9B45-A429-1E0A7E47F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662" y="6247370"/>
                <a:ext cx="746999" cy="276999"/>
              </a:xfrm>
              <a:prstGeom prst="rect">
                <a:avLst/>
              </a:prstGeom>
              <a:blipFill>
                <a:blip r:embed="rId4"/>
                <a:stretch>
                  <a:fillRect l="-5000" r="-5000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52A207F-C0D9-5B41-A278-3AD12F72E703}"/>
                  </a:ext>
                </a:extLst>
              </p:cNvPr>
              <p:cNvSpPr txBox="1"/>
              <p:nvPr/>
            </p:nvSpPr>
            <p:spPr>
              <a:xfrm>
                <a:off x="7062" y="1399354"/>
                <a:ext cx="746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>
                          <a:latin typeface="Cambria Math" panose="02040503050406030204" pitchFamily="18" charset="0"/>
                        </a:rPr>
                        <m:t>£7,5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52A207F-C0D9-5B41-A278-3AD12F72E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2" y="1399354"/>
                <a:ext cx="746999" cy="276999"/>
              </a:xfrm>
              <a:prstGeom prst="rect">
                <a:avLst/>
              </a:prstGeom>
              <a:blipFill>
                <a:blip r:embed="rId5"/>
                <a:stretch>
                  <a:fillRect l="-3390" r="-678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Oval 14">
            <a:extLst>
              <a:ext uri="{FF2B5EF4-FFF2-40B4-BE49-F238E27FC236}">
                <a16:creationId xmlns:a16="http://schemas.microsoft.com/office/drawing/2014/main" id="{1F612517-93B9-624B-82F2-808F32EF5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4579" y="4021869"/>
            <a:ext cx="117054" cy="12685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44" name="Oval 14">
            <a:extLst>
              <a:ext uri="{FF2B5EF4-FFF2-40B4-BE49-F238E27FC236}">
                <a16:creationId xmlns:a16="http://schemas.microsoft.com/office/drawing/2014/main" id="{387CD582-26E5-C44B-BB72-910A29D9B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5001" y="2743937"/>
            <a:ext cx="117054" cy="12685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CECDAEF-C755-D440-B4A0-5EB3F52F0ADE}"/>
                  </a:ext>
                </a:extLst>
              </p:cNvPr>
              <p:cNvSpPr txBox="1"/>
              <p:nvPr/>
            </p:nvSpPr>
            <p:spPr>
              <a:xfrm>
                <a:off x="1582706" y="2233987"/>
                <a:ext cx="12923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Initial allocation</a:t>
                </a:r>
              </a:p>
              <a:p>
                <a:pPr algn="ctr"/>
                <a:r>
                  <a:rPr lang="en-US" sz="1200" dirty="0"/>
                  <a:t>(</a:t>
                </a:r>
                <a14:m>
                  <m:oMath xmlns:m="http://schemas.openxmlformats.org/officeDocument/2006/math">
                    <m:r>
                      <a:rPr lang="en-GB" sz="1200" smtClean="0">
                        <a:latin typeface="Cambria Math" panose="02040503050406030204" pitchFamily="18" charset="0"/>
                      </a:rPr>
                      <m:t>£</m:t>
                    </m:r>
                    <m:r>
                      <a:rPr lang="en-GB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1200" b="0" i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1200" dirty="0"/>
                  <a:t>,000, £ 1,000)</a:t>
                </a: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CECDAEF-C755-D440-B4A0-5EB3F52F0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2706" y="2233987"/>
                <a:ext cx="1292341" cy="461665"/>
              </a:xfrm>
              <a:prstGeom prst="rect">
                <a:avLst/>
              </a:prstGeom>
              <a:blipFill>
                <a:blip r:embed="rId6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2A70EB0-3078-5C48-9360-0BC257E9016E}"/>
                  </a:ext>
                </a:extLst>
              </p:cNvPr>
              <p:cNvSpPr txBox="1"/>
              <p:nvPr/>
            </p:nvSpPr>
            <p:spPr>
              <a:xfrm>
                <a:off x="2605742" y="3675267"/>
                <a:ext cx="12923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new allocation</a:t>
                </a:r>
              </a:p>
              <a:p>
                <a:pPr algn="ctr"/>
                <a:r>
                  <a:rPr lang="en-US" sz="1200" dirty="0"/>
                  <a:t>(</a:t>
                </a:r>
                <a14:m>
                  <m:oMath xmlns:m="http://schemas.openxmlformats.org/officeDocument/2006/math">
                    <m:r>
                      <a:rPr lang="en-GB" sz="1200" smtClean="0">
                        <a:latin typeface="Cambria Math" panose="02040503050406030204" pitchFamily="18" charset="0"/>
                      </a:rPr>
                      <m:t>£</m:t>
                    </m:r>
                    <m:r>
                      <a:rPr lang="en-GB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1200" b="0" i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1200" dirty="0"/>
                  <a:t>,000, £ 3,000)</a:t>
                </a: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2A70EB0-3078-5C48-9360-0BC257E90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5742" y="3675267"/>
                <a:ext cx="1292341" cy="461665"/>
              </a:xfrm>
              <a:prstGeom prst="rect">
                <a:avLst/>
              </a:prstGeom>
              <a:blipFill>
                <a:blip r:embed="rId7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7433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D063646-1A3C-0346-8E37-45D99990DED9}"/>
                  </a:ext>
                </a:extLst>
              </p:cNvPr>
              <p:cNvSpPr txBox="1"/>
              <p:nvPr/>
            </p:nvSpPr>
            <p:spPr>
              <a:xfrm>
                <a:off x="7062" y="1399354"/>
                <a:ext cx="746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mtClean="0">
                          <a:latin typeface="Cambria Math" panose="02040503050406030204" pitchFamily="18" charset="0"/>
                        </a:rPr>
                        <m:t>£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GB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D063646-1A3C-0346-8E37-45D99990DE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2" y="1399354"/>
                <a:ext cx="746999" cy="276999"/>
              </a:xfrm>
              <a:prstGeom prst="rect">
                <a:avLst/>
              </a:prstGeom>
              <a:blipFill>
                <a:blip r:embed="rId2"/>
                <a:stretch>
                  <a:fillRect l="-3390" r="-5085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82C10D7E-E087-B64B-BD03-9774B9F66623}"/>
              </a:ext>
            </a:extLst>
          </p:cNvPr>
          <p:cNvGrpSpPr/>
          <p:nvPr/>
        </p:nvGrpSpPr>
        <p:grpSpPr>
          <a:xfrm>
            <a:off x="783323" y="637957"/>
            <a:ext cx="4051184" cy="5454868"/>
            <a:chOff x="2878225" y="630622"/>
            <a:chExt cx="6770272" cy="5454868"/>
          </a:xfrm>
        </p:grpSpPr>
        <p:sp>
          <p:nvSpPr>
            <p:cNvPr id="41987" name="Line 3">
              <a:extLst>
                <a:ext uri="{FF2B5EF4-FFF2-40B4-BE49-F238E27FC236}">
                  <a16:creationId xmlns:a16="http://schemas.microsoft.com/office/drawing/2014/main" id="{3127191C-404E-9046-A4E0-97AC049588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6036" y="630622"/>
              <a:ext cx="0" cy="54548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41988" name="Line 4">
              <a:extLst>
                <a:ext uri="{FF2B5EF4-FFF2-40B4-BE49-F238E27FC236}">
                  <a16:creationId xmlns:a16="http://schemas.microsoft.com/office/drawing/2014/main" id="{8EC619E7-6BE3-8C47-AD78-F7533447E1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036" y="6085490"/>
              <a:ext cx="66724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41997" name="Line 13">
              <a:extLst>
                <a:ext uri="{FF2B5EF4-FFF2-40B4-BE49-F238E27FC236}">
                  <a16:creationId xmlns:a16="http://schemas.microsoft.com/office/drawing/2014/main" id="{866E3355-8117-744F-A840-C118B3BF9C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036" y="1518624"/>
              <a:ext cx="5046085" cy="45668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41998" name="Oval 14">
              <a:extLst>
                <a:ext uri="{FF2B5EF4-FFF2-40B4-BE49-F238E27FC236}">
                  <a16:creationId xmlns:a16="http://schemas.microsoft.com/office/drawing/2014/main" id="{660EF5A3-C5C0-4948-9704-72560F971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8225" y="1467087"/>
              <a:ext cx="195619" cy="1268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</p:grpSp>
      <p:sp>
        <p:nvSpPr>
          <p:cNvPr id="11" name="Line 8">
            <a:extLst>
              <a:ext uri="{FF2B5EF4-FFF2-40B4-BE49-F238E27FC236}">
                <a16:creationId xmlns:a16="http://schemas.microsoft.com/office/drawing/2014/main" id="{929685E1-241C-A74F-9DF4-3A593FF360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3661" y="2530223"/>
            <a:ext cx="67895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12" name="Line 7">
            <a:extLst>
              <a:ext uri="{FF2B5EF4-FFF2-40B4-BE49-F238E27FC236}">
                <a16:creationId xmlns:a16="http://schemas.microsoft.com/office/drawing/2014/main" id="{B01FF1B0-968A-4447-8DDC-EA14F3E85C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1976" y="2530223"/>
            <a:ext cx="0" cy="3562602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3E77ED-CF39-2A41-A964-1C21F800441F}"/>
              </a:ext>
            </a:extLst>
          </p:cNvPr>
          <p:cNvSpPr txBox="1"/>
          <p:nvPr/>
        </p:nvSpPr>
        <p:spPr>
          <a:xfrm>
            <a:off x="3203299" y="1697426"/>
            <a:ext cx="1359346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dirty="0" err="1">
                <a:latin typeface="Helvetica Light" panose="020B0403020202020204" pitchFamily="34" charset="0"/>
              </a:rPr>
              <a:t>Any</a:t>
            </a:r>
            <a:r>
              <a:rPr lang="de-DE" dirty="0">
                <a:latin typeface="Helvetica Light" panose="020B0403020202020204" pitchFamily="34" charset="0"/>
              </a:rPr>
              <a:t> </a:t>
            </a:r>
            <a:r>
              <a:rPr lang="de-DE" dirty="0" err="1">
                <a:latin typeface="Helvetica Light" panose="020B0403020202020204" pitchFamily="34" charset="0"/>
              </a:rPr>
              <a:t>point</a:t>
            </a:r>
            <a:r>
              <a:rPr lang="de-DE" dirty="0">
                <a:latin typeface="Helvetica Light" panose="020B0403020202020204" pitchFamily="34" charset="0"/>
              </a:rPr>
              <a:t> on </a:t>
            </a:r>
          </a:p>
          <a:p>
            <a:r>
              <a:rPr lang="de-DE" dirty="0" err="1">
                <a:latin typeface="Helvetica Light" panose="020B0403020202020204" pitchFamily="34" charset="0"/>
              </a:rPr>
              <a:t>the</a:t>
            </a:r>
            <a:r>
              <a:rPr lang="de-DE" dirty="0">
                <a:latin typeface="Helvetica Light" panose="020B0403020202020204" pitchFamily="34" charset="0"/>
              </a:rPr>
              <a:t> </a:t>
            </a:r>
            <a:r>
              <a:rPr lang="de-DE" dirty="0" err="1">
                <a:latin typeface="Helvetica Light" panose="020B0403020202020204" pitchFamily="34" charset="0"/>
              </a:rPr>
              <a:t>line</a:t>
            </a:r>
            <a:r>
              <a:rPr lang="de-DE" dirty="0">
                <a:latin typeface="Helvetica Light" panose="020B0403020202020204" pitchFamily="34" charset="0"/>
              </a:rPr>
              <a:t> </a:t>
            </a:r>
            <a:r>
              <a:rPr lang="de-DE" dirty="0" err="1">
                <a:latin typeface="Helvetica Light" panose="020B0403020202020204" pitchFamily="34" charset="0"/>
              </a:rPr>
              <a:t>is</a:t>
            </a:r>
            <a:r>
              <a:rPr lang="de-DE" dirty="0">
                <a:latin typeface="Helvetica Light" panose="020B0403020202020204" pitchFamily="34" charset="0"/>
              </a:rPr>
              <a:t> </a:t>
            </a:r>
          </a:p>
          <a:p>
            <a:r>
              <a:rPr lang="de-DE" dirty="0" err="1">
                <a:latin typeface="Helvetica Light" panose="020B0403020202020204" pitchFamily="34" charset="0"/>
              </a:rPr>
              <a:t>feasible</a:t>
            </a:r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16" name="Oval 14">
            <a:extLst>
              <a:ext uri="{FF2B5EF4-FFF2-40B4-BE49-F238E27FC236}">
                <a16:creationId xmlns:a16="http://schemas.microsoft.com/office/drawing/2014/main" id="{D38A9E78-5451-014B-8A6C-126971341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3448" y="2466801"/>
            <a:ext cx="117054" cy="12685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23" name="Oval 14">
            <a:extLst>
              <a:ext uri="{FF2B5EF4-FFF2-40B4-BE49-F238E27FC236}">
                <a16:creationId xmlns:a16="http://schemas.microsoft.com/office/drawing/2014/main" id="{59DC2685-B293-9E48-AE33-00CE60D03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4019" y="4639494"/>
            <a:ext cx="117054" cy="12685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AED43BC-B668-1E46-8170-0FF595885F9B}"/>
                  </a:ext>
                </a:extLst>
              </p:cNvPr>
              <p:cNvSpPr txBox="1"/>
              <p:nvPr/>
            </p:nvSpPr>
            <p:spPr>
              <a:xfrm>
                <a:off x="3472570" y="6259088"/>
                <a:ext cx="746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mtClean="0">
                          <a:latin typeface="Cambria Math" panose="02040503050406030204" pitchFamily="18" charset="0"/>
                        </a:rPr>
                        <m:t>£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AED43BC-B668-1E46-8170-0FF595885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570" y="6259088"/>
                <a:ext cx="746999" cy="276999"/>
              </a:xfrm>
              <a:prstGeom prst="rect">
                <a:avLst/>
              </a:prstGeom>
              <a:blipFill>
                <a:blip r:embed="rId3"/>
                <a:stretch>
                  <a:fillRect l="-5000" r="-50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AC4BD1EF-9FDD-0046-AA1E-7CE0D690852A}"/>
              </a:ext>
            </a:extLst>
          </p:cNvPr>
          <p:cNvGrpSpPr/>
          <p:nvPr/>
        </p:nvGrpSpPr>
        <p:grpSpPr>
          <a:xfrm>
            <a:off x="797446" y="3806456"/>
            <a:ext cx="1614195" cy="2286368"/>
            <a:chOff x="853661" y="2530223"/>
            <a:chExt cx="678952" cy="3562602"/>
          </a:xfrm>
        </p:grpSpPr>
        <p:sp>
          <p:nvSpPr>
            <p:cNvPr id="34" name="Line 8">
              <a:extLst>
                <a:ext uri="{FF2B5EF4-FFF2-40B4-BE49-F238E27FC236}">
                  <a16:creationId xmlns:a16="http://schemas.microsoft.com/office/drawing/2014/main" id="{F119B5E8-D275-8045-AA0A-950E8B199A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53661" y="2530223"/>
              <a:ext cx="6789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35" name="Line 7">
              <a:extLst>
                <a:ext uri="{FF2B5EF4-FFF2-40B4-BE49-F238E27FC236}">
                  <a16:creationId xmlns:a16="http://schemas.microsoft.com/office/drawing/2014/main" id="{9BC0CC99-E70C-6C4E-B96C-103FF93190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1976" y="2530223"/>
              <a:ext cx="0" cy="35626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</p:grpSp>
      <p:sp>
        <p:nvSpPr>
          <p:cNvPr id="36" name="Oval 14">
            <a:extLst>
              <a:ext uri="{FF2B5EF4-FFF2-40B4-BE49-F238E27FC236}">
                <a16:creationId xmlns:a16="http://schemas.microsoft.com/office/drawing/2014/main" id="{31C404F8-A879-D145-A9BF-62970B20B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4583" y="3762036"/>
            <a:ext cx="117054" cy="12685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37" name="Line 8">
            <a:extLst>
              <a:ext uri="{FF2B5EF4-FFF2-40B4-BE49-F238E27FC236}">
                <a16:creationId xmlns:a16="http://schemas.microsoft.com/office/drawing/2014/main" id="{E21ACB5B-BF80-3449-9C9D-568EC26CE20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96088" y="4688951"/>
            <a:ext cx="2244510" cy="6379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38" name="Line 7">
            <a:extLst>
              <a:ext uri="{FF2B5EF4-FFF2-40B4-BE49-F238E27FC236}">
                <a16:creationId xmlns:a16="http://schemas.microsoft.com/office/drawing/2014/main" id="{032A9756-253D-A24D-9162-450069E6F48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40598" y="4695332"/>
            <a:ext cx="0" cy="139750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039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2C10D7E-E087-B64B-BD03-9774B9F66623}"/>
              </a:ext>
            </a:extLst>
          </p:cNvPr>
          <p:cNvGrpSpPr/>
          <p:nvPr/>
        </p:nvGrpSpPr>
        <p:grpSpPr>
          <a:xfrm>
            <a:off x="783323" y="637957"/>
            <a:ext cx="4051184" cy="5454868"/>
            <a:chOff x="2878225" y="630622"/>
            <a:chExt cx="6770272" cy="5454868"/>
          </a:xfrm>
        </p:grpSpPr>
        <p:sp>
          <p:nvSpPr>
            <p:cNvPr id="41987" name="Line 3">
              <a:extLst>
                <a:ext uri="{FF2B5EF4-FFF2-40B4-BE49-F238E27FC236}">
                  <a16:creationId xmlns:a16="http://schemas.microsoft.com/office/drawing/2014/main" id="{3127191C-404E-9046-A4E0-97AC049588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6036" y="630622"/>
              <a:ext cx="0" cy="54548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41988" name="Line 4">
              <a:extLst>
                <a:ext uri="{FF2B5EF4-FFF2-40B4-BE49-F238E27FC236}">
                  <a16:creationId xmlns:a16="http://schemas.microsoft.com/office/drawing/2014/main" id="{8EC619E7-6BE3-8C47-AD78-F7533447E1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036" y="6085490"/>
              <a:ext cx="66724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41997" name="Line 13">
              <a:extLst>
                <a:ext uri="{FF2B5EF4-FFF2-40B4-BE49-F238E27FC236}">
                  <a16:creationId xmlns:a16="http://schemas.microsoft.com/office/drawing/2014/main" id="{866E3355-8117-744F-A840-C118B3BF9C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036" y="1518624"/>
              <a:ext cx="5046085" cy="45668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41998" name="Oval 14">
              <a:extLst>
                <a:ext uri="{FF2B5EF4-FFF2-40B4-BE49-F238E27FC236}">
                  <a16:creationId xmlns:a16="http://schemas.microsoft.com/office/drawing/2014/main" id="{660EF5A3-C5C0-4948-9704-72560F971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8225" y="1467087"/>
              <a:ext cx="195619" cy="1268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</p:grpSp>
      <p:sp>
        <p:nvSpPr>
          <p:cNvPr id="11" name="Line 8">
            <a:extLst>
              <a:ext uri="{FF2B5EF4-FFF2-40B4-BE49-F238E27FC236}">
                <a16:creationId xmlns:a16="http://schemas.microsoft.com/office/drawing/2014/main" id="{929685E1-241C-A74F-9DF4-3A593FF360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3661" y="2530223"/>
            <a:ext cx="67895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12" name="Line 7">
            <a:extLst>
              <a:ext uri="{FF2B5EF4-FFF2-40B4-BE49-F238E27FC236}">
                <a16:creationId xmlns:a16="http://schemas.microsoft.com/office/drawing/2014/main" id="{B01FF1B0-968A-4447-8DDC-EA14F3E85C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1976" y="2530223"/>
            <a:ext cx="0" cy="3562602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3E77ED-CF39-2A41-A964-1C21F800441F}"/>
              </a:ext>
            </a:extLst>
          </p:cNvPr>
          <p:cNvSpPr txBox="1"/>
          <p:nvPr/>
        </p:nvSpPr>
        <p:spPr>
          <a:xfrm>
            <a:off x="3203298" y="1697434"/>
            <a:ext cx="192360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dirty="0" err="1">
                <a:latin typeface="Helvetica Light" panose="020B0403020202020204" pitchFamily="34" charset="0"/>
              </a:rPr>
              <a:t>Which</a:t>
            </a:r>
            <a:r>
              <a:rPr lang="de-DE" dirty="0">
                <a:latin typeface="Helvetica Light" panose="020B0403020202020204" pitchFamily="34" charset="0"/>
              </a:rPr>
              <a:t> </a:t>
            </a:r>
            <a:r>
              <a:rPr lang="de-DE" dirty="0" err="1">
                <a:latin typeface="Helvetica Light" panose="020B0403020202020204" pitchFamily="34" charset="0"/>
              </a:rPr>
              <a:t>is</a:t>
            </a:r>
            <a:r>
              <a:rPr lang="de-DE" dirty="0">
                <a:latin typeface="Helvetica Light" panose="020B0403020202020204" pitchFamily="34" charset="0"/>
              </a:rPr>
              <a:t> optimal??</a:t>
            </a:r>
          </a:p>
        </p:txBody>
      </p:sp>
      <p:sp>
        <p:nvSpPr>
          <p:cNvPr id="16" name="Oval 14">
            <a:extLst>
              <a:ext uri="{FF2B5EF4-FFF2-40B4-BE49-F238E27FC236}">
                <a16:creationId xmlns:a16="http://schemas.microsoft.com/office/drawing/2014/main" id="{D38A9E78-5451-014B-8A6C-126971341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3448" y="2466801"/>
            <a:ext cx="117054" cy="12685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23" name="Oval 14">
            <a:extLst>
              <a:ext uri="{FF2B5EF4-FFF2-40B4-BE49-F238E27FC236}">
                <a16:creationId xmlns:a16="http://schemas.microsoft.com/office/drawing/2014/main" id="{59DC2685-B293-9E48-AE33-00CE60D03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4019" y="4639494"/>
            <a:ext cx="117054" cy="12685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24" name="Line 8">
            <a:extLst>
              <a:ext uri="{FF2B5EF4-FFF2-40B4-BE49-F238E27FC236}">
                <a16:creationId xmlns:a16="http://schemas.microsoft.com/office/drawing/2014/main" id="{40EAC9DF-F447-ED46-9EF8-CBD653C13AE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96088" y="4688951"/>
            <a:ext cx="2244510" cy="6379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25" name="Line 7">
            <a:extLst>
              <a:ext uri="{FF2B5EF4-FFF2-40B4-BE49-F238E27FC236}">
                <a16:creationId xmlns:a16="http://schemas.microsoft.com/office/drawing/2014/main" id="{68A8CD36-0781-E844-8B59-825E1CC5015E}"/>
              </a:ext>
            </a:extLst>
          </p:cNvPr>
          <p:cNvSpPr>
            <a:spLocks noChangeShapeType="1"/>
          </p:cNvSpPr>
          <p:nvPr/>
        </p:nvSpPr>
        <p:spPr bwMode="auto">
          <a:xfrm>
            <a:off x="2940598" y="4695332"/>
            <a:ext cx="0" cy="139750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7FCF83F-70BA-FB41-907C-9B7141ACD2F9}"/>
              </a:ext>
            </a:extLst>
          </p:cNvPr>
          <p:cNvGrpSpPr/>
          <p:nvPr/>
        </p:nvGrpSpPr>
        <p:grpSpPr>
          <a:xfrm>
            <a:off x="797446" y="3806456"/>
            <a:ext cx="1614195" cy="2286368"/>
            <a:chOff x="853661" y="2530223"/>
            <a:chExt cx="678952" cy="3562602"/>
          </a:xfrm>
        </p:grpSpPr>
        <p:sp>
          <p:nvSpPr>
            <p:cNvPr id="27" name="Line 8">
              <a:extLst>
                <a:ext uri="{FF2B5EF4-FFF2-40B4-BE49-F238E27FC236}">
                  <a16:creationId xmlns:a16="http://schemas.microsoft.com/office/drawing/2014/main" id="{035E7586-3D8C-D144-8A5B-AC51299958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53661" y="2530223"/>
              <a:ext cx="6789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28" name="Line 7">
              <a:extLst>
                <a:ext uri="{FF2B5EF4-FFF2-40B4-BE49-F238E27FC236}">
                  <a16:creationId xmlns:a16="http://schemas.microsoft.com/office/drawing/2014/main" id="{5B3D9E9C-CB49-564D-BB21-943C2EFF92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1976" y="2530223"/>
              <a:ext cx="0" cy="35626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</p:grpSp>
      <p:sp>
        <p:nvSpPr>
          <p:cNvPr id="29" name="Oval 14">
            <a:extLst>
              <a:ext uri="{FF2B5EF4-FFF2-40B4-BE49-F238E27FC236}">
                <a16:creationId xmlns:a16="http://schemas.microsoft.com/office/drawing/2014/main" id="{B422AD05-6C81-5D4D-B601-4A91AE862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4583" y="3762036"/>
            <a:ext cx="117054" cy="12685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AF3FDEF-99DD-2044-986F-720AC46A8C4D}"/>
                  </a:ext>
                </a:extLst>
              </p:cNvPr>
              <p:cNvSpPr txBox="1"/>
              <p:nvPr/>
            </p:nvSpPr>
            <p:spPr>
              <a:xfrm>
                <a:off x="7062" y="1399354"/>
                <a:ext cx="746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mtClean="0">
                          <a:latin typeface="Cambria Math" panose="02040503050406030204" pitchFamily="18" charset="0"/>
                        </a:rPr>
                        <m:t>£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AF3FDEF-99DD-2044-986F-720AC46A8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2" y="1399354"/>
                <a:ext cx="746999" cy="276999"/>
              </a:xfrm>
              <a:prstGeom prst="rect">
                <a:avLst/>
              </a:prstGeom>
              <a:blipFill>
                <a:blip r:embed="rId2"/>
                <a:stretch>
                  <a:fillRect l="-3390" r="-5085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8079E2F-3A0C-4941-897C-879BA9610D08}"/>
                  </a:ext>
                </a:extLst>
              </p:cNvPr>
              <p:cNvSpPr txBox="1"/>
              <p:nvPr/>
            </p:nvSpPr>
            <p:spPr>
              <a:xfrm>
                <a:off x="3472570" y="6259088"/>
                <a:ext cx="746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mtClean="0">
                          <a:latin typeface="Cambria Math" panose="02040503050406030204" pitchFamily="18" charset="0"/>
                        </a:rPr>
                        <m:t>£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8079E2F-3A0C-4941-897C-879BA9610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570" y="6259088"/>
                <a:ext cx="746999" cy="276999"/>
              </a:xfrm>
              <a:prstGeom prst="rect">
                <a:avLst/>
              </a:prstGeom>
              <a:blipFill>
                <a:blip r:embed="rId3"/>
                <a:stretch>
                  <a:fillRect l="-5000" r="-50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6722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Line 3">
            <a:extLst>
              <a:ext uri="{FF2B5EF4-FFF2-40B4-BE49-F238E27FC236}">
                <a16:creationId xmlns:a16="http://schemas.microsoft.com/office/drawing/2014/main" id="{3127191C-404E-9046-A4E0-97AC049588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8673" y="630378"/>
            <a:ext cx="0" cy="545486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41988" name="Line 4">
            <a:extLst>
              <a:ext uri="{FF2B5EF4-FFF2-40B4-BE49-F238E27FC236}">
                <a16:creationId xmlns:a16="http://schemas.microsoft.com/office/drawing/2014/main" id="{8EC619E7-6BE3-8C47-AD78-F7533447E138}"/>
              </a:ext>
            </a:extLst>
          </p:cNvPr>
          <p:cNvSpPr>
            <a:spLocks noChangeShapeType="1"/>
          </p:cNvSpPr>
          <p:nvPr/>
        </p:nvSpPr>
        <p:spPr bwMode="auto">
          <a:xfrm>
            <a:off x="828673" y="6085246"/>
            <a:ext cx="399265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41997" name="Line 13">
            <a:extLst>
              <a:ext uri="{FF2B5EF4-FFF2-40B4-BE49-F238E27FC236}">
                <a16:creationId xmlns:a16="http://schemas.microsoft.com/office/drawing/2014/main" id="{866E3355-8117-744F-A840-C118B3BF9C24}"/>
              </a:ext>
            </a:extLst>
          </p:cNvPr>
          <p:cNvSpPr>
            <a:spLocks noChangeShapeType="1"/>
          </p:cNvSpPr>
          <p:nvPr/>
        </p:nvSpPr>
        <p:spPr bwMode="auto">
          <a:xfrm>
            <a:off x="828673" y="1518380"/>
            <a:ext cx="3019468" cy="456686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de-DE" dirty="0">
                <a:latin typeface="Helvetica Light" panose="020B0403020202020204" pitchFamily="34" charset="0"/>
              </a:rPr>
              <a:t/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3E77ED-CF39-2A41-A964-1C21F800441F}"/>
              </a:ext>
            </a:extLst>
          </p:cNvPr>
          <p:cNvSpPr txBox="1"/>
          <p:nvPr/>
        </p:nvSpPr>
        <p:spPr>
          <a:xfrm>
            <a:off x="2937736" y="540047"/>
            <a:ext cx="198772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dirty="0" err="1">
                <a:latin typeface="Helvetica Light" panose="020B0403020202020204" pitchFamily="34" charset="0"/>
              </a:rPr>
              <a:t>Indifference</a:t>
            </a:r>
            <a:r>
              <a:rPr lang="de-DE" dirty="0">
                <a:latin typeface="Helvetica Light" panose="020B0403020202020204" pitchFamily="34" charset="0"/>
              </a:rPr>
              <a:t> </a:t>
            </a:r>
            <a:r>
              <a:rPr lang="de-DE" dirty="0" err="1">
                <a:latin typeface="Helvetica Light" panose="020B0403020202020204" pitchFamily="34" charset="0"/>
              </a:rPr>
              <a:t>curves</a:t>
            </a:r>
            <a:endParaRPr lang="de-DE" dirty="0">
              <a:latin typeface="Helvetica Light" panose="020B0403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9399B47-414A-6445-AA2E-94FEA4DACDC6}"/>
                  </a:ext>
                </a:extLst>
              </p:cNvPr>
              <p:cNvSpPr txBox="1"/>
              <p:nvPr/>
            </p:nvSpPr>
            <p:spPr>
              <a:xfrm>
                <a:off x="7062" y="1399354"/>
                <a:ext cx="746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mtClean="0">
                          <a:latin typeface="Cambria Math" panose="02040503050406030204" pitchFamily="18" charset="0"/>
                        </a:rPr>
                        <m:t>£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GB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9399B47-414A-6445-AA2E-94FEA4DACD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2" y="1399354"/>
                <a:ext cx="746999" cy="276999"/>
              </a:xfrm>
              <a:prstGeom prst="rect">
                <a:avLst/>
              </a:prstGeom>
              <a:blipFill>
                <a:blip r:embed="rId2"/>
                <a:stretch>
                  <a:fillRect l="-3390" r="-5085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8999ADD-DDEF-5A48-B3C6-467CB500BFA5}"/>
                  </a:ext>
                </a:extLst>
              </p:cNvPr>
              <p:cNvSpPr txBox="1"/>
              <p:nvPr/>
            </p:nvSpPr>
            <p:spPr>
              <a:xfrm>
                <a:off x="3472570" y="6259088"/>
                <a:ext cx="746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mtClean="0">
                          <a:latin typeface="Cambria Math" panose="02040503050406030204" pitchFamily="18" charset="0"/>
                        </a:rPr>
                        <m:t>£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8999ADD-DDEF-5A48-B3C6-467CB500B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570" y="6259088"/>
                <a:ext cx="746999" cy="276999"/>
              </a:xfrm>
              <a:prstGeom prst="rect">
                <a:avLst/>
              </a:prstGeom>
              <a:blipFill>
                <a:blip r:embed="rId3"/>
                <a:stretch>
                  <a:fillRect l="-5000" r="-50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reeform 20">
            <a:extLst>
              <a:ext uri="{FF2B5EF4-FFF2-40B4-BE49-F238E27FC236}">
                <a16:creationId xmlns:a16="http://schemas.microsoft.com/office/drawing/2014/main" id="{477943F4-6931-584E-9DA2-643AA59237C6}"/>
              </a:ext>
            </a:extLst>
          </p:cNvPr>
          <p:cNvSpPr>
            <a:spLocks/>
          </p:cNvSpPr>
          <p:nvPr/>
        </p:nvSpPr>
        <p:spPr bwMode="auto">
          <a:xfrm>
            <a:off x="961819" y="1070000"/>
            <a:ext cx="3276931" cy="4841805"/>
          </a:xfrm>
          <a:custGeom>
            <a:avLst/>
            <a:gdLst>
              <a:gd name="T0" fmla="*/ 0 w 1536"/>
              <a:gd name="T1" fmla="*/ 0 h 1728"/>
              <a:gd name="T2" fmla="*/ 96 w 1536"/>
              <a:gd name="T3" fmla="*/ 960 h 1728"/>
              <a:gd name="T4" fmla="*/ 576 w 1536"/>
              <a:gd name="T5" fmla="*/ 1488 h 1728"/>
              <a:gd name="T6" fmla="*/ 1536 w 1536"/>
              <a:gd name="T7" fmla="*/ 1728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36" h="1728">
                <a:moveTo>
                  <a:pt x="0" y="0"/>
                </a:moveTo>
                <a:cubicBezTo>
                  <a:pt x="0" y="356"/>
                  <a:pt x="0" y="712"/>
                  <a:pt x="96" y="960"/>
                </a:cubicBezTo>
                <a:cubicBezTo>
                  <a:pt x="192" y="1208"/>
                  <a:pt x="336" y="1360"/>
                  <a:pt x="576" y="1488"/>
                </a:cubicBezTo>
                <a:cubicBezTo>
                  <a:pt x="816" y="1616"/>
                  <a:pt x="1176" y="1672"/>
                  <a:pt x="1536" y="1728"/>
                </a:cubicBezTo>
              </a:path>
            </a:pathLst>
          </a:custGeom>
          <a:noFill/>
          <a:ln w="25400" cap="flat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21" name="Freeform 21">
            <a:extLst>
              <a:ext uri="{FF2B5EF4-FFF2-40B4-BE49-F238E27FC236}">
                <a16:creationId xmlns:a16="http://schemas.microsoft.com/office/drawing/2014/main" id="{BFA19C29-B81A-4648-AFA8-122BC411BF9D}"/>
              </a:ext>
            </a:extLst>
          </p:cNvPr>
          <p:cNvSpPr>
            <a:spLocks/>
          </p:cNvSpPr>
          <p:nvPr/>
        </p:nvSpPr>
        <p:spPr bwMode="auto">
          <a:xfrm rot="184816">
            <a:off x="1808177" y="981511"/>
            <a:ext cx="3920802" cy="4672674"/>
          </a:xfrm>
          <a:custGeom>
            <a:avLst/>
            <a:gdLst>
              <a:gd name="T0" fmla="*/ 0 w 1392"/>
              <a:gd name="T1" fmla="*/ 0 h 1632"/>
              <a:gd name="T2" fmla="*/ 144 w 1392"/>
              <a:gd name="T3" fmla="*/ 864 h 1632"/>
              <a:gd name="T4" fmla="*/ 720 w 1392"/>
              <a:gd name="T5" fmla="*/ 1440 h 1632"/>
              <a:gd name="T6" fmla="*/ 1392 w 1392"/>
              <a:gd name="T7" fmla="*/ 1632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92" h="1632">
                <a:moveTo>
                  <a:pt x="0" y="0"/>
                </a:moveTo>
                <a:cubicBezTo>
                  <a:pt x="12" y="312"/>
                  <a:pt x="24" y="624"/>
                  <a:pt x="144" y="864"/>
                </a:cubicBezTo>
                <a:cubicBezTo>
                  <a:pt x="264" y="1104"/>
                  <a:pt x="512" y="1312"/>
                  <a:pt x="720" y="1440"/>
                </a:cubicBezTo>
                <a:cubicBezTo>
                  <a:pt x="928" y="1568"/>
                  <a:pt x="1160" y="1600"/>
                  <a:pt x="1392" y="1632"/>
                </a:cubicBezTo>
              </a:path>
            </a:pathLst>
          </a:custGeom>
          <a:noFill/>
          <a:ln w="25400" cap="flat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22" name="Freeform 22">
            <a:extLst>
              <a:ext uri="{FF2B5EF4-FFF2-40B4-BE49-F238E27FC236}">
                <a16:creationId xmlns:a16="http://schemas.microsoft.com/office/drawing/2014/main" id="{074CD0CA-9FDF-BE4A-B332-6AABBC753FA3}"/>
              </a:ext>
            </a:extLst>
          </p:cNvPr>
          <p:cNvSpPr>
            <a:spLocks/>
          </p:cNvSpPr>
          <p:nvPr/>
        </p:nvSpPr>
        <p:spPr bwMode="auto">
          <a:xfrm rot="431067">
            <a:off x="2433299" y="746883"/>
            <a:ext cx="3377637" cy="3864648"/>
          </a:xfrm>
          <a:custGeom>
            <a:avLst/>
            <a:gdLst>
              <a:gd name="T0" fmla="*/ 0 w 1248"/>
              <a:gd name="T1" fmla="*/ 0 h 1392"/>
              <a:gd name="T2" fmla="*/ 240 w 1248"/>
              <a:gd name="T3" fmla="*/ 720 h 1392"/>
              <a:gd name="T4" fmla="*/ 768 w 1248"/>
              <a:gd name="T5" fmla="*/ 1200 h 1392"/>
              <a:gd name="T6" fmla="*/ 1248 w 1248"/>
              <a:gd name="T7" fmla="*/ 1392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48" h="1392">
                <a:moveTo>
                  <a:pt x="0" y="0"/>
                </a:moveTo>
                <a:cubicBezTo>
                  <a:pt x="56" y="260"/>
                  <a:pt x="112" y="520"/>
                  <a:pt x="240" y="720"/>
                </a:cubicBezTo>
                <a:cubicBezTo>
                  <a:pt x="368" y="920"/>
                  <a:pt x="600" y="1088"/>
                  <a:pt x="768" y="1200"/>
                </a:cubicBezTo>
                <a:cubicBezTo>
                  <a:pt x="936" y="1312"/>
                  <a:pt x="1092" y="1352"/>
                  <a:pt x="1248" y="1392"/>
                </a:cubicBezTo>
              </a:path>
            </a:pathLst>
          </a:custGeom>
          <a:noFill/>
          <a:ln w="25400" cap="flat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12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Line 3">
            <a:extLst>
              <a:ext uri="{FF2B5EF4-FFF2-40B4-BE49-F238E27FC236}">
                <a16:creationId xmlns:a16="http://schemas.microsoft.com/office/drawing/2014/main" id="{3127191C-404E-9046-A4E0-97AC049588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4339" y="637957"/>
            <a:ext cx="0" cy="545486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41988" name="Line 4">
            <a:extLst>
              <a:ext uri="{FF2B5EF4-FFF2-40B4-BE49-F238E27FC236}">
                <a16:creationId xmlns:a16="http://schemas.microsoft.com/office/drawing/2014/main" id="{8EC619E7-6BE3-8C47-AD78-F7533447E138}"/>
              </a:ext>
            </a:extLst>
          </p:cNvPr>
          <p:cNvSpPr>
            <a:spLocks noChangeShapeType="1"/>
          </p:cNvSpPr>
          <p:nvPr/>
        </p:nvSpPr>
        <p:spPr bwMode="auto">
          <a:xfrm>
            <a:off x="824339" y="6092825"/>
            <a:ext cx="399265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41997" name="Line 13">
            <a:extLst>
              <a:ext uri="{FF2B5EF4-FFF2-40B4-BE49-F238E27FC236}">
                <a16:creationId xmlns:a16="http://schemas.microsoft.com/office/drawing/2014/main" id="{866E3355-8117-744F-A840-C118B3BF9C24}"/>
              </a:ext>
            </a:extLst>
          </p:cNvPr>
          <p:cNvSpPr>
            <a:spLocks noChangeShapeType="1"/>
          </p:cNvSpPr>
          <p:nvPr/>
        </p:nvSpPr>
        <p:spPr bwMode="auto">
          <a:xfrm>
            <a:off x="824340" y="1525959"/>
            <a:ext cx="3019468" cy="456686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22" name="AutoShape 23">
            <a:extLst>
              <a:ext uri="{FF2B5EF4-FFF2-40B4-BE49-F238E27FC236}">
                <a16:creationId xmlns:a16="http://schemas.microsoft.com/office/drawing/2014/main" id="{B1E44D57-5D9B-BB46-9784-904659D6D43C}"/>
              </a:ext>
            </a:extLst>
          </p:cNvPr>
          <p:cNvSpPr>
            <a:spLocks noChangeArrowheads="1"/>
          </p:cNvSpPr>
          <p:nvPr/>
        </p:nvSpPr>
        <p:spPr bwMode="auto">
          <a:xfrm rot="19146572">
            <a:off x="2317103" y="2872559"/>
            <a:ext cx="2133600" cy="271033"/>
          </a:xfrm>
          <a:prstGeom prst="rightArrow">
            <a:avLst>
              <a:gd name="adj1" fmla="val 19809"/>
              <a:gd name="adj2" fmla="val 70080"/>
            </a:avLst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24" name="Text Box 24">
            <a:extLst>
              <a:ext uri="{FF2B5EF4-FFF2-40B4-BE49-F238E27FC236}">
                <a16:creationId xmlns:a16="http://schemas.microsoft.com/office/drawing/2014/main" id="{92AC70D0-727C-1342-82AD-74EBB23002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6171" y="1837949"/>
            <a:ext cx="173637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de-DE" dirty="0">
                <a:latin typeface="Helvetica Light" panose="020B0403020202020204" pitchFamily="34" charset="0"/>
              </a:rPr>
              <a:t>More preferred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5AC20F6-6E43-E04A-B517-07E604F9A23F}"/>
                  </a:ext>
                </a:extLst>
              </p:cNvPr>
              <p:cNvSpPr txBox="1"/>
              <p:nvPr/>
            </p:nvSpPr>
            <p:spPr>
              <a:xfrm>
                <a:off x="7062" y="1399354"/>
                <a:ext cx="746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mtClean="0">
                          <a:latin typeface="Cambria Math" panose="02040503050406030204" pitchFamily="18" charset="0"/>
                        </a:rPr>
                        <m:t>£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5AC20F6-6E43-E04A-B517-07E604F9A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2" y="1399354"/>
                <a:ext cx="746999" cy="276999"/>
              </a:xfrm>
              <a:prstGeom prst="rect">
                <a:avLst/>
              </a:prstGeom>
              <a:blipFill>
                <a:blip r:embed="rId2"/>
                <a:stretch>
                  <a:fillRect l="-3390" r="-5085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EDDA95C-661D-BD4A-B6C4-FFEBC073AE45}"/>
                  </a:ext>
                </a:extLst>
              </p:cNvPr>
              <p:cNvSpPr txBox="1"/>
              <p:nvPr/>
            </p:nvSpPr>
            <p:spPr>
              <a:xfrm>
                <a:off x="3472570" y="6259088"/>
                <a:ext cx="746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mtClean="0">
                          <a:latin typeface="Cambria Math" panose="02040503050406030204" pitchFamily="18" charset="0"/>
                        </a:rPr>
                        <m:t>£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EDDA95C-661D-BD4A-B6C4-FFEBC073A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570" y="6259088"/>
                <a:ext cx="746999" cy="276999"/>
              </a:xfrm>
              <a:prstGeom prst="rect">
                <a:avLst/>
              </a:prstGeom>
              <a:blipFill>
                <a:blip r:embed="rId3"/>
                <a:stretch>
                  <a:fillRect l="-5000" r="-50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Freeform 20">
            <a:extLst>
              <a:ext uri="{FF2B5EF4-FFF2-40B4-BE49-F238E27FC236}">
                <a16:creationId xmlns:a16="http://schemas.microsoft.com/office/drawing/2014/main" id="{AAE0C650-A1AE-D441-B656-785376199370}"/>
              </a:ext>
            </a:extLst>
          </p:cNvPr>
          <p:cNvSpPr>
            <a:spLocks/>
          </p:cNvSpPr>
          <p:nvPr/>
        </p:nvSpPr>
        <p:spPr bwMode="auto">
          <a:xfrm>
            <a:off x="961819" y="1070000"/>
            <a:ext cx="3276931" cy="4841805"/>
          </a:xfrm>
          <a:custGeom>
            <a:avLst/>
            <a:gdLst>
              <a:gd name="T0" fmla="*/ 0 w 1536"/>
              <a:gd name="T1" fmla="*/ 0 h 1728"/>
              <a:gd name="T2" fmla="*/ 96 w 1536"/>
              <a:gd name="T3" fmla="*/ 960 h 1728"/>
              <a:gd name="T4" fmla="*/ 576 w 1536"/>
              <a:gd name="T5" fmla="*/ 1488 h 1728"/>
              <a:gd name="T6" fmla="*/ 1536 w 1536"/>
              <a:gd name="T7" fmla="*/ 1728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36" h="1728">
                <a:moveTo>
                  <a:pt x="0" y="0"/>
                </a:moveTo>
                <a:cubicBezTo>
                  <a:pt x="0" y="356"/>
                  <a:pt x="0" y="712"/>
                  <a:pt x="96" y="960"/>
                </a:cubicBezTo>
                <a:cubicBezTo>
                  <a:pt x="192" y="1208"/>
                  <a:pt x="336" y="1360"/>
                  <a:pt x="576" y="1488"/>
                </a:cubicBezTo>
                <a:cubicBezTo>
                  <a:pt x="816" y="1616"/>
                  <a:pt x="1176" y="1672"/>
                  <a:pt x="1536" y="1728"/>
                </a:cubicBezTo>
              </a:path>
            </a:pathLst>
          </a:custGeom>
          <a:noFill/>
          <a:ln w="25400" cap="flat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35" name="Freeform 21">
            <a:extLst>
              <a:ext uri="{FF2B5EF4-FFF2-40B4-BE49-F238E27FC236}">
                <a16:creationId xmlns:a16="http://schemas.microsoft.com/office/drawing/2014/main" id="{093969E5-8D7F-3242-B8B5-4A3B1AD11924}"/>
              </a:ext>
            </a:extLst>
          </p:cNvPr>
          <p:cNvSpPr>
            <a:spLocks/>
          </p:cNvSpPr>
          <p:nvPr/>
        </p:nvSpPr>
        <p:spPr bwMode="auto">
          <a:xfrm rot="184816">
            <a:off x="1808177" y="981511"/>
            <a:ext cx="3920802" cy="4672674"/>
          </a:xfrm>
          <a:custGeom>
            <a:avLst/>
            <a:gdLst>
              <a:gd name="T0" fmla="*/ 0 w 1392"/>
              <a:gd name="T1" fmla="*/ 0 h 1632"/>
              <a:gd name="T2" fmla="*/ 144 w 1392"/>
              <a:gd name="T3" fmla="*/ 864 h 1632"/>
              <a:gd name="T4" fmla="*/ 720 w 1392"/>
              <a:gd name="T5" fmla="*/ 1440 h 1632"/>
              <a:gd name="T6" fmla="*/ 1392 w 1392"/>
              <a:gd name="T7" fmla="*/ 1632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92" h="1632">
                <a:moveTo>
                  <a:pt x="0" y="0"/>
                </a:moveTo>
                <a:cubicBezTo>
                  <a:pt x="12" y="312"/>
                  <a:pt x="24" y="624"/>
                  <a:pt x="144" y="864"/>
                </a:cubicBezTo>
                <a:cubicBezTo>
                  <a:pt x="264" y="1104"/>
                  <a:pt x="512" y="1312"/>
                  <a:pt x="720" y="1440"/>
                </a:cubicBezTo>
                <a:cubicBezTo>
                  <a:pt x="928" y="1568"/>
                  <a:pt x="1160" y="1600"/>
                  <a:pt x="1392" y="1632"/>
                </a:cubicBezTo>
              </a:path>
            </a:pathLst>
          </a:custGeom>
          <a:noFill/>
          <a:ln w="25400" cap="flat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36" name="Freeform 22">
            <a:extLst>
              <a:ext uri="{FF2B5EF4-FFF2-40B4-BE49-F238E27FC236}">
                <a16:creationId xmlns:a16="http://schemas.microsoft.com/office/drawing/2014/main" id="{AED67F5F-FF0C-EC49-B664-DFDDADEC2D22}"/>
              </a:ext>
            </a:extLst>
          </p:cNvPr>
          <p:cNvSpPr>
            <a:spLocks/>
          </p:cNvSpPr>
          <p:nvPr/>
        </p:nvSpPr>
        <p:spPr bwMode="auto">
          <a:xfrm rot="431067">
            <a:off x="2433299" y="746883"/>
            <a:ext cx="3377637" cy="3864648"/>
          </a:xfrm>
          <a:custGeom>
            <a:avLst/>
            <a:gdLst>
              <a:gd name="T0" fmla="*/ 0 w 1248"/>
              <a:gd name="T1" fmla="*/ 0 h 1392"/>
              <a:gd name="T2" fmla="*/ 240 w 1248"/>
              <a:gd name="T3" fmla="*/ 720 h 1392"/>
              <a:gd name="T4" fmla="*/ 768 w 1248"/>
              <a:gd name="T5" fmla="*/ 1200 h 1392"/>
              <a:gd name="T6" fmla="*/ 1248 w 1248"/>
              <a:gd name="T7" fmla="*/ 1392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48" h="1392">
                <a:moveTo>
                  <a:pt x="0" y="0"/>
                </a:moveTo>
                <a:cubicBezTo>
                  <a:pt x="56" y="260"/>
                  <a:pt x="112" y="520"/>
                  <a:pt x="240" y="720"/>
                </a:cubicBezTo>
                <a:cubicBezTo>
                  <a:pt x="368" y="920"/>
                  <a:pt x="600" y="1088"/>
                  <a:pt x="768" y="1200"/>
                </a:cubicBezTo>
                <a:cubicBezTo>
                  <a:pt x="936" y="1312"/>
                  <a:pt x="1092" y="1352"/>
                  <a:pt x="1248" y="1392"/>
                </a:cubicBezTo>
              </a:path>
            </a:pathLst>
          </a:custGeom>
          <a:noFill/>
          <a:ln w="25400" cap="flat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7DF439-ECC7-9F4F-8DA9-4162775416B5}"/>
              </a:ext>
            </a:extLst>
          </p:cNvPr>
          <p:cNvSpPr txBox="1"/>
          <p:nvPr/>
        </p:nvSpPr>
        <p:spPr>
          <a:xfrm>
            <a:off x="2937736" y="540047"/>
            <a:ext cx="198772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dirty="0" err="1">
                <a:latin typeface="Helvetica Light" panose="020B0403020202020204" pitchFamily="34" charset="0"/>
              </a:rPr>
              <a:t>Indifference</a:t>
            </a:r>
            <a:r>
              <a:rPr lang="de-DE" dirty="0">
                <a:latin typeface="Helvetica Light" panose="020B0403020202020204" pitchFamily="34" charset="0"/>
              </a:rPr>
              <a:t> </a:t>
            </a:r>
            <a:r>
              <a:rPr lang="de-DE" dirty="0" err="1">
                <a:latin typeface="Helvetica Light" panose="020B0403020202020204" pitchFamily="34" charset="0"/>
              </a:rPr>
              <a:t>curves</a:t>
            </a:r>
            <a:endParaRPr lang="de-DE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055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Line 3">
            <a:extLst>
              <a:ext uri="{FF2B5EF4-FFF2-40B4-BE49-F238E27FC236}">
                <a16:creationId xmlns:a16="http://schemas.microsoft.com/office/drawing/2014/main" id="{3127191C-404E-9046-A4E0-97AC049588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1851" y="637957"/>
            <a:ext cx="0" cy="545486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41988" name="Line 4">
            <a:extLst>
              <a:ext uri="{FF2B5EF4-FFF2-40B4-BE49-F238E27FC236}">
                <a16:creationId xmlns:a16="http://schemas.microsoft.com/office/drawing/2014/main" id="{8EC619E7-6BE3-8C47-AD78-F7533447E138}"/>
              </a:ext>
            </a:extLst>
          </p:cNvPr>
          <p:cNvSpPr>
            <a:spLocks noChangeShapeType="1"/>
          </p:cNvSpPr>
          <p:nvPr/>
        </p:nvSpPr>
        <p:spPr bwMode="auto">
          <a:xfrm>
            <a:off x="841851" y="6092825"/>
            <a:ext cx="399265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41997" name="Line 13">
            <a:extLst>
              <a:ext uri="{FF2B5EF4-FFF2-40B4-BE49-F238E27FC236}">
                <a16:creationId xmlns:a16="http://schemas.microsoft.com/office/drawing/2014/main" id="{866E3355-8117-744F-A840-C118B3BF9C24}"/>
              </a:ext>
            </a:extLst>
          </p:cNvPr>
          <p:cNvSpPr>
            <a:spLocks noChangeShapeType="1"/>
          </p:cNvSpPr>
          <p:nvPr/>
        </p:nvSpPr>
        <p:spPr bwMode="auto">
          <a:xfrm>
            <a:off x="841851" y="1525959"/>
            <a:ext cx="3019468" cy="456686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FC881D7-D917-864C-B99C-C825FD3C7BF5}"/>
                  </a:ext>
                </a:extLst>
              </p:cNvPr>
              <p:cNvSpPr txBox="1"/>
              <p:nvPr/>
            </p:nvSpPr>
            <p:spPr>
              <a:xfrm>
                <a:off x="69651" y="3962429"/>
                <a:ext cx="6989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>
                          <a:latin typeface="Cambria Math" panose="02040503050406030204" pitchFamily="18" charset="0"/>
                        </a:rPr>
                        <m:t>£30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FC881D7-D917-864C-B99C-C825FD3C7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51" y="3962429"/>
                <a:ext cx="698909" cy="276999"/>
              </a:xfrm>
              <a:prstGeom prst="rect">
                <a:avLst/>
              </a:prstGeom>
              <a:blipFill>
                <a:blip r:embed="rId2"/>
                <a:stretch>
                  <a:fillRect l="-5263" r="-3509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4F6BD1-6B9D-6341-BD8B-167E20C36BF4}"/>
                  </a:ext>
                </a:extLst>
              </p:cNvPr>
              <p:cNvSpPr txBox="1"/>
              <p:nvPr/>
            </p:nvSpPr>
            <p:spPr>
              <a:xfrm>
                <a:off x="2097091" y="6258232"/>
                <a:ext cx="6989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>
                          <a:latin typeface="Cambria Math" panose="02040503050406030204" pitchFamily="18" charset="0"/>
                        </a:rPr>
                        <m:t>£3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4F6BD1-6B9D-6341-BD8B-167E20C36B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091" y="6258232"/>
                <a:ext cx="698909" cy="276999"/>
              </a:xfrm>
              <a:prstGeom prst="rect">
                <a:avLst/>
              </a:prstGeom>
              <a:blipFill>
                <a:blip r:embed="rId3"/>
                <a:stretch>
                  <a:fillRect l="-5357" r="-535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F13E77ED-CF39-2A41-A964-1C21F800441F}"/>
              </a:ext>
            </a:extLst>
          </p:cNvPr>
          <p:cNvSpPr txBox="1"/>
          <p:nvPr/>
        </p:nvSpPr>
        <p:spPr>
          <a:xfrm>
            <a:off x="2990253" y="768805"/>
            <a:ext cx="198772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dirty="0" err="1">
                <a:latin typeface="Helvetica Light" panose="020B0403020202020204" pitchFamily="34" charset="0"/>
              </a:rPr>
              <a:t>Indifference</a:t>
            </a:r>
            <a:r>
              <a:rPr lang="de-DE" dirty="0">
                <a:latin typeface="Helvetica Light" panose="020B0403020202020204" pitchFamily="34" charset="0"/>
              </a:rPr>
              <a:t> </a:t>
            </a:r>
            <a:r>
              <a:rPr lang="de-DE" dirty="0" err="1">
                <a:latin typeface="Helvetica Light" panose="020B0403020202020204" pitchFamily="34" charset="0"/>
              </a:rPr>
              <a:t>curves</a:t>
            </a:r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22" name="Text Box 20">
            <a:extLst>
              <a:ext uri="{FF2B5EF4-FFF2-40B4-BE49-F238E27FC236}">
                <a16:creationId xmlns:a16="http://schemas.microsoft.com/office/drawing/2014/main" id="{A9887BE4-DAB1-5C4B-B0A9-298169644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1616" y="2032251"/>
            <a:ext cx="177484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de-DE" dirty="0">
                <a:latin typeface="Helvetica Light" panose="020B0403020202020204" pitchFamily="34" charset="0"/>
              </a:rPr>
              <a:t>Most preferred </a:t>
            </a:r>
          </a:p>
          <a:p>
            <a:r>
              <a:rPr lang="en-US" altLang="de-DE" dirty="0">
                <a:latin typeface="Helvetica Light" panose="020B0403020202020204" pitchFamily="34" charset="0"/>
              </a:rPr>
              <a:t>affordable plan</a:t>
            </a:r>
          </a:p>
        </p:txBody>
      </p:sp>
      <p:sp>
        <p:nvSpPr>
          <p:cNvPr id="20" name="Line 7">
            <a:extLst>
              <a:ext uri="{FF2B5EF4-FFF2-40B4-BE49-F238E27FC236}">
                <a16:creationId xmlns:a16="http://schemas.microsoft.com/office/drawing/2014/main" id="{E4FEC2A8-5622-C642-8404-9E29CB62E19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8056" y="4098765"/>
            <a:ext cx="0" cy="2013634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19" name="Line 8">
            <a:extLst>
              <a:ext uri="{FF2B5EF4-FFF2-40B4-BE49-F238E27FC236}">
                <a16:creationId xmlns:a16="http://schemas.microsoft.com/office/drawing/2014/main" id="{17949BB4-0150-7C4B-9EC5-7E283F5B9D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1855" y="4098766"/>
            <a:ext cx="1686207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24" name="Line 22">
            <a:extLst>
              <a:ext uri="{FF2B5EF4-FFF2-40B4-BE49-F238E27FC236}">
                <a16:creationId xmlns:a16="http://schemas.microsoft.com/office/drawing/2014/main" id="{26BB5157-5FA8-2344-9643-94EBF90120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24518" y="2715010"/>
            <a:ext cx="1248610" cy="124741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28" name="Text Box 21">
            <a:extLst>
              <a:ext uri="{FF2B5EF4-FFF2-40B4-BE49-F238E27FC236}">
                <a16:creationId xmlns:a16="http://schemas.microsoft.com/office/drawing/2014/main" id="{D191D144-C94F-9C4E-ACF8-D104292D5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6000" y="3982017"/>
            <a:ext cx="199829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de-DE" sz="1200" dirty="0">
                <a:latin typeface="Helvetica Light" panose="020B0403020202020204" pitchFamily="34" charset="0"/>
              </a:rPr>
              <a:t>MRS = slope of </a:t>
            </a:r>
          </a:p>
          <a:p>
            <a:r>
              <a:rPr lang="en-US" altLang="de-DE" sz="1200" dirty="0">
                <a:latin typeface="Helvetica Light" panose="020B0403020202020204" pitchFamily="34" charset="0"/>
              </a:rPr>
              <a:t>budget constraint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A1FACBD-A45C-3F48-9074-5919173E85D7}"/>
                  </a:ext>
                </a:extLst>
              </p:cNvPr>
              <p:cNvSpPr txBox="1"/>
              <p:nvPr/>
            </p:nvSpPr>
            <p:spPr>
              <a:xfrm>
                <a:off x="7062" y="1399354"/>
                <a:ext cx="746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mtClean="0">
                          <a:latin typeface="Cambria Math" panose="02040503050406030204" pitchFamily="18" charset="0"/>
                        </a:rPr>
                        <m:t>£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A1FACBD-A45C-3F48-9074-5919173E8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2" y="1399354"/>
                <a:ext cx="746999" cy="276999"/>
              </a:xfrm>
              <a:prstGeom prst="rect">
                <a:avLst/>
              </a:prstGeom>
              <a:blipFill>
                <a:blip r:embed="rId4"/>
                <a:stretch>
                  <a:fillRect l="-3390" r="-5085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9FCFD6C-D247-E545-ABB2-4FA6A52AF41A}"/>
                  </a:ext>
                </a:extLst>
              </p:cNvPr>
              <p:cNvSpPr txBox="1"/>
              <p:nvPr/>
            </p:nvSpPr>
            <p:spPr>
              <a:xfrm>
                <a:off x="3472570" y="6259088"/>
                <a:ext cx="746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mtClean="0">
                          <a:latin typeface="Cambria Math" panose="02040503050406030204" pitchFamily="18" charset="0"/>
                        </a:rPr>
                        <m:t>£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9FCFD6C-D247-E545-ABB2-4FA6A52AF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570" y="6259088"/>
                <a:ext cx="746999" cy="276999"/>
              </a:xfrm>
              <a:prstGeom prst="rect">
                <a:avLst/>
              </a:prstGeom>
              <a:blipFill>
                <a:blip r:embed="rId5"/>
                <a:stretch>
                  <a:fillRect l="-5000" r="-50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Freeform 20">
            <a:extLst>
              <a:ext uri="{FF2B5EF4-FFF2-40B4-BE49-F238E27FC236}">
                <a16:creationId xmlns:a16="http://schemas.microsoft.com/office/drawing/2014/main" id="{1F4E7CAC-1A2C-404C-BC64-A9D6CC7C772D}"/>
              </a:ext>
            </a:extLst>
          </p:cNvPr>
          <p:cNvSpPr>
            <a:spLocks/>
          </p:cNvSpPr>
          <p:nvPr/>
        </p:nvSpPr>
        <p:spPr bwMode="auto">
          <a:xfrm>
            <a:off x="958909" y="1231452"/>
            <a:ext cx="3276931" cy="4841805"/>
          </a:xfrm>
          <a:custGeom>
            <a:avLst/>
            <a:gdLst>
              <a:gd name="T0" fmla="*/ 0 w 1536"/>
              <a:gd name="T1" fmla="*/ 0 h 1728"/>
              <a:gd name="T2" fmla="*/ 96 w 1536"/>
              <a:gd name="T3" fmla="*/ 960 h 1728"/>
              <a:gd name="T4" fmla="*/ 576 w 1536"/>
              <a:gd name="T5" fmla="*/ 1488 h 1728"/>
              <a:gd name="T6" fmla="*/ 1536 w 1536"/>
              <a:gd name="T7" fmla="*/ 1728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36" h="1728">
                <a:moveTo>
                  <a:pt x="0" y="0"/>
                </a:moveTo>
                <a:cubicBezTo>
                  <a:pt x="0" y="356"/>
                  <a:pt x="0" y="712"/>
                  <a:pt x="96" y="960"/>
                </a:cubicBezTo>
                <a:cubicBezTo>
                  <a:pt x="192" y="1208"/>
                  <a:pt x="336" y="1360"/>
                  <a:pt x="576" y="1488"/>
                </a:cubicBezTo>
                <a:cubicBezTo>
                  <a:pt x="816" y="1616"/>
                  <a:pt x="1176" y="1672"/>
                  <a:pt x="1536" y="1728"/>
                </a:cubicBezTo>
              </a:path>
            </a:pathLst>
          </a:custGeom>
          <a:noFill/>
          <a:ln w="25400" cap="flat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33" name="Freeform 21">
            <a:extLst>
              <a:ext uri="{FF2B5EF4-FFF2-40B4-BE49-F238E27FC236}">
                <a16:creationId xmlns:a16="http://schemas.microsoft.com/office/drawing/2014/main" id="{9A8B0FF0-75DB-5449-A4EF-19E038C10290}"/>
              </a:ext>
            </a:extLst>
          </p:cNvPr>
          <p:cNvSpPr>
            <a:spLocks/>
          </p:cNvSpPr>
          <p:nvPr/>
        </p:nvSpPr>
        <p:spPr bwMode="auto">
          <a:xfrm rot="184816">
            <a:off x="1805267" y="1142963"/>
            <a:ext cx="3920802" cy="4672674"/>
          </a:xfrm>
          <a:custGeom>
            <a:avLst/>
            <a:gdLst>
              <a:gd name="T0" fmla="*/ 0 w 1392"/>
              <a:gd name="T1" fmla="*/ 0 h 1632"/>
              <a:gd name="T2" fmla="*/ 144 w 1392"/>
              <a:gd name="T3" fmla="*/ 864 h 1632"/>
              <a:gd name="T4" fmla="*/ 720 w 1392"/>
              <a:gd name="T5" fmla="*/ 1440 h 1632"/>
              <a:gd name="T6" fmla="*/ 1392 w 1392"/>
              <a:gd name="T7" fmla="*/ 1632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92" h="1632">
                <a:moveTo>
                  <a:pt x="0" y="0"/>
                </a:moveTo>
                <a:cubicBezTo>
                  <a:pt x="12" y="312"/>
                  <a:pt x="24" y="624"/>
                  <a:pt x="144" y="864"/>
                </a:cubicBezTo>
                <a:cubicBezTo>
                  <a:pt x="264" y="1104"/>
                  <a:pt x="512" y="1312"/>
                  <a:pt x="720" y="1440"/>
                </a:cubicBezTo>
                <a:cubicBezTo>
                  <a:pt x="928" y="1568"/>
                  <a:pt x="1160" y="1600"/>
                  <a:pt x="1392" y="1632"/>
                </a:cubicBezTo>
              </a:path>
            </a:pathLst>
          </a:custGeom>
          <a:noFill/>
          <a:ln w="25400" cap="flat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34" name="Freeform 22">
            <a:extLst>
              <a:ext uri="{FF2B5EF4-FFF2-40B4-BE49-F238E27FC236}">
                <a16:creationId xmlns:a16="http://schemas.microsoft.com/office/drawing/2014/main" id="{4235944D-86A4-3F44-9B0B-2A61F6204410}"/>
              </a:ext>
            </a:extLst>
          </p:cNvPr>
          <p:cNvSpPr>
            <a:spLocks/>
          </p:cNvSpPr>
          <p:nvPr/>
        </p:nvSpPr>
        <p:spPr bwMode="auto">
          <a:xfrm rot="431067">
            <a:off x="2430389" y="908335"/>
            <a:ext cx="3377637" cy="3864648"/>
          </a:xfrm>
          <a:custGeom>
            <a:avLst/>
            <a:gdLst>
              <a:gd name="T0" fmla="*/ 0 w 1248"/>
              <a:gd name="T1" fmla="*/ 0 h 1392"/>
              <a:gd name="T2" fmla="*/ 240 w 1248"/>
              <a:gd name="T3" fmla="*/ 720 h 1392"/>
              <a:gd name="T4" fmla="*/ 768 w 1248"/>
              <a:gd name="T5" fmla="*/ 1200 h 1392"/>
              <a:gd name="T6" fmla="*/ 1248 w 1248"/>
              <a:gd name="T7" fmla="*/ 1392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48" h="1392">
                <a:moveTo>
                  <a:pt x="0" y="0"/>
                </a:moveTo>
                <a:cubicBezTo>
                  <a:pt x="56" y="260"/>
                  <a:pt x="112" y="520"/>
                  <a:pt x="240" y="720"/>
                </a:cubicBezTo>
                <a:cubicBezTo>
                  <a:pt x="368" y="920"/>
                  <a:pt x="600" y="1088"/>
                  <a:pt x="768" y="1200"/>
                </a:cubicBezTo>
                <a:cubicBezTo>
                  <a:pt x="936" y="1312"/>
                  <a:pt x="1092" y="1352"/>
                  <a:pt x="1248" y="1392"/>
                </a:cubicBezTo>
              </a:path>
            </a:pathLst>
          </a:custGeom>
          <a:noFill/>
          <a:ln w="25400" cap="flat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23" name="Oval 21">
            <a:extLst>
              <a:ext uri="{FF2B5EF4-FFF2-40B4-BE49-F238E27FC236}">
                <a16:creationId xmlns:a16="http://schemas.microsoft.com/office/drawing/2014/main" id="{D3456D18-698E-3547-9F47-7FB37A030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5333" y="4010462"/>
            <a:ext cx="227873" cy="202389"/>
          </a:xfrm>
          <a:prstGeom prst="ellipse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795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187</TotalTime>
  <Words>148</Words>
  <Application>Microsoft Macintosh PowerPoint</Application>
  <PresentationFormat>Custom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Helvetica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Wagner</dc:creator>
  <cp:lastModifiedBy>Peter Wagner</cp:lastModifiedBy>
  <cp:revision>13</cp:revision>
  <dcterms:created xsi:type="dcterms:W3CDTF">2019-10-28T00:30:53Z</dcterms:created>
  <dcterms:modified xsi:type="dcterms:W3CDTF">2019-10-28T12:59:25Z</dcterms:modified>
</cp:coreProperties>
</file>