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1" r:id="rId2"/>
    <p:sldId id="302" r:id="rId3"/>
    <p:sldId id="303" r:id="rId4"/>
    <p:sldId id="304" r:id="rId5"/>
    <p:sldId id="305" r:id="rId6"/>
    <p:sldId id="306" r:id="rId7"/>
    <p:sldId id="307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91"/>
  </p:normalViewPr>
  <p:slideViewPr>
    <p:cSldViewPr snapToGrid="0" snapToObjects="1">
      <p:cViewPr>
        <p:scale>
          <a:sx n="127" d="100"/>
          <a:sy n="127" d="100"/>
        </p:scale>
        <p:origin x="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2C46-E13F-2346-8FAF-067564CB1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01280-E716-C94A-8E7F-FF2C9F8DE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4E23B-5DDC-4444-B86F-282F212D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C9BB5-97EA-5246-9FC6-287D1AAC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D9F47-B7D1-6B45-9A50-008CC6B4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46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8427-BBD0-E240-A9F4-D67EAAB2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B5A4F-C84D-914C-BD21-A0C3083D5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847D7-F0FF-3546-94A3-F07CF010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35A27-701E-E948-BE49-496EAA22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D84E6-1E7E-174B-90E2-3EC125F3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36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5664F-7A86-314C-8584-20EA5FB30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04990-B9B9-C848-9F46-118B159DD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85FFB-7923-1C4A-A042-746B6DDA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DC30-35D0-2742-8D57-1F4843F7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012DB-444C-1348-9E96-68FC9FBF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88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5350-7086-6E44-B60B-38EF9C79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1770A-E486-CB4E-AC7E-39040C98D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5C20C-2596-C841-B272-2E8C8583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B7132-A155-AE43-AFD8-E482411C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1FE2B-8518-9543-B463-1F1CCDBC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35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34C2-FD52-A04D-BA9A-EC2C5527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ACBB5-8E26-D14A-B3E2-8D76CA3E3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A80F0-C419-5B43-A70A-03757464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5B63B-1727-9D4A-974D-D9B55B733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4C163-6DE6-9E4F-84BB-97D8D0A5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31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3CAD-63ED-0A4F-A0F3-A71B88A1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F48A4-3638-A341-B907-DA0692EF4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5DC58-3CAE-6944-A67D-8F3125AE9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960D-4DA8-3C4A-95DA-01196A3E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CCA06-318A-B741-A416-401C4BB7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01CDC-A0DC-384D-B16E-A7727B44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43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A325-58C1-BC4F-9455-8613257F8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08CEB-A979-0B4F-8CC7-5B411667A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6F214-B06F-E542-B4CF-7D66A4422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86C5A-A1F5-594A-8001-B7BA82010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A76DA-00E7-204C-9212-DBBF2BC0D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B69D87-2312-E044-8923-0714188D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96E11-0B83-E048-B1E0-F4F0DEC4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83711-C47F-D94E-9ABF-BE9DD362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61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8A91-DF54-F849-86FE-DE33EBB1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363A23-FD9B-DF4A-9F36-63B2C65C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8D96C-0671-3344-AB49-88DA91A3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A03AC-FD07-AD41-8A3D-D30A4021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0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0E785-2138-544E-9462-48B7ADBD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E58E4-6F12-CC43-8E88-EB6C7BD7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B861C-3D7B-9A40-8A93-74D86D54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50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A6EE-9C97-7B4B-9C70-AC28B2A7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51592-6552-E54A-AB38-FB44A9D5E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5B62C-F9E3-1946-8686-524BCF6F9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5B35F-6744-8B43-8ED6-9660FBC50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59129-DE8D-E34E-9F88-A7C08930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34646-7393-004F-96C8-23F3C4D5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82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21CE-F462-5748-8EE5-626D5EAA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7FD43-BA60-7E41-A2C4-DB3C0F198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09600-C2C7-5541-AEAA-F34E47721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010BC-7F78-AF47-BDAF-CD5C6CEE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13FC6-5A78-3743-B77A-6B3FCE9D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38786-F535-6B42-8707-B628E734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50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1B4CD-56C9-1A49-81BF-E94339963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B860D-290E-1D4D-8743-9632C96D4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E5F27-A837-7346-B835-22BC28E51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Light" panose="020B0403020202020204" pitchFamily="34" charset="0"/>
              </a:defRPr>
            </a:lvl1pPr>
          </a:lstStyle>
          <a:p>
            <a:fld id="{5D3959E1-A87B-A541-B403-66789E06BC77}" type="datetimeFigureOut">
              <a:rPr lang="de-DE" smtClean="0"/>
              <a:pPr/>
              <a:t>28.10.19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59641-6910-E94A-A00D-42F77A1D9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Light" panose="020B0403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FA0B0-B694-0347-810B-30F5CA284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Light" panose="020B0403020202020204" pitchFamily="34" charset="0"/>
              </a:defRPr>
            </a:lvl1pPr>
          </a:lstStyle>
          <a:p>
            <a:fld id="{9189DC7A-85E6-3E43-A20A-7BAF358A52E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487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Light" panose="020B04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C10D7E-E087-B64B-BD03-9774B9F66623}"/>
              </a:ext>
            </a:extLst>
          </p:cNvPr>
          <p:cNvGrpSpPr/>
          <p:nvPr/>
        </p:nvGrpSpPr>
        <p:grpSpPr>
          <a:xfrm>
            <a:off x="389134" y="651643"/>
            <a:ext cx="4834507" cy="5454868"/>
            <a:chOff x="1569149" y="630622"/>
            <a:chExt cx="8079348" cy="5454868"/>
          </a:xfrm>
        </p:grpSpPr>
        <p:sp>
          <p:nvSpPr>
            <p:cNvPr id="41987" name="Line 3">
              <a:extLst>
                <a:ext uri="{FF2B5EF4-FFF2-40B4-BE49-F238E27FC236}">
                  <a16:creationId xmlns:a16="http://schemas.microsoft.com/office/drawing/2014/main" id="{3127191C-404E-9046-A4E0-97AC04958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036" y="630622"/>
              <a:ext cx="0" cy="5454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8EC619E7-6BE3-8C47-AD78-F7533447E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6085490"/>
              <a:ext cx="66724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866E3355-8117-744F-A840-C118B3BF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1518624"/>
              <a:ext cx="5046085" cy="4566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660EF5A3-C5C0-4948-9704-72560F97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225" y="1467087"/>
              <a:ext cx="195619" cy="1268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5D00E4-32B1-5E4B-B925-3AD2A98A1873}"/>
                    </a:ext>
                  </a:extLst>
                </p:cNvPr>
                <p:cNvSpPr txBox="1"/>
                <p:nvPr/>
              </p:nvSpPr>
              <p:spPr>
                <a:xfrm>
                  <a:off x="1569149" y="1363370"/>
                  <a:ext cx="11680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£</m:t>
                        </m:r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5000</m:t>
                        </m:r>
                      </m:oMath>
                    </m:oMathPara>
                  </a14:m>
                  <a:endParaRPr lang="de-DE" dirty="0">
                    <a:latin typeface="Helvetica Light" panose="020B0403020202020204" pitchFamily="34" charset="0"/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5D00E4-32B1-5E4B-B925-3AD2A98A18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9149" y="1363370"/>
                  <a:ext cx="116800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357" r="-5357" b="-434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Line 8">
            <a:extLst>
              <a:ext uri="{FF2B5EF4-FFF2-40B4-BE49-F238E27FC236}">
                <a16:creationId xmlns:a16="http://schemas.microsoft.com/office/drawing/2014/main" id="{929685E1-241C-A74F-9DF4-3A593FF360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42795" y="2543909"/>
            <a:ext cx="67895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B01FF1B0-968A-4447-8DDC-EA14F3E85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1110" y="2543909"/>
            <a:ext cx="0" cy="356260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/>
              <p:nvPr/>
            </p:nvSpPr>
            <p:spPr>
              <a:xfrm>
                <a:off x="456499" y="2405409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£43</m:t>
                      </m:r>
                      <m:r>
                        <a:rPr lang="en-GB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99" y="2405409"/>
                <a:ext cx="698909" cy="276999"/>
              </a:xfrm>
              <a:prstGeom prst="rect">
                <a:avLst/>
              </a:prstGeom>
              <a:blipFill>
                <a:blip r:embed="rId3"/>
                <a:stretch>
                  <a:fillRect l="-7273" r="-5455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/>
              <p:nvPr/>
            </p:nvSpPr>
            <p:spPr>
              <a:xfrm>
                <a:off x="1557265" y="6268580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£14</m:t>
                      </m:r>
                      <m:r>
                        <a:rPr lang="en-GB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265" y="6268580"/>
                <a:ext cx="698909" cy="276999"/>
              </a:xfrm>
              <a:prstGeom prst="rect">
                <a:avLst/>
              </a:prstGeom>
              <a:blipFill>
                <a:blip r:embed="rId4"/>
                <a:stretch>
                  <a:fillRect l="-5357" r="-3571" b="-45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073F8A-FBB1-1D49-B987-48A0C098A9C8}"/>
                  </a:ext>
                </a:extLst>
              </p:cNvPr>
              <p:cNvSpPr txBox="1"/>
              <p:nvPr/>
            </p:nvSpPr>
            <p:spPr>
              <a:xfrm>
                <a:off x="3858792" y="6261049"/>
                <a:ext cx="875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£10,</m:t>
                      </m:r>
                      <m:r>
                        <a:rPr lang="en-GB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073F8A-FBB1-1D49-B987-48A0C098A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792" y="6261049"/>
                <a:ext cx="875240" cy="276999"/>
              </a:xfrm>
              <a:prstGeom prst="rect">
                <a:avLst/>
              </a:prstGeom>
              <a:blipFill>
                <a:blip r:embed="rId5"/>
                <a:stretch>
                  <a:fillRect l="-4286" r="-4286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27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C10D7E-E087-B64B-BD03-9774B9F66623}"/>
              </a:ext>
            </a:extLst>
          </p:cNvPr>
          <p:cNvGrpSpPr/>
          <p:nvPr/>
        </p:nvGrpSpPr>
        <p:grpSpPr>
          <a:xfrm>
            <a:off x="389134" y="651643"/>
            <a:ext cx="4834507" cy="5454868"/>
            <a:chOff x="1569149" y="630622"/>
            <a:chExt cx="8079348" cy="5454868"/>
          </a:xfrm>
        </p:grpSpPr>
        <p:sp>
          <p:nvSpPr>
            <p:cNvPr id="41987" name="Line 3">
              <a:extLst>
                <a:ext uri="{FF2B5EF4-FFF2-40B4-BE49-F238E27FC236}">
                  <a16:creationId xmlns:a16="http://schemas.microsoft.com/office/drawing/2014/main" id="{3127191C-404E-9046-A4E0-97AC04958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036" y="630622"/>
              <a:ext cx="0" cy="5454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8EC619E7-6BE3-8C47-AD78-F7533447E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6085490"/>
              <a:ext cx="66724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866E3355-8117-744F-A840-C118B3BF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1518624"/>
              <a:ext cx="5046085" cy="4566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660EF5A3-C5C0-4948-9704-72560F97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225" y="1467087"/>
              <a:ext cx="195619" cy="1268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5D00E4-32B1-5E4B-B925-3AD2A98A1873}"/>
                    </a:ext>
                  </a:extLst>
                </p:cNvPr>
                <p:cNvSpPr txBox="1"/>
                <p:nvPr/>
              </p:nvSpPr>
              <p:spPr>
                <a:xfrm>
                  <a:off x="1569149" y="1363370"/>
                  <a:ext cx="11680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£</m:t>
                        </m:r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5000</m:t>
                        </m:r>
                      </m:oMath>
                    </m:oMathPara>
                  </a14:m>
                  <a:endParaRPr lang="de-DE" dirty="0">
                    <a:latin typeface="Helvetica Light" panose="020B0403020202020204" pitchFamily="34" charset="0"/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5D00E4-32B1-5E4B-B925-3AD2A98A18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9149" y="1363370"/>
                  <a:ext cx="116800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357" r="-5357" b="-434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Line 8">
            <a:extLst>
              <a:ext uri="{FF2B5EF4-FFF2-40B4-BE49-F238E27FC236}">
                <a16:creationId xmlns:a16="http://schemas.microsoft.com/office/drawing/2014/main" id="{929685E1-241C-A74F-9DF4-3A593FF360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42795" y="2543909"/>
            <a:ext cx="67895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B01FF1B0-968A-4447-8DDC-EA14F3E85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1110" y="2543909"/>
            <a:ext cx="0" cy="356260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/>
              <p:nvPr/>
            </p:nvSpPr>
            <p:spPr>
              <a:xfrm>
                <a:off x="456499" y="2405409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£43</m:t>
                      </m:r>
                      <m:r>
                        <a:rPr lang="en-GB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99" y="2405409"/>
                <a:ext cx="698909" cy="276999"/>
              </a:xfrm>
              <a:prstGeom prst="rect">
                <a:avLst/>
              </a:prstGeom>
              <a:blipFill>
                <a:blip r:embed="rId3"/>
                <a:stretch>
                  <a:fillRect l="-7273" r="-5455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/>
              <p:nvPr/>
            </p:nvSpPr>
            <p:spPr>
              <a:xfrm>
                <a:off x="1557265" y="6268580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£14</m:t>
                      </m:r>
                      <m:r>
                        <a:rPr lang="en-GB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265" y="6268580"/>
                <a:ext cx="698909" cy="276999"/>
              </a:xfrm>
              <a:prstGeom prst="rect">
                <a:avLst/>
              </a:prstGeom>
              <a:blipFill>
                <a:blip r:embed="rId4"/>
                <a:stretch>
                  <a:fillRect l="-5357" r="-3571" b="-45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c 2">
            <a:extLst>
              <a:ext uri="{FF2B5EF4-FFF2-40B4-BE49-F238E27FC236}">
                <a16:creationId xmlns:a16="http://schemas.microsoft.com/office/drawing/2014/main" id="{E08C5916-E8F7-5C4D-947C-556926177F16}"/>
              </a:ext>
            </a:extLst>
          </p:cNvPr>
          <p:cNvSpPr/>
          <p:nvPr/>
        </p:nvSpPr>
        <p:spPr>
          <a:xfrm rot="1691785">
            <a:off x="763245" y="1550634"/>
            <a:ext cx="1262762" cy="1190269"/>
          </a:xfrm>
          <a:prstGeom prst="arc">
            <a:avLst>
              <a:gd name="adj1" fmla="val 13876355"/>
              <a:gd name="adj2" fmla="val 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3E77ED-CF39-2A41-A964-1C21F800441F}"/>
                  </a:ext>
                </a:extLst>
              </p:cNvPr>
              <p:cNvSpPr txBox="1"/>
              <p:nvPr/>
            </p:nvSpPr>
            <p:spPr>
              <a:xfrm>
                <a:off x="1922754" y="1435046"/>
                <a:ext cx="19171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mtClean="0">
                        <a:latin typeface="Cambria Math" panose="02040503050406030204" pitchFamily="18" charset="0"/>
                      </a:rPr>
                      <m:t>£7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de-DE" dirty="0">
                    <a:latin typeface="Helvetica Light" panose="020B0403020202020204" pitchFamily="34" charset="0"/>
                  </a:rPr>
                  <a:t> </a:t>
                </a:r>
                <a:r>
                  <a:rPr lang="de-DE" dirty="0" err="1">
                    <a:latin typeface="Helvetica Light" panose="020B0403020202020204" pitchFamily="34" charset="0"/>
                  </a:rPr>
                  <a:t>for</a:t>
                </a:r>
                <a:r>
                  <a:rPr lang="de-DE" dirty="0">
                    <a:latin typeface="Helvetica Light" panose="020B0403020202020204" pitchFamily="34" charset="0"/>
                  </a:rPr>
                  <a:t> </a:t>
                </a:r>
                <a:r>
                  <a:rPr lang="de-DE" dirty="0" err="1">
                    <a:latin typeface="Helvetica Light" panose="020B0403020202020204" pitchFamily="34" charset="0"/>
                  </a:rPr>
                  <a:t>insurance</a:t>
                </a:r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3E77ED-CF39-2A41-A964-1C21F8004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754" y="1435046"/>
                <a:ext cx="1917192" cy="276999"/>
              </a:xfrm>
              <a:prstGeom prst="rect">
                <a:avLst/>
              </a:prstGeom>
              <a:blipFill>
                <a:blip r:embed="rId5"/>
                <a:stretch>
                  <a:fillRect l="-3947" t="-21739" r="-6579" b="-478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4">
            <a:extLst>
              <a:ext uri="{FF2B5EF4-FFF2-40B4-BE49-F238E27FC236}">
                <a16:creationId xmlns:a16="http://schemas.microsoft.com/office/drawing/2014/main" id="{D38A9E78-5451-014B-8A6C-126971341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582" y="2480479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377112-5C1A-724B-A649-17662463B518}"/>
                  </a:ext>
                </a:extLst>
              </p:cNvPr>
              <p:cNvSpPr txBox="1"/>
              <p:nvPr/>
            </p:nvSpPr>
            <p:spPr>
              <a:xfrm>
                <a:off x="3858792" y="6261049"/>
                <a:ext cx="875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£10,</m:t>
                      </m:r>
                      <m:r>
                        <a:rPr lang="en-GB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377112-5C1A-724B-A649-17662463B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792" y="6261049"/>
                <a:ext cx="875240" cy="276999"/>
              </a:xfrm>
              <a:prstGeom prst="rect">
                <a:avLst/>
              </a:prstGeom>
              <a:blipFill>
                <a:blip r:embed="rId6"/>
                <a:stretch>
                  <a:fillRect l="-4286" r="-4286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22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C10D7E-E087-B64B-BD03-9774B9F66623}"/>
              </a:ext>
            </a:extLst>
          </p:cNvPr>
          <p:cNvGrpSpPr/>
          <p:nvPr/>
        </p:nvGrpSpPr>
        <p:grpSpPr>
          <a:xfrm>
            <a:off x="389134" y="651643"/>
            <a:ext cx="4834507" cy="5454868"/>
            <a:chOff x="1569149" y="630622"/>
            <a:chExt cx="8079348" cy="5454868"/>
          </a:xfrm>
        </p:grpSpPr>
        <p:sp>
          <p:nvSpPr>
            <p:cNvPr id="41987" name="Line 3">
              <a:extLst>
                <a:ext uri="{FF2B5EF4-FFF2-40B4-BE49-F238E27FC236}">
                  <a16:creationId xmlns:a16="http://schemas.microsoft.com/office/drawing/2014/main" id="{3127191C-404E-9046-A4E0-97AC04958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036" y="630622"/>
              <a:ext cx="0" cy="5454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8EC619E7-6BE3-8C47-AD78-F7533447E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6085490"/>
              <a:ext cx="66724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866E3355-8117-744F-A840-C118B3BF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1518624"/>
              <a:ext cx="5046085" cy="4566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660EF5A3-C5C0-4948-9704-72560F97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225" y="1467087"/>
              <a:ext cx="195619" cy="1268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5D00E4-32B1-5E4B-B925-3AD2A98A1873}"/>
                    </a:ext>
                  </a:extLst>
                </p:cNvPr>
                <p:cNvSpPr txBox="1"/>
                <p:nvPr/>
              </p:nvSpPr>
              <p:spPr>
                <a:xfrm>
                  <a:off x="1569149" y="1363370"/>
                  <a:ext cx="11680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£</m:t>
                        </m:r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5000</m:t>
                        </m:r>
                      </m:oMath>
                    </m:oMathPara>
                  </a14:m>
                  <a:endParaRPr lang="de-DE" dirty="0">
                    <a:latin typeface="Helvetica Light" panose="020B0403020202020204" pitchFamily="34" charset="0"/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5D00E4-32B1-5E4B-B925-3AD2A98A18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9149" y="1363370"/>
                  <a:ext cx="116800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357" r="-5357" b="-434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Line 8">
            <a:extLst>
              <a:ext uri="{FF2B5EF4-FFF2-40B4-BE49-F238E27FC236}">
                <a16:creationId xmlns:a16="http://schemas.microsoft.com/office/drawing/2014/main" id="{929685E1-241C-A74F-9DF4-3A593FF360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42795" y="2543909"/>
            <a:ext cx="67895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B01FF1B0-968A-4447-8DDC-EA14F3E85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1110" y="2543909"/>
            <a:ext cx="0" cy="356260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/>
              <p:nvPr/>
            </p:nvSpPr>
            <p:spPr>
              <a:xfrm>
                <a:off x="456499" y="2405409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£43</m:t>
                      </m:r>
                      <m:r>
                        <a:rPr lang="en-GB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99" y="2405409"/>
                <a:ext cx="698909" cy="276999"/>
              </a:xfrm>
              <a:prstGeom prst="rect">
                <a:avLst/>
              </a:prstGeom>
              <a:blipFill>
                <a:blip r:embed="rId3"/>
                <a:stretch>
                  <a:fillRect l="-7273" r="-5455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/>
              <p:nvPr/>
            </p:nvSpPr>
            <p:spPr>
              <a:xfrm>
                <a:off x="1557265" y="6268580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£14</m:t>
                      </m:r>
                      <m:r>
                        <a:rPr lang="en-GB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265" y="6268580"/>
                <a:ext cx="698909" cy="276999"/>
              </a:xfrm>
              <a:prstGeom prst="rect">
                <a:avLst/>
              </a:prstGeom>
              <a:blipFill>
                <a:blip r:embed="rId4"/>
                <a:stretch>
                  <a:fillRect l="-5357" r="-3571" b="-45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c 2">
            <a:extLst>
              <a:ext uri="{FF2B5EF4-FFF2-40B4-BE49-F238E27FC236}">
                <a16:creationId xmlns:a16="http://schemas.microsoft.com/office/drawing/2014/main" id="{E08C5916-E8F7-5C4D-947C-556926177F16}"/>
              </a:ext>
            </a:extLst>
          </p:cNvPr>
          <p:cNvSpPr/>
          <p:nvPr/>
        </p:nvSpPr>
        <p:spPr>
          <a:xfrm rot="1691785">
            <a:off x="118003" y="1484103"/>
            <a:ext cx="2878524" cy="2987016"/>
          </a:xfrm>
          <a:prstGeom prst="arc">
            <a:avLst>
              <a:gd name="adj1" fmla="val 13876355"/>
              <a:gd name="adj2" fmla="val 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3E77ED-CF39-2A41-A964-1C21F800441F}"/>
              </a:ext>
            </a:extLst>
          </p:cNvPr>
          <p:cNvSpPr txBox="1"/>
          <p:nvPr/>
        </p:nvSpPr>
        <p:spPr>
          <a:xfrm>
            <a:off x="3592431" y="1711110"/>
            <a:ext cx="209031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>
                <a:latin typeface="Helvetica Light" panose="020B0403020202020204" pitchFamily="34" charset="0"/>
              </a:rPr>
              <a:t>Any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point</a:t>
            </a:r>
            <a:r>
              <a:rPr lang="de-DE" dirty="0">
                <a:latin typeface="Helvetica Light" panose="020B0403020202020204" pitchFamily="34" charset="0"/>
              </a:rPr>
              <a:t> on </a:t>
            </a:r>
          </a:p>
          <a:p>
            <a:r>
              <a:rPr lang="de-DE" dirty="0" err="1">
                <a:latin typeface="Helvetica Light" panose="020B0403020202020204" pitchFamily="34" charset="0"/>
              </a:rPr>
              <a:t>the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line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is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affordable</a:t>
            </a:r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D38A9E78-5451-014B-8A6C-126971341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582" y="2480479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9" name="Line 8">
            <a:extLst>
              <a:ext uri="{FF2B5EF4-FFF2-40B4-BE49-F238E27FC236}">
                <a16:creationId xmlns:a16="http://schemas.microsoft.com/office/drawing/2014/main" id="{17949BB4-0150-7C4B-9EC5-7E283F5B9D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0984" y="3823078"/>
            <a:ext cx="14740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0" name="Line 7">
            <a:extLst>
              <a:ext uri="{FF2B5EF4-FFF2-40B4-BE49-F238E27FC236}">
                <a16:creationId xmlns:a16="http://schemas.microsoft.com/office/drawing/2014/main" id="{E4FEC2A8-5622-C642-8404-9E29CB62E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5059" y="3823078"/>
            <a:ext cx="0" cy="236659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1" name="Oval 14">
            <a:extLst>
              <a:ext uri="{FF2B5EF4-FFF2-40B4-BE49-F238E27FC236}">
                <a16:creationId xmlns:a16="http://schemas.microsoft.com/office/drawing/2014/main" id="{5BE6A8D8-FF7E-304E-85DE-ADDE48CC4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6533" y="3747144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39E8DF06-786B-684A-BF54-C8DEF022FE33}"/>
              </a:ext>
            </a:extLst>
          </p:cNvPr>
          <p:cNvSpPr/>
          <p:nvPr/>
        </p:nvSpPr>
        <p:spPr>
          <a:xfrm rot="1691785">
            <a:off x="-514994" y="1427275"/>
            <a:ext cx="4194531" cy="4387692"/>
          </a:xfrm>
          <a:prstGeom prst="arc">
            <a:avLst>
              <a:gd name="adj1" fmla="val 13876355"/>
              <a:gd name="adj2" fmla="val 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3" name="Oval 14">
            <a:extLst>
              <a:ext uri="{FF2B5EF4-FFF2-40B4-BE49-F238E27FC236}">
                <a16:creationId xmlns:a16="http://schemas.microsoft.com/office/drawing/2014/main" id="{59DC2685-B293-9E48-AE33-00CE60D03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153" y="4653170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86B628-EC44-4948-BB9F-AE43F31FED43}"/>
                  </a:ext>
                </a:extLst>
              </p:cNvPr>
              <p:cNvSpPr txBox="1"/>
              <p:nvPr/>
            </p:nvSpPr>
            <p:spPr>
              <a:xfrm>
                <a:off x="3858792" y="6261049"/>
                <a:ext cx="875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£10,</m:t>
                      </m:r>
                      <m:r>
                        <a:rPr lang="en-GB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86B628-EC44-4948-BB9F-AE43F31FE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792" y="6261049"/>
                <a:ext cx="875240" cy="276999"/>
              </a:xfrm>
              <a:prstGeom prst="rect">
                <a:avLst/>
              </a:prstGeom>
              <a:blipFill>
                <a:blip r:embed="rId5"/>
                <a:stretch>
                  <a:fillRect l="-4286" r="-4286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03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C10D7E-E087-B64B-BD03-9774B9F66623}"/>
              </a:ext>
            </a:extLst>
          </p:cNvPr>
          <p:cNvGrpSpPr/>
          <p:nvPr/>
        </p:nvGrpSpPr>
        <p:grpSpPr>
          <a:xfrm>
            <a:off x="389134" y="651643"/>
            <a:ext cx="4834507" cy="5454868"/>
            <a:chOff x="1569149" y="630622"/>
            <a:chExt cx="8079348" cy="5454868"/>
          </a:xfrm>
        </p:grpSpPr>
        <p:sp>
          <p:nvSpPr>
            <p:cNvPr id="41987" name="Line 3">
              <a:extLst>
                <a:ext uri="{FF2B5EF4-FFF2-40B4-BE49-F238E27FC236}">
                  <a16:creationId xmlns:a16="http://schemas.microsoft.com/office/drawing/2014/main" id="{3127191C-404E-9046-A4E0-97AC04958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036" y="630622"/>
              <a:ext cx="0" cy="5454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8EC619E7-6BE3-8C47-AD78-F7533447E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6085490"/>
              <a:ext cx="66724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866E3355-8117-744F-A840-C118B3BF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1518624"/>
              <a:ext cx="5046085" cy="4566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660EF5A3-C5C0-4948-9704-72560F97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225" y="1467087"/>
              <a:ext cx="195619" cy="1268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5D00E4-32B1-5E4B-B925-3AD2A98A1873}"/>
                    </a:ext>
                  </a:extLst>
                </p:cNvPr>
                <p:cNvSpPr txBox="1"/>
                <p:nvPr/>
              </p:nvSpPr>
              <p:spPr>
                <a:xfrm>
                  <a:off x="1569149" y="1363370"/>
                  <a:ext cx="11680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£</m:t>
                        </m:r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5000</m:t>
                        </m:r>
                      </m:oMath>
                    </m:oMathPara>
                  </a14:m>
                  <a:endParaRPr lang="de-DE" dirty="0">
                    <a:latin typeface="Helvetica Light" panose="020B0403020202020204" pitchFamily="34" charset="0"/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5D00E4-32B1-5E4B-B925-3AD2A98A18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9149" y="1363370"/>
                  <a:ext cx="116800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357" r="-5357" b="-434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Line 8">
            <a:extLst>
              <a:ext uri="{FF2B5EF4-FFF2-40B4-BE49-F238E27FC236}">
                <a16:creationId xmlns:a16="http://schemas.microsoft.com/office/drawing/2014/main" id="{929685E1-241C-A74F-9DF4-3A593FF360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42795" y="2543909"/>
            <a:ext cx="67895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B01FF1B0-968A-4447-8DDC-EA14F3E85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1110" y="2543909"/>
            <a:ext cx="0" cy="356260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/>
              <p:nvPr/>
            </p:nvSpPr>
            <p:spPr>
              <a:xfrm>
                <a:off x="456499" y="2405409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£43</m:t>
                      </m:r>
                      <m:r>
                        <a:rPr lang="en-GB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99" y="2405409"/>
                <a:ext cx="698909" cy="276999"/>
              </a:xfrm>
              <a:prstGeom prst="rect">
                <a:avLst/>
              </a:prstGeom>
              <a:blipFill>
                <a:blip r:embed="rId3"/>
                <a:stretch>
                  <a:fillRect l="-7273" r="-5455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/>
              <p:nvPr/>
            </p:nvSpPr>
            <p:spPr>
              <a:xfrm>
                <a:off x="1557265" y="6268580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£14</m:t>
                      </m:r>
                      <m:r>
                        <a:rPr lang="en-GB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265" y="6268580"/>
                <a:ext cx="698909" cy="276999"/>
              </a:xfrm>
              <a:prstGeom prst="rect">
                <a:avLst/>
              </a:prstGeom>
              <a:blipFill>
                <a:blip r:embed="rId4"/>
                <a:stretch>
                  <a:fillRect l="-5357" r="-3571" b="-45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13E77ED-CF39-2A41-A964-1C21F800441F}"/>
              </a:ext>
            </a:extLst>
          </p:cNvPr>
          <p:cNvSpPr txBox="1"/>
          <p:nvPr/>
        </p:nvSpPr>
        <p:spPr>
          <a:xfrm>
            <a:off x="3592431" y="1711110"/>
            <a:ext cx="192360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>
                <a:latin typeface="Helvetica Light" panose="020B0403020202020204" pitchFamily="34" charset="0"/>
              </a:rPr>
              <a:t>Which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is</a:t>
            </a:r>
            <a:r>
              <a:rPr lang="de-DE" dirty="0">
                <a:latin typeface="Helvetica Light" panose="020B0403020202020204" pitchFamily="34" charset="0"/>
              </a:rPr>
              <a:t> optimal??</a:t>
            </a: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D38A9E78-5451-014B-8A6C-126971341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582" y="2480479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9" name="Line 8">
            <a:extLst>
              <a:ext uri="{FF2B5EF4-FFF2-40B4-BE49-F238E27FC236}">
                <a16:creationId xmlns:a16="http://schemas.microsoft.com/office/drawing/2014/main" id="{17949BB4-0150-7C4B-9EC5-7E283F5B9D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0984" y="3823078"/>
            <a:ext cx="14740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0" name="Line 7">
            <a:extLst>
              <a:ext uri="{FF2B5EF4-FFF2-40B4-BE49-F238E27FC236}">
                <a16:creationId xmlns:a16="http://schemas.microsoft.com/office/drawing/2014/main" id="{E4FEC2A8-5622-C642-8404-9E29CB62E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5059" y="3823078"/>
            <a:ext cx="0" cy="236659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1" name="Oval 14">
            <a:extLst>
              <a:ext uri="{FF2B5EF4-FFF2-40B4-BE49-F238E27FC236}">
                <a16:creationId xmlns:a16="http://schemas.microsoft.com/office/drawing/2014/main" id="{5BE6A8D8-FF7E-304E-85DE-ADDE48CC4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6533" y="3747144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3" name="Oval 14">
            <a:extLst>
              <a:ext uri="{FF2B5EF4-FFF2-40B4-BE49-F238E27FC236}">
                <a16:creationId xmlns:a16="http://schemas.microsoft.com/office/drawing/2014/main" id="{59DC2685-B293-9E48-AE33-00CE60D03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153" y="4653170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4" name="Line 8">
            <a:extLst>
              <a:ext uri="{FF2B5EF4-FFF2-40B4-BE49-F238E27FC236}">
                <a16:creationId xmlns:a16="http://schemas.microsoft.com/office/drawing/2014/main" id="{40EAC9DF-F447-ED46-9EF8-CBD653C13AE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85222" y="4702629"/>
            <a:ext cx="2244510" cy="6379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5" name="Line 7">
            <a:extLst>
              <a:ext uri="{FF2B5EF4-FFF2-40B4-BE49-F238E27FC236}">
                <a16:creationId xmlns:a16="http://schemas.microsoft.com/office/drawing/2014/main" id="{68A8CD36-0781-E844-8B59-825E1CC50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9732" y="4709008"/>
            <a:ext cx="0" cy="139750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40953E-B53A-D648-9F91-6757515384CF}"/>
                  </a:ext>
                </a:extLst>
              </p:cNvPr>
              <p:cNvSpPr txBox="1"/>
              <p:nvPr/>
            </p:nvSpPr>
            <p:spPr>
              <a:xfrm>
                <a:off x="3858792" y="6261049"/>
                <a:ext cx="875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£10,</m:t>
                      </m:r>
                      <m:r>
                        <a:rPr lang="en-GB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40953E-B53A-D648-9F91-675751538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792" y="6261049"/>
                <a:ext cx="875240" cy="276999"/>
              </a:xfrm>
              <a:prstGeom prst="rect">
                <a:avLst/>
              </a:prstGeom>
              <a:blipFill>
                <a:blip r:embed="rId5"/>
                <a:stretch>
                  <a:fillRect l="-4286" r="-4286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72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C10D7E-E087-B64B-BD03-9774B9F66623}"/>
              </a:ext>
            </a:extLst>
          </p:cNvPr>
          <p:cNvGrpSpPr/>
          <p:nvPr/>
        </p:nvGrpSpPr>
        <p:grpSpPr>
          <a:xfrm>
            <a:off x="389134" y="651643"/>
            <a:ext cx="4834507" cy="5454868"/>
            <a:chOff x="1569149" y="630622"/>
            <a:chExt cx="8079348" cy="5454868"/>
          </a:xfrm>
        </p:grpSpPr>
        <p:sp>
          <p:nvSpPr>
            <p:cNvPr id="41987" name="Line 3">
              <a:extLst>
                <a:ext uri="{FF2B5EF4-FFF2-40B4-BE49-F238E27FC236}">
                  <a16:creationId xmlns:a16="http://schemas.microsoft.com/office/drawing/2014/main" id="{3127191C-404E-9046-A4E0-97AC04958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036" y="630622"/>
              <a:ext cx="0" cy="5454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8EC619E7-6BE3-8C47-AD78-F7533447E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6085490"/>
              <a:ext cx="66724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866E3355-8117-744F-A840-C118B3BF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1518624"/>
              <a:ext cx="5046085" cy="4566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660EF5A3-C5C0-4948-9704-72560F97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225" y="1467087"/>
              <a:ext cx="195619" cy="1268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5D00E4-32B1-5E4B-B925-3AD2A98A1873}"/>
                    </a:ext>
                  </a:extLst>
                </p:cNvPr>
                <p:cNvSpPr txBox="1"/>
                <p:nvPr/>
              </p:nvSpPr>
              <p:spPr>
                <a:xfrm>
                  <a:off x="1569149" y="1363370"/>
                  <a:ext cx="11680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£</m:t>
                        </m:r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5000</m:t>
                        </m:r>
                      </m:oMath>
                    </m:oMathPara>
                  </a14:m>
                  <a:endParaRPr lang="de-DE" dirty="0">
                    <a:latin typeface="Helvetica Light" panose="020B0403020202020204" pitchFamily="34" charset="0"/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5D00E4-32B1-5E4B-B925-3AD2A98A18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9149" y="1363370"/>
                  <a:ext cx="116800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357" r="-5357" b="-434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/>
              <p:nvPr/>
            </p:nvSpPr>
            <p:spPr>
              <a:xfrm>
                <a:off x="456499" y="2405409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£43</m:t>
                      </m:r>
                      <m:r>
                        <a:rPr lang="en-GB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99" y="2405409"/>
                <a:ext cx="698909" cy="276999"/>
              </a:xfrm>
              <a:prstGeom prst="rect">
                <a:avLst/>
              </a:prstGeom>
              <a:blipFill>
                <a:blip r:embed="rId3"/>
                <a:stretch>
                  <a:fillRect l="-7273" r="-5455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/>
              <p:nvPr/>
            </p:nvSpPr>
            <p:spPr>
              <a:xfrm>
                <a:off x="1557265" y="6268580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£14</m:t>
                      </m:r>
                      <m:r>
                        <a:rPr lang="en-GB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265" y="6268580"/>
                <a:ext cx="698909" cy="276999"/>
              </a:xfrm>
              <a:prstGeom prst="rect">
                <a:avLst/>
              </a:prstGeom>
              <a:blipFill>
                <a:blip r:embed="rId4"/>
                <a:stretch>
                  <a:fillRect l="-5357" r="-3571" b="-45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13E77ED-CF39-2A41-A964-1C21F800441F}"/>
              </a:ext>
            </a:extLst>
          </p:cNvPr>
          <p:cNvSpPr txBox="1"/>
          <p:nvPr/>
        </p:nvSpPr>
        <p:spPr>
          <a:xfrm>
            <a:off x="3042335" y="857599"/>
            <a:ext cx="19877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>
                <a:latin typeface="Helvetica Light" panose="020B0403020202020204" pitchFamily="34" charset="0"/>
              </a:rPr>
              <a:t>Indifference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curves</a:t>
            </a:r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8" name="Freeform 20">
            <a:extLst>
              <a:ext uri="{FF2B5EF4-FFF2-40B4-BE49-F238E27FC236}">
                <a16:creationId xmlns:a16="http://schemas.microsoft.com/office/drawing/2014/main" id="{7722FC68-5665-A342-BF29-943B6ED56958}"/>
              </a:ext>
            </a:extLst>
          </p:cNvPr>
          <p:cNvSpPr>
            <a:spLocks/>
          </p:cNvSpPr>
          <p:nvPr/>
        </p:nvSpPr>
        <p:spPr bwMode="auto">
          <a:xfrm>
            <a:off x="1230985" y="1225852"/>
            <a:ext cx="4157091" cy="4797494"/>
          </a:xfrm>
          <a:custGeom>
            <a:avLst/>
            <a:gdLst>
              <a:gd name="T0" fmla="*/ 0 w 1536"/>
              <a:gd name="T1" fmla="*/ 0 h 1728"/>
              <a:gd name="T2" fmla="*/ 96 w 1536"/>
              <a:gd name="T3" fmla="*/ 960 h 1728"/>
              <a:gd name="T4" fmla="*/ 576 w 1536"/>
              <a:gd name="T5" fmla="*/ 1488 h 1728"/>
              <a:gd name="T6" fmla="*/ 1536 w 1536"/>
              <a:gd name="T7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6" h="1728">
                <a:moveTo>
                  <a:pt x="0" y="0"/>
                </a:moveTo>
                <a:cubicBezTo>
                  <a:pt x="0" y="356"/>
                  <a:pt x="0" y="712"/>
                  <a:pt x="96" y="960"/>
                </a:cubicBezTo>
                <a:cubicBezTo>
                  <a:pt x="192" y="1208"/>
                  <a:pt x="336" y="1360"/>
                  <a:pt x="576" y="1488"/>
                </a:cubicBezTo>
                <a:cubicBezTo>
                  <a:pt x="816" y="1616"/>
                  <a:pt x="1176" y="1672"/>
                  <a:pt x="1536" y="1728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1EE5A137-5692-DC48-B713-E92B90731BEE}"/>
              </a:ext>
            </a:extLst>
          </p:cNvPr>
          <p:cNvSpPr>
            <a:spLocks/>
          </p:cNvSpPr>
          <p:nvPr/>
        </p:nvSpPr>
        <p:spPr bwMode="auto">
          <a:xfrm>
            <a:off x="1750621" y="959325"/>
            <a:ext cx="3767363" cy="4530966"/>
          </a:xfrm>
          <a:custGeom>
            <a:avLst/>
            <a:gdLst>
              <a:gd name="T0" fmla="*/ 0 w 1392"/>
              <a:gd name="T1" fmla="*/ 0 h 1632"/>
              <a:gd name="T2" fmla="*/ 144 w 1392"/>
              <a:gd name="T3" fmla="*/ 864 h 1632"/>
              <a:gd name="T4" fmla="*/ 720 w 1392"/>
              <a:gd name="T5" fmla="*/ 1440 h 1632"/>
              <a:gd name="T6" fmla="*/ 1392 w 1392"/>
              <a:gd name="T7" fmla="*/ 1632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2" h="1632">
                <a:moveTo>
                  <a:pt x="0" y="0"/>
                </a:moveTo>
                <a:cubicBezTo>
                  <a:pt x="12" y="312"/>
                  <a:pt x="24" y="624"/>
                  <a:pt x="144" y="864"/>
                </a:cubicBezTo>
                <a:cubicBezTo>
                  <a:pt x="264" y="1104"/>
                  <a:pt x="512" y="1312"/>
                  <a:pt x="720" y="1440"/>
                </a:cubicBezTo>
                <a:cubicBezTo>
                  <a:pt x="928" y="1568"/>
                  <a:pt x="1160" y="1600"/>
                  <a:pt x="1392" y="1632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30" name="Freeform 22">
            <a:extLst>
              <a:ext uri="{FF2B5EF4-FFF2-40B4-BE49-F238E27FC236}">
                <a16:creationId xmlns:a16="http://schemas.microsoft.com/office/drawing/2014/main" id="{1D8D49FA-716A-FD4F-92BF-665A34CFAE63}"/>
              </a:ext>
            </a:extLst>
          </p:cNvPr>
          <p:cNvSpPr>
            <a:spLocks/>
          </p:cNvSpPr>
          <p:nvPr/>
        </p:nvSpPr>
        <p:spPr bwMode="auto">
          <a:xfrm>
            <a:off x="2400167" y="826061"/>
            <a:ext cx="3377636" cy="3864648"/>
          </a:xfrm>
          <a:custGeom>
            <a:avLst/>
            <a:gdLst>
              <a:gd name="T0" fmla="*/ 0 w 1248"/>
              <a:gd name="T1" fmla="*/ 0 h 1392"/>
              <a:gd name="T2" fmla="*/ 240 w 1248"/>
              <a:gd name="T3" fmla="*/ 720 h 1392"/>
              <a:gd name="T4" fmla="*/ 768 w 1248"/>
              <a:gd name="T5" fmla="*/ 1200 h 1392"/>
              <a:gd name="T6" fmla="*/ 1248 w 1248"/>
              <a:gd name="T7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8" h="1392">
                <a:moveTo>
                  <a:pt x="0" y="0"/>
                </a:moveTo>
                <a:cubicBezTo>
                  <a:pt x="56" y="260"/>
                  <a:pt x="112" y="520"/>
                  <a:pt x="240" y="720"/>
                </a:cubicBezTo>
                <a:cubicBezTo>
                  <a:pt x="368" y="920"/>
                  <a:pt x="600" y="1088"/>
                  <a:pt x="768" y="1200"/>
                </a:cubicBezTo>
                <a:cubicBezTo>
                  <a:pt x="936" y="1312"/>
                  <a:pt x="1092" y="1352"/>
                  <a:pt x="1248" y="1392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CBDB068-27A2-064D-A894-50623ACC5236}"/>
                  </a:ext>
                </a:extLst>
              </p:cNvPr>
              <p:cNvSpPr txBox="1"/>
              <p:nvPr/>
            </p:nvSpPr>
            <p:spPr>
              <a:xfrm>
                <a:off x="3858792" y="6261049"/>
                <a:ext cx="875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£10,</m:t>
                      </m:r>
                      <m:r>
                        <a:rPr lang="en-GB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CBDB068-27A2-064D-A894-50623ACC5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792" y="6261049"/>
                <a:ext cx="875240" cy="276999"/>
              </a:xfrm>
              <a:prstGeom prst="rect">
                <a:avLst/>
              </a:prstGeom>
              <a:blipFill>
                <a:blip r:embed="rId5"/>
                <a:stretch>
                  <a:fillRect l="-4286" r="-4286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1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C10D7E-E087-B64B-BD03-9774B9F66623}"/>
              </a:ext>
            </a:extLst>
          </p:cNvPr>
          <p:cNvGrpSpPr/>
          <p:nvPr/>
        </p:nvGrpSpPr>
        <p:grpSpPr>
          <a:xfrm>
            <a:off x="389134" y="651643"/>
            <a:ext cx="4834507" cy="5454868"/>
            <a:chOff x="1569149" y="630622"/>
            <a:chExt cx="8079348" cy="5454868"/>
          </a:xfrm>
        </p:grpSpPr>
        <p:sp>
          <p:nvSpPr>
            <p:cNvPr id="41987" name="Line 3">
              <a:extLst>
                <a:ext uri="{FF2B5EF4-FFF2-40B4-BE49-F238E27FC236}">
                  <a16:creationId xmlns:a16="http://schemas.microsoft.com/office/drawing/2014/main" id="{3127191C-404E-9046-A4E0-97AC04958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036" y="630622"/>
              <a:ext cx="0" cy="5454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8EC619E7-6BE3-8C47-AD78-F7533447E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6085490"/>
              <a:ext cx="66724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866E3355-8117-744F-A840-C118B3BF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1518624"/>
              <a:ext cx="5046085" cy="4566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660EF5A3-C5C0-4948-9704-72560F97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225" y="1467087"/>
              <a:ext cx="195619" cy="1268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5D00E4-32B1-5E4B-B925-3AD2A98A1873}"/>
                    </a:ext>
                  </a:extLst>
                </p:cNvPr>
                <p:cNvSpPr txBox="1"/>
                <p:nvPr/>
              </p:nvSpPr>
              <p:spPr>
                <a:xfrm>
                  <a:off x="1569149" y="1363370"/>
                  <a:ext cx="11680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£</m:t>
                        </m:r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5000</m:t>
                        </m:r>
                      </m:oMath>
                    </m:oMathPara>
                  </a14:m>
                  <a:endParaRPr lang="de-DE" dirty="0">
                    <a:latin typeface="Helvetica Light" panose="020B0403020202020204" pitchFamily="34" charset="0"/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5D00E4-32B1-5E4B-B925-3AD2A98A18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9149" y="1363370"/>
                  <a:ext cx="116800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357" r="-5357" b="-434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Line 8">
            <a:extLst>
              <a:ext uri="{FF2B5EF4-FFF2-40B4-BE49-F238E27FC236}">
                <a16:creationId xmlns:a16="http://schemas.microsoft.com/office/drawing/2014/main" id="{929685E1-241C-A74F-9DF4-3A593FF360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42795" y="2543909"/>
            <a:ext cx="67895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B01FF1B0-968A-4447-8DDC-EA14F3E85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1110" y="2543909"/>
            <a:ext cx="0" cy="356260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/>
              <p:nvPr/>
            </p:nvSpPr>
            <p:spPr>
              <a:xfrm>
                <a:off x="456499" y="2405409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£43</m:t>
                      </m:r>
                      <m:r>
                        <a:rPr lang="en-GB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99" y="2405409"/>
                <a:ext cx="698909" cy="276999"/>
              </a:xfrm>
              <a:prstGeom prst="rect">
                <a:avLst/>
              </a:prstGeom>
              <a:blipFill>
                <a:blip r:embed="rId3"/>
                <a:stretch>
                  <a:fillRect l="-7273" r="-5455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/>
              <p:nvPr/>
            </p:nvSpPr>
            <p:spPr>
              <a:xfrm>
                <a:off x="1557265" y="6268580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£14</m:t>
                      </m:r>
                      <m:r>
                        <a:rPr lang="en-GB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265" y="6268580"/>
                <a:ext cx="698909" cy="276999"/>
              </a:xfrm>
              <a:prstGeom prst="rect">
                <a:avLst/>
              </a:prstGeom>
              <a:blipFill>
                <a:blip r:embed="rId4"/>
                <a:stretch>
                  <a:fillRect l="-5357" r="-3571" b="-45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13E77ED-CF39-2A41-A964-1C21F800441F}"/>
              </a:ext>
            </a:extLst>
          </p:cNvPr>
          <p:cNvSpPr txBox="1"/>
          <p:nvPr/>
        </p:nvSpPr>
        <p:spPr>
          <a:xfrm>
            <a:off x="2567499" y="882221"/>
            <a:ext cx="19877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>
                <a:latin typeface="Helvetica Light" panose="020B0403020202020204" pitchFamily="34" charset="0"/>
              </a:rPr>
              <a:t>Indifference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curves</a:t>
            </a:r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D38A9E78-5451-014B-8A6C-126971341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582" y="2480479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9" name="Line 8">
            <a:extLst>
              <a:ext uri="{FF2B5EF4-FFF2-40B4-BE49-F238E27FC236}">
                <a16:creationId xmlns:a16="http://schemas.microsoft.com/office/drawing/2014/main" id="{17949BB4-0150-7C4B-9EC5-7E283F5B9D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0984" y="3823078"/>
            <a:ext cx="14740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0" name="Line 7">
            <a:extLst>
              <a:ext uri="{FF2B5EF4-FFF2-40B4-BE49-F238E27FC236}">
                <a16:creationId xmlns:a16="http://schemas.microsoft.com/office/drawing/2014/main" id="{E4FEC2A8-5622-C642-8404-9E29CB62E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5059" y="3823078"/>
            <a:ext cx="0" cy="236659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1" name="Oval 14">
            <a:extLst>
              <a:ext uri="{FF2B5EF4-FFF2-40B4-BE49-F238E27FC236}">
                <a16:creationId xmlns:a16="http://schemas.microsoft.com/office/drawing/2014/main" id="{5BE6A8D8-FF7E-304E-85DE-ADDE48CC4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6533" y="3747144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3" name="Oval 14">
            <a:extLst>
              <a:ext uri="{FF2B5EF4-FFF2-40B4-BE49-F238E27FC236}">
                <a16:creationId xmlns:a16="http://schemas.microsoft.com/office/drawing/2014/main" id="{59DC2685-B293-9E48-AE33-00CE60D03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153" y="4653170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030D87-10FE-8E4C-A486-5FF30DCAAC4E}"/>
              </a:ext>
            </a:extLst>
          </p:cNvPr>
          <p:cNvGrpSpPr/>
          <p:nvPr/>
        </p:nvGrpSpPr>
        <p:grpSpPr>
          <a:xfrm>
            <a:off x="1230985" y="826061"/>
            <a:ext cx="4546818" cy="5197285"/>
            <a:chOff x="3390900" y="1809750"/>
            <a:chExt cx="2667000" cy="2971800"/>
          </a:xfrm>
        </p:grpSpPr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41ECDEB3-83FB-484C-90B2-47D9D7E74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0" y="2038350"/>
              <a:ext cx="2438400" cy="2743200"/>
            </a:xfrm>
            <a:custGeom>
              <a:avLst/>
              <a:gdLst>
                <a:gd name="T0" fmla="*/ 0 w 1536"/>
                <a:gd name="T1" fmla="*/ 0 h 1728"/>
                <a:gd name="T2" fmla="*/ 96 w 1536"/>
                <a:gd name="T3" fmla="*/ 960 h 1728"/>
                <a:gd name="T4" fmla="*/ 576 w 1536"/>
                <a:gd name="T5" fmla="*/ 1488 h 1728"/>
                <a:gd name="T6" fmla="*/ 1536 w 1536"/>
                <a:gd name="T7" fmla="*/ 1728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6" h="1728">
                  <a:moveTo>
                    <a:pt x="0" y="0"/>
                  </a:moveTo>
                  <a:cubicBezTo>
                    <a:pt x="0" y="356"/>
                    <a:pt x="0" y="712"/>
                    <a:pt x="96" y="960"/>
                  </a:cubicBezTo>
                  <a:cubicBezTo>
                    <a:pt x="192" y="1208"/>
                    <a:pt x="336" y="1360"/>
                    <a:pt x="576" y="1488"/>
                  </a:cubicBezTo>
                  <a:cubicBezTo>
                    <a:pt x="816" y="1616"/>
                    <a:pt x="1176" y="1672"/>
                    <a:pt x="1536" y="1728"/>
                  </a:cubicBezTo>
                </a:path>
              </a:pathLst>
            </a:custGeom>
            <a:noFill/>
            <a:ln w="2540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B643BA2C-5DC6-8F4C-8ED3-066306078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5700" y="1885950"/>
              <a:ext cx="2209800" cy="2590800"/>
            </a:xfrm>
            <a:custGeom>
              <a:avLst/>
              <a:gdLst>
                <a:gd name="T0" fmla="*/ 0 w 1392"/>
                <a:gd name="T1" fmla="*/ 0 h 1632"/>
                <a:gd name="T2" fmla="*/ 144 w 1392"/>
                <a:gd name="T3" fmla="*/ 864 h 1632"/>
                <a:gd name="T4" fmla="*/ 720 w 1392"/>
                <a:gd name="T5" fmla="*/ 1440 h 1632"/>
                <a:gd name="T6" fmla="*/ 1392 w 1392"/>
                <a:gd name="T7" fmla="*/ 1632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1632">
                  <a:moveTo>
                    <a:pt x="0" y="0"/>
                  </a:moveTo>
                  <a:cubicBezTo>
                    <a:pt x="12" y="312"/>
                    <a:pt x="24" y="624"/>
                    <a:pt x="144" y="864"/>
                  </a:cubicBezTo>
                  <a:cubicBezTo>
                    <a:pt x="264" y="1104"/>
                    <a:pt x="512" y="1312"/>
                    <a:pt x="720" y="1440"/>
                  </a:cubicBezTo>
                  <a:cubicBezTo>
                    <a:pt x="928" y="1568"/>
                    <a:pt x="1160" y="1600"/>
                    <a:pt x="1392" y="1632"/>
                  </a:cubicBezTo>
                </a:path>
              </a:pathLst>
            </a:custGeom>
            <a:noFill/>
            <a:ln w="2540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C7E2C9F4-C1CD-294E-98B8-3BE7D8F28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700" y="1809750"/>
              <a:ext cx="1981200" cy="2209800"/>
            </a:xfrm>
            <a:custGeom>
              <a:avLst/>
              <a:gdLst>
                <a:gd name="T0" fmla="*/ 0 w 1248"/>
                <a:gd name="T1" fmla="*/ 0 h 1392"/>
                <a:gd name="T2" fmla="*/ 240 w 1248"/>
                <a:gd name="T3" fmla="*/ 720 h 1392"/>
                <a:gd name="T4" fmla="*/ 768 w 1248"/>
                <a:gd name="T5" fmla="*/ 1200 h 1392"/>
                <a:gd name="T6" fmla="*/ 1248 w 1248"/>
                <a:gd name="T7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8" h="1392">
                  <a:moveTo>
                    <a:pt x="0" y="0"/>
                  </a:moveTo>
                  <a:cubicBezTo>
                    <a:pt x="56" y="260"/>
                    <a:pt x="112" y="520"/>
                    <a:pt x="240" y="720"/>
                  </a:cubicBezTo>
                  <a:cubicBezTo>
                    <a:pt x="368" y="920"/>
                    <a:pt x="600" y="1088"/>
                    <a:pt x="768" y="1200"/>
                  </a:cubicBezTo>
                  <a:cubicBezTo>
                    <a:pt x="936" y="1312"/>
                    <a:pt x="1092" y="1352"/>
                    <a:pt x="1248" y="1392"/>
                  </a:cubicBezTo>
                </a:path>
              </a:pathLst>
            </a:custGeom>
            <a:noFill/>
            <a:ln w="2540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</p:grpSp>
      <p:sp>
        <p:nvSpPr>
          <p:cNvPr id="22" name="AutoShape 23">
            <a:extLst>
              <a:ext uri="{FF2B5EF4-FFF2-40B4-BE49-F238E27FC236}">
                <a16:creationId xmlns:a16="http://schemas.microsoft.com/office/drawing/2014/main" id="{B1E44D57-5D9B-BB46-9784-904659D6D43C}"/>
              </a:ext>
            </a:extLst>
          </p:cNvPr>
          <p:cNvSpPr>
            <a:spLocks noChangeArrowheads="1"/>
          </p:cNvSpPr>
          <p:nvPr/>
        </p:nvSpPr>
        <p:spPr bwMode="auto">
          <a:xfrm rot="18529731">
            <a:off x="2728478" y="2914529"/>
            <a:ext cx="2133600" cy="381000"/>
          </a:xfrm>
          <a:prstGeom prst="rightArrow">
            <a:avLst>
              <a:gd name="adj1" fmla="val 50000"/>
              <a:gd name="adj2" fmla="val 14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92AC70D0-727C-1342-82AD-74EBB2300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379" y="1733429"/>
            <a:ext cx="17363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de-DE" dirty="0">
                <a:latin typeface="Helvetica Light" panose="020B0403020202020204" pitchFamily="34" charset="0"/>
              </a:rPr>
              <a:t>More preferred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8941C33-CA1D-FA49-8AB9-5A2C1087B19A}"/>
                  </a:ext>
                </a:extLst>
              </p:cNvPr>
              <p:cNvSpPr txBox="1"/>
              <p:nvPr/>
            </p:nvSpPr>
            <p:spPr>
              <a:xfrm>
                <a:off x="3858792" y="6261049"/>
                <a:ext cx="875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£10,</m:t>
                      </m:r>
                      <m:r>
                        <a:rPr lang="en-GB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8941C33-CA1D-FA49-8AB9-5A2C1087B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792" y="6261049"/>
                <a:ext cx="875240" cy="276999"/>
              </a:xfrm>
              <a:prstGeom prst="rect">
                <a:avLst/>
              </a:prstGeom>
              <a:blipFill>
                <a:blip r:embed="rId5"/>
                <a:stretch>
                  <a:fillRect l="-4286" r="-4286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05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C10D7E-E087-B64B-BD03-9774B9F66623}"/>
              </a:ext>
            </a:extLst>
          </p:cNvPr>
          <p:cNvGrpSpPr/>
          <p:nvPr/>
        </p:nvGrpSpPr>
        <p:grpSpPr>
          <a:xfrm>
            <a:off x="389134" y="651643"/>
            <a:ext cx="4834507" cy="5454868"/>
            <a:chOff x="1569149" y="630622"/>
            <a:chExt cx="8079348" cy="5454868"/>
          </a:xfrm>
        </p:grpSpPr>
        <p:sp>
          <p:nvSpPr>
            <p:cNvPr id="41987" name="Line 3">
              <a:extLst>
                <a:ext uri="{FF2B5EF4-FFF2-40B4-BE49-F238E27FC236}">
                  <a16:creationId xmlns:a16="http://schemas.microsoft.com/office/drawing/2014/main" id="{3127191C-404E-9046-A4E0-97AC04958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036" y="630622"/>
              <a:ext cx="0" cy="5454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8EC619E7-6BE3-8C47-AD78-F7533447E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6085490"/>
              <a:ext cx="66724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866E3355-8117-744F-A840-C118B3BF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1518624"/>
              <a:ext cx="5046085" cy="4566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660EF5A3-C5C0-4948-9704-72560F97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225" y="1467087"/>
              <a:ext cx="195619" cy="1268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5D00E4-32B1-5E4B-B925-3AD2A98A1873}"/>
                    </a:ext>
                  </a:extLst>
                </p:cNvPr>
                <p:cNvSpPr txBox="1"/>
                <p:nvPr/>
              </p:nvSpPr>
              <p:spPr>
                <a:xfrm>
                  <a:off x="1569149" y="1363370"/>
                  <a:ext cx="11680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£</m:t>
                        </m:r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5000</m:t>
                        </m:r>
                      </m:oMath>
                    </m:oMathPara>
                  </a14:m>
                  <a:endParaRPr lang="de-DE" dirty="0">
                    <a:latin typeface="Helvetica Light" panose="020B0403020202020204" pitchFamily="34" charset="0"/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5D00E4-32B1-5E4B-B925-3AD2A98A18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9149" y="1363370"/>
                  <a:ext cx="116800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357" r="-5357" b="-434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/>
              <p:nvPr/>
            </p:nvSpPr>
            <p:spPr>
              <a:xfrm>
                <a:off x="436950" y="3747144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£25</m:t>
                      </m:r>
                      <m:r>
                        <a:rPr lang="en-GB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50" y="3747144"/>
                <a:ext cx="698909" cy="276999"/>
              </a:xfrm>
              <a:prstGeom prst="rect">
                <a:avLst/>
              </a:prstGeom>
              <a:blipFill>
                <a:blip r:embed="rId3"/>
                <a:stretch>
                  <a:fillRect l="-5357" r="-7143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/>
              <p:nvPr/>
            </p:nvSpPr>
            <p:spPr>
              <a:xfrm>
                <a:off x="2314743" y="6261049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£50</m:t>
                      </m:r>
                      <m:r>
                        <a:rPr lang="en-GB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743" y="6261049"/>
                <a:ext cx="698909" cy="276999"/>
              </a:xfrm>
              <a:prstGeom prst="rect">
                <a:avLst/>
              </a:prstGeom>
              <a:blipFill>
                <a:blip r:embed="rId4"/>
                <a:stretch>
                  <a:fillRect l="-5357" r="-5357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13E77ED-CF39-2A41-A964-1C21F800441F}"/>
              </a:ext>
            </a:extLst>
          </p:cNvPr>
          <p:cNvSpPr txBox="1"/>
          <p:nvPr/>
        </p:nvSpPr>
        <p:spPr>
          <a:xfrm>
            <a:off x="3042335" y="857599"/>
            <a:ext cx="19877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>
                <a:latin typeface="Helvetica Light" panose="020B0403020202020204" pitchFamily="34" charset="0"/>
              </a:rPr>
              <a:t>Indifference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curves</a:t>
            </a:r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9" name="Line 8">
            <a:extLst>
              <a:ext uri="{FF2B5EF4-FFF2-40B4-BE49-F238E27FC236}">
                <a16:creationId xmlns:a16="http://schemas.microsoft.com/office/drawing/2014/main" id="{17949BB4-0150-7C4B-9EC5-7E283F5B9D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0984" y="3823078"/>
            <a:ext cx="14740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0" name="Line 7">
            <a:extLst>
              <a:ext uri="{FF2B5EF4-FFF2-40B4-BE49-F238E27FC236}">
                <a16:creationId xmlns:a16="http://schemas.microsoft.com/office/drawing/2014/main" id="{E4FEC2A8-5622-C642-8404-9E29CB62E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5059" y="3823078"/>
            <a:ext cx="0" cy="236659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1" name="Oval 14">
            <a:extLst>
              <a:ext uri="{FF2B5EF4-FFF2-40B4-BE49-F238E27FC236}">
                <a16:creationId xmlns:a16="http://schemas.microsoft.com/office/drawing/2014/main" id="{5BE6A8D8-FF7E-304E-85DE-ADDE48CC4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6533" y="3747144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030D87-10FE-8E4C-A486-5FF30DCAAC4E}"/>
              </a:ext>
            </a:extLst>
          </p:cNvPr>
          <p:cNvGrpSpPr/>
          <p:nvPr/>
        </p:nvGrpSpPr>
        <p:grpSpPr>
          <a:xfrm>
            <a:off x="1242795" y="657162"/>
            <a:ext cx="4773584" cy="5274929"/>
            <a:chOff x="3308998" y="1721265"/>
            <a:chExt cx="2800013" cy="3016197"/>
          </a:xfrm>
        </p:grpSpPr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41ECDEB3-83FB-484C-90B2-47D9D7E74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998" y="1994262"/>
              <a:ext cx="2483417" cy="2743200"/>
            </a:xfrm>
            <a:custGeom>
              <a:avLst/>
              <a:gdLst>
                <a:gd name="T0" fmla="*/ 0 w 1536"/>
                <a:gd name="T1" fmla="*/ 0 h 1728"/>
                <a:gd name="T2" fmla="*/ 96 w 1536"/>
                <a:gd name="T3" fmla="*/ 960 h 1728"/>
                <a:gd name="T4" fmla="*/ 576 w 1536"/>
                <a:gd name="T5" fmla="*/ 1488 h 1728"/>
                <a:gd name="T6" fmla="*/ 1536 w 1536"/>
                <a:gd name="T7" fmla="*/ 1728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6" h="1728">
                  <a:moveTo>
                    <a:pt x="0" y="0"/>
                  </a:moveTo>
                  <a:cubicBezTo>
                    <a:pt x="0" y="356"/>
                    <a:pt x="0" y="712"/>
                    <a:pt x="96" y="960"/>
                  </a:cubicBezTo>
                  <a:cubicBezTo>
                    <a:pt x="192" y="1208"/>
                    <a:pt x="336" y="1360"/>
                    <a:pt x="576" y="1488"/>
                  </a:cubicBezTo>
                  <a:cubicBezTo>
                    <a:pt x="816" y="1616"/>
                    <a:pt x="1176" y="1672"/>
                    <a:pt x="1536" y="1728"/>
                  </a:cubicBezTo>
                </a:path>
              </a:pathLst>
            </a:custGeom>
            <a:noFill/>
            <a:ln w="2540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B643BA2C-5DC6-8F4C-8ED3-066306078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5270" y="1901592"/>
              <a:ext cx="2209800" cy="2590800"/>
            </a:xfrm>
            <a:custGeom>
              <a:avLst/>
              <a:gdLst>
                <a:gd name="T0" fmla="*/ 0 w 1392"/>
                <a:gd name="T1" fmla="*/ 0 h 1632"/>
                <a:gd name="T2" fmla="*/ 144 w 1392"/>
                <a:gd name="T3" fmla="*/ 864 h 1632"/>
                <a:gd name="T4" fmla="*/ 720 w 1392"/>
                <a:gd name="T5" fmla="*/ 1440 h 1632"/>
                <a:gd name="T6" fmla="*/ 1392 w 1392"/>
                <a:gd name="T7" fmla="*/ 1632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1632">
                  <a:moveTo>
                    <a:pt x="0" y="0"/>
                  </a:moveTo>
                  <a:cubicBezTo>
                    <a:pt x="12" y="312"/>
                    <a:pt x="24" y="624"/>
                    <a:pt x="144" y="864"/>
                  </a:cubicBezTo>
                  <a:cubicBezTo>
                    <a:pt x="264" y="1104"/>
                    <a:pt x="512" y="1312"/>
                    <a:pt x="720" y="1440"/>
                  </a:cubicBezTo>
                  <a:cubicBezTo>
                    <a:pt x="928" y="1568"/>
                    <a:pt x="1160" y="1600"/>
                    <a:pt x="1392" y="1632"/>
                  </a:cubicBezTo>
                </a:path>
              </a:pathLst>
            </a:custGeom>
            <a:noFill/>
            <a:ln w="2540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C7E2C9F4-C1CD-294E-98B8-3BE7D8F28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811" y="1721265"/>
              <a:ext cx="1981200" cy="2209800"/>
            </a:xfrm>
            <a:custGeom>
              <a:avLst/>
              <a:gdLst>
                <a:gd name="T0" fmla="*/ 0 w 1248"/>
                <a:gd name="T1" fmla="*/ 0 h 1392"/>
                <a:gd name="T2" fmla="*/ 240 w 1248"/>
                <a:gd name="T3" fmla="*/ 720 h 1392"/>
                <a:gd name="T4" fmla="*/ 768 w 1248"/>
                <a:gd name="T5" fmla="*/ 1200 h 1392"/>
                <a:gd name="T6" fmla="*/ 1248 w 1248"/>
                <a:gd name="T7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8" h="1392">
                  <a:moveTo>
                    <a:pt x="0" y="0"/>
                  </a:moveTo>
                  <a:cubicBezTo>
                    <a:pt x="56" y="260"/>
                    <a:pt x="112" y="520"/>
                    <a:pt x="240" y="720"/>
                  </a:cubicBezTo>
                  <a:cubicBezTo>
                    <a:pt x="368" y="920"/>
                    <a:pt x="600" y="1088"/>
                    <a:pt x="768" y="1200"/>
                  </a:cubicBezTo>
                  <a:cubicBezTo>
                    <a:pt x="936" y="1312"/>
                    <a:pt x="1092" y="1352"/>
                    <a:pt x="1248" y="1392"/>
                  </a:cubicBezTo>
                </a:path>
              </a:pathLst>
            </a:custGeom>
            <a:noFill/>
            <a:ln w="2540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06E422F-F396-0346-B0AC-4F1BBEADD9F7}"/>
                  </a:ext>
                </a:extLst>
              </p:cNvPr>
              <p:cNvSpPr txBox="1"/>
              <p:nvPr/>
            </p:nvSpPr>
            <p:spPr>
              <a:xfrm>
                <a:off x="3858792" y="6261049"/>
                <a:ext cx="875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£10,</m:t>
                      </m:r>
                      <m:r>
                        <a:rPr lang="en-GB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06E422F-F396-0346-B0AC-4F1BBEADD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792" y="6261049"/>
                <a:ext cx="875240" cy="276999"/>
              </a:xfrm>
              <a:prstGeom prst="rect">
                <a:avLst/>
              </a:prstGeom>
              <a:blipFill>
                <a:blip r:embed="rId5"/>
                <a:stretch>
                  <a:fillRect l="-4286" r="-4286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20">
            <a:extLst>
              <a:ext uri="{FF2B5EF4-FFF2-40B4-BE49-F238E27FC236}">
                <a16:creationId xmlns:a16="http://schemas.microsoft.com/office/drawing/2014/main" id="{A9887BE4-DAB1-5C4B-B0A9-298169644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3953" y="2313427"/>
            <a:ext cx="33393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de-DE" dirty="0">
                <a:latin typeface="Helvetica Light" panose="020B0403020202020204" pitchFamily="34" charset="0"/>
              </a:rPr>
              <a:t>Most preferred affordable plan</a:t>
            </a:r>
          </a:p>
        </p:txBody>
      </p:sp>
      <p:sp>
        <p:nvSpPr>
          <p:cNvPr id="23" name="Oval 21">
            <a:extLst>
              <a:ext uri="{FF2B5EF4-FFF2-40B4-BE49-F238E27FC236}">
                <a16:creationId xmlns:a16="http://schemas.microsoft.com/office/drawing/2014/main" id="{D3456D18-698E-3547-9F47-7FB37A030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5862" y="3719296"/>
            <a:ext cx="228600" cy="228600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26BB5157-5FA8-2344-9643-94EBF90120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4462" y="2728696"/>
            <a:ext cx="14478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8" name="Text Box 21">
            <a:extLst>
              <a:ext uri="{FF2B5EF4-FFF2-40B4-BE49-F238E27FC236}">
                <a16:creationId xmlns:a16="http://schemas.microsoft.com/office/drawing/2014/main" id="{D191D144-C94F-9C4E-ACF8-D104292D5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3267" y="2797690"/>
            <a:ext cx="26452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de-DE" dirty="0">
                <a:latin typeface="Helvetica Light" panose="020B0403020202020204" pitchFamily="34" charset="0"/>
              </a:rPr>
              <a:t>MRS = slope of budget </a:t>
            </a:r>
            <a:br>
              <a:rPr lang="en-US" altLang="de-DE" dirty="0">
                <a:latin typeface="Helvetica Light" panose="020B0403020202020204" pitchFamily="34" charset="0"/>
              </a:rPr>
            </a:br>
            <a:r>
              <a:rPr lang="en-US" altLang="de-DE" dirty="0">
                <a:latin typeface="Helvetica Light" panose="020B0403020202020204" pitchFamily="34" charset="0"/>
              </a:rPr>
              <a:t>            constraint</a:t>
            </a:r>
          </a:p>
        </p:txBody>
      </p:sp>
    </p:spTree>
    <p:extLst>
      <p:ext uri="{BB962C8B-B14F-4D97-AF65-F5344CB8AC3E}">
        <p14:creationId xmlns:p14="http://schemas.microsoft.com/office/powerpoint/2010/main" val="355879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88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Wagner</dc:creator>
  <cp:lastModifiedBy>Peter Wagner</cp:lastModifiedBy>
  <cp:revision>4</cp:revision>
  <dcterms:created xsi:type="dcterms:W3CDTF">2019-10-28T00:30:53Z</dcterms:created>
  <dcterms:modified xsi:type="dcterms:W3CDTF">2019-10-28T01:02:37Z</dcterms:modified>
</cp:coreProperties>
</file>