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D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7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77F6E-9883-402C-97D1-C5A452DE5CD6}" type="datetimeFigureOut">
              <a:rPr lang="en-GB" smtClean="0"/>
              <a:t>03/10/2019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697E0-0A71-4527-9DD4-6ACD452BCA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1305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77F6E-9883-402C-97D1-C5A452DE5CD6}" type="datetimeFigureOut">
              <a:rPr lang="en-GB" smtClean="0"/>
              <a:t>03/10/2019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697E0-0A71-4527-9DD4-6ACD452BCA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5553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77F6E-9883-402C-97D1-C5A452DE5CD6}" type="datetimeFigureOut">
              <a:rPr lang="en-GB" smtClean="0"/>
              <a:t>03/10/2019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697E0-0A71-4527-9DD4-6ACD452BCA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2780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77F6E-9883-402C-97D1-C5A452DE5CD6}" type="datetimeFigureOut">
              <a:rPr lang="en-GB" smtClean="0"/>
              <a:t>03/10/2019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697E0-0A71-4527-9DD4-6ACD452BCA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5479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77F6E-9883-402C-97D1-C5A452DE5CD6}" type="datetimeFigureOut">
              <a:rPr lang="en-GB" smtClean="0"/>
              <a:t>03/10/2019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697E0-0A71-4527-9DD4-6ACD452BCA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2138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77F6E-9883-402C-97D1-C5A452DE5CD6}" type="datetimeFigureOut">
              <a:rPr lang="en-GB" smtClean="0"/>
              <a:t>03/10/2019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697E0-0A71-4527-9DD4-6ACD452BCA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7010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77F6E-9883-402C-97D1-C5A452DE5CD6}" type="datetimeFigureOut">
              <a:rPr lang="en-GB" smtClean="0"/>
              <a:t>03/10/2019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697E0-0A71-4527-9DD4-6ACD452BCA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1619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77F6E-9883-402C-97D1-C5A452DE5CD6}" type="datetimeFigureOut">
              <a:rPr lang="en-GB" smtClean="0"/>
              <a:t>03/10/2019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697E0-0A71-4527-9DD4-6ACD452BCA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7340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77F6E-9883-402C-97D1-C5A452DE5CD6}" type="datetimeFigureOut">
              <a:rPr lang="en-GB" smtClean="0"/>
              <a:t>03/10/2019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697E0-0A71-4527-9DD4-6ACD452BCA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1792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77F6E-9883-402C-97D1-C5A452DE5CD6}" type="datetimeFigureOut">
              <a:rPr lang="en-GB" smtClean="0"/>
              <a:t>03/10/2019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697E0-0A71-4527-9DD4-6ACD452BCA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9447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77F6E-9883-402C-97D1-C5A452DE5CD6}" type="datetimeFigureOut">
              <a:rPr lang="en-GB" smtClean="0"/>
              <a:t>03/10/2019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697E0-0A71-4527-9DD4-6ACD452BCA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3537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CMU Sans Serif Medium"/>
              </a:defRPr>
            </a:lvl1pPr>
          </a:lstStyle>
          <a:p>
            <a:fld id="{13177F6E-9883-402C-97D1-C5A452DE5CD6}" type="datetimeFigureOut">
              <a:rPr lang="en-GB" smtClean="0"/>
              <a:pPr/>
              <a:t>03/10/2019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CMU Sans Serif Medium"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CMU Sans Serif Medium"/>
              </a:defRPr>
            </a:lvl1pPr>
          </a:lstStyle>
          <a:p>
            <a:fld id="{4AB697E0-0A71-4527-9DD4-6ACD452BCA1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3747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CMU Sans Serif Medium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CMU Sans Serif Medium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CMU Sans Serif Medium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CMU Sans Serif Medium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CMU Sans Serif Medium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CMU Sans Serif Medium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AC8F8540-84CA-1342-9F07-3DB4823EC6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08478625"/>
                  </p:ext>
                </p:extLst>
              </p:nvPr>
            </p:nvGraphicFramePr>
            <p:xfrm>
              <a:off x="214775" y="198803"/>
              <a:ext cx="11797115" cy="613119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428363">
                      <a:extLst>
                        <a:ext uri="{9D8B030D-6E8A-4147-A177-3AD203B41FA5}">
                          <a16:colId xmlns:a16="http://schemas.microsoft.com/office/drawing/2014/main" val="2545374728"/>
                        </a:ext>
                      </a:extLst>
                    </a:gridCol>
                    <a:gridCol w="2359108">
                      <a:extLst>
                        <a:ext uri="{9D8B030D-6E8A-4147-A177-3AD203B41FA5}">
                          <a16:colId xmlns:a16="http://schemas.microsoft.com/office/drawing/2014/main" val="2802639831"/>
                        </a:ext>
                      </a:extLst>
                    </a:gridCol>
                    <a:gridCol w="2310765">
                      <a:extLst>
                        <a:ext uri="{9D8B030D-6E8A-4147-A177-3AD203B41FA5}">
                          <a16:colId xmlns:a16="http://schemas.microsoft.com/office/drawing/2014/main" val="633079231"/>
                        </a:ext>
                      </a:extLst>
                    </a:gridCol>
                    <a:gridCol w="2223749">
                      <a:extLst>
                        <a:ext uri="{9D8B030D-6E8A-4147-A177-3AD203B41FA5}">
                          <a16:colId xmlns:a16="http://schemas.microsoft.com/office/drawing/2014/main" val="67067271"/>
                        </a:ext>
                      </a:extLst>
                    </a:gridCol>
                    <a:gridCol w="2475130">
                      <a:extLst>
                        <a:ext uri="{9D8B030D-6E8A-4147-A177-3AD203B41FA5}">
                          <a16:colId xmlns:a16="http://schemas.microsoft.com/office/drawing/2014/main" val="4079645778"/>
                        </a:ext>
                      </a:extLst>
                    </a:gridCol>
                  </a:tblGrid>
                  <a:tr h="17573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i="0" dirty="0">
                              <a:latin typeface="CMU Sans Serif Medium"/>
                            </a:rPr>
                            <a:t>UK \ EU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i="0" dirty="0" err="1">
                              <a:latin typeface="CMU Sans Serif Medium"/>
                            </a:rPr>
                            <a:t>Hawk,Hawk</a:t>
                          </a:r>
                          <a:endParaRPr lang="en-US" sz="2800" b="0" i="0" dirty="0">
                            <a:latin typeface="CMU Sans Serif Medium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i="0" dirty="0" err="1">
                              <a:latin typeface="CMU Sans Serif Medium"/>
                            </a:rPr>
                            <a:t>Hawk,Dove</a:t>
                          </a:r>
                          <a:endParaRPr lang="en-US" sz="2800" b="0" i="0" dirty="0">
                            <a:latin typeface="CMU Sans Serif Medium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i="0" dirty="0" err="1">
                              <a:latin typeface="CMU Sans Serif Medium"/>
                            </a:rPr>
                            <a:t>Dove,Hawk</a:t>
                          </a:r>
                          <a:endParaRPr lang="en-US" sz="2800" b="0" i="0" dirty="0">
                            <a:latin typeface="CMU Sans Serif Medium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i="0" dirty="0" err="1">
                              <a:latin typeface="CMU Sans Serif Medium"/>
                            </a:rPr>
                            <a:t>Dove,Dove</a:t>
                          </a:r>
                          <a:endParaRPr lang="en-US" sz="2800" b="0" i="0" dirty="0">
                            <a:latin typeface="CMU Sans Serif Medium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17260224"/>
                      </a:ext>
                    </a:extLst>
                  </a:tr>
                  <a:tr h="21869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i="0" dirty="0">
                              <a:latin typeface="CMU Sans Serif Medium"/>
                            </a:rPr>
                            <a:t>Hawk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800" b="0" i="0" smtClean="0">
                                        <a:latin typeface="CMU Sans Serif Medium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800" b="0" i="0" smtClean="0">
                                        <a:latin typeface="CMU Sans Serif Medium"/>
                                      </a:rPr>
                                      <m:t>−</m:t>
                                    </m:r>
                                    <m:r>
                                      <a:rPr lang="en-GB" sz="2800" b="0" i="0" smtClean="0">
                                        <a:latin typeface="CMU Sans Serif Medium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GB" sz="2800" b="0" i="0" smtClean="0">
                                        <a:latin typeface="CMU Sans Serif Medium"/>
                                      </a:rPr>
                                      <m:t>𝑈𝐾</m:t>
                                    </m:r>
                                  </m:sub>
                                </m:sSub>
                                <m:r>
                                  <a:rPr lang="en-GB" sz="2800" b="0" i="0" smtClean="0">
                                    <a:latin typeface="CMU Sans Serif Medium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GB" sz="2800" b="0" i="0" smtClean="0">
                                        <a:latin typeface="CMU Sans Serif Medium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800" b="0" i="0" smtClean="0">
                                        <a:latin typeface="CMU Sans Serif Medium"/>
                                      </a:rPr>
                                      <m:t>−</m:t>
                                    </m:r>
                                    <m:r>
                                      <a:rPr lang="en-GB" sz="2800" b="0" i="0" smtClean="0">
                                        <a:latin typeface="CMU Sans Serif Medium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GB" sz="2800" b="0" i="0" smtClean="0">
                                        <a:latin typeface="CMU Sans Serif Medium"/>
                                      </a:rPr>
                                      <m:t>𝐸𝑈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0" i="0" dirty="0">
                            <a:latin typeface="CMU Sans Serif Medium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800" b="0" i="0" smtClean="0">
                                        <a:latin typeface="CMU Sans Serif Medium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800" b="0" i="0" smtClean="0">
                                        <a:latin typeface="CMU Sans Serif Medium"/>
                                      </a:rPr>
                                      <m:t>−</m:t>
                                    </m:r>
                                    <m:r>
                                      <a:rPr lang="en-GB" sz="2800" b="0" i="0" smtClean="0">
                                        <a:latin typeface="CMU Sans Serif Medium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GB" sz="2800" b="0" i="0" smtClean="0">
                                        <a:latin typeface="CMU Sans Serif Medium"/>
                                      </a:rPr>
                                      <m:t>𝑈𝐾</m:t>
                                    </m:r>
                                  </m:sub>
                                </m:sSub>
                                <m:r>
                                  <a:rPr lang="en-GB" sz="2800" b="0" i="0" smtClean="0">
                                    <a:latin typeface="CMU Sans Serif Medium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GB" sz="2800" b="0" i="0" smtClean="0">
                                        <a:latin typeface="CMU Sans Serif Medium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800" b="0" i="0" smtClean="0">
                                        <a:latin typeface="CMU Sans Serif Medium"/>
                                      </a:rPr>
                                      <m:t>−</m:t>
                                    </m:r>
                                    <m:r>
                                      <a:rPr lang="en-GB" sz="2800" b="0" i="0" smtClean="0">
                                        <a:latin typeface="CMU Sans Serif Medium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GB" sz="2800" b="0" i="0" smtClean="0">
                                        <a:latin typeface="CMU Sans Serif Medium"/>
                                      </a:rPr>
                                      <m:t>𝐸𝑈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0" i="0" dirty="0">
                            <a:latin typeface="CMU Sans Serif Medium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2800" b="0" i="0" smtClean="0">
                                    <a:latin typeface="CMU Sans Serif Medium"/>
                                  </a:rPr>
                                  <m:t>3</m:t>
                                </m:r>
                                <m:r>
                                  <a:rPr lang="en-GB" sz="2800" b="0" i="0" smtClean="0">
                                    <a:latin typeface="CMU Sans Serif Medium"/>
                                  </a:rPr>
                                  <m:t>,</m:t>
                                </m:r>
                                <m:r>
                                  <a:rPr lang="en-CA" sz="2800" b="0" i="0" smtClean="0">
                                    <a:latin typeface="CMU Sans Serif Medium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b="0" i="0" dirty="0">
                            <a:latin typeface="CMU Sans Serif Medium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2800" b="0" i="0" smtClean="0">
                                    <a:latin typeface="CMU Sans Serif Medium"/>
                                  </a:rPr>
                                  <m:t>3</m:t>
                                </m:r>
                                <m:r>
                                  <a:rPr lang="en-GB" sz="2800" b="0" i="0" smtClean="0">
                                    <a:latin typeface="CMU Sans Serif Medium"/>
                                  </a:rPr>
                                  <m:t>,</m:t>
                                </m:r>
                                <m:r>
                                  <a:rPr lang="en-CA" sz="2800" b="0" i="0" smtClean="0">
                                    <a:latin typeface="CMU Sans Serif Medium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b="0" i="0" dirty="0">
                            <a:latin typeface="CMU Sans Serif Medium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28998409"/>
                      </a:ext>
                    </a:extLst>
                  </a:tr>
                  <a:tr h="21869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i="0" dirty="0">
                              <a:latin typeface="CMU Sans Serif Medium"/>
                            </a:rPr>
                            <a:t>Dove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800" b="0" i="0" smtClean="0">
                                    <a:latin typeface="CMU Sans Serif Medium"/>
                                  </a:rPr>
                                  <m:t>1, 3</m:t>
                                </m:r>
                              </m:oMath>
                            </m:oMathPara>
                          </a14:m>
                          <a:endParaRPr lang="en-US" sz="2800" b="0" i="0" dirty="0">
                            <a:latin typeface="CMU Sans Serif Medium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2800" b="0" i="0" smtClean="0">
                                    <a:latin typeface="CMU Sans Serif Medium"/>
                                  </a:rPr>
                                  <m:t>2</m:t>
                                </m:r>
                                <m:r>
                                  <a:rPr lang="en-GB" sz="2800" b="0" i="0" smtClean="0">
                                    <a:latin typeface="CMU Sans Serif Medium"/>
                                  </a:rPr>
                                  <m:t>, </m:t>
                                </m:r>
                                <m:r>
                                  <a:rPr lang="en-CA" sz="2800" b="0" i="0" smtClean="0">
                                    <a:latin typeface="CMU Sans Serif Medium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800" b="0" i="0" dirty="0">
                            <a:latin typeface="CMU Sans Serif Medium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800" b="0" i="0" smtClean="0">
                                    <a:latin typeface="CMU Sans Serif Medium"/>
                                  </a:rPr>
                                  <m:t>1, 3</m:t>
                                </m:r>
                              </m:oMath>
                            </m:oMathPara>
                          </a14:m>
                          <a:endParaRPr lang="en-US" sz="2800" b="0" i="0" dirty="0">
                            <a:latin typeface="CMU Sans Serif Medium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2800" b="0" i="0" smtClean="0">
                                    <a:latin typeface="CMU Sans Serif Medium"/>
                                  </a:rPr>
                                  <m:t>2</m:t>
                                </m:r>
                                <m:r>
                                  <a:rPr lang="en-GB" sz="2800" b="0" i="0" smtClean="0">
                                    <a:latin typeface="CMU Sans Serif Medium"/>
                                  </a:rPr>
                                  <m:t>, </m:t>
                                </m:r>
                                <m:r>
                                  <a:rPr lang="en-CA" sz="2800" b="0" i="0" smtClean="0">
                                    <a:latin typeface="CMU Sans Serif Medium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800" b="0" i="0" dirty="0">
                            <a:latin typeface="CMU Sans Serif Medium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4251568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AC8F8540-84CA-1342-9F07-3DB4823EC6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08478625"/>
                  </p:ext>
                </p:extLst>
              </p:nvPr>
            </p:nvGraphicFramePr>
            <p:xfrm>
              <a:off x="214775" y="198803"/>
              <a:ext cx="11797115" cy="613119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428363">
                      <a:extLst>
                        <a:ext uri="{9D8B030D-6E8A-4147-A177-3AD203B41FA5}">
                          <a16:colId xmlns:a16="http://schemas.microsoft.com/office/drawing/2014/main" val="2545374728"/>
                        </a:ext>
                      </a:extLst>
                    </a:gridCol>
                    <a:gridCol w="2359108">
                      <a:extLst>
                        <a:ext uri="{9D8B030D-6E8A-4147-A177-3AD203B41FA5}">
                          <a16:colId xmlns:a16="http://schemas.microsoft.com/office/drawing/2014/main" val="2802639831"/>
                        </a:ext>
                      </a:extLst>
                    </a:gridCol>
                    <a:gridCol w="2310765">
                      <a:extLst>
                        <a:ext uri="{9D8B030D-6E8A-4147-A177-3AD203B41FA5}">
                          <a16:colId xmlns:a16="http://schemas.microsoft.com/office/drawing/2014/main" val="633079231"/>
                        </a:ext>
                      </a:extLst>
                    </a:gridCol>
                    <a:gridCol w="2223749">
                      <a:extLst>
                        <a:ext uri="{9D8B030D-6E8A-4147-A177-3AD203B41FA5}">
                          <a16:colId xmlns:a16="http://schemas.microsoft.com/office/drawing/2014/main" val="67067271"/>
                        </a:ext>
                      </a:extLst>
                    </a:gridCol>
                    <a:gridCol w="2475130">
                      <a:extLst>
                        <a:ext uri="{9D8B030D-6E8A-4147-A177-3AD203B41FA5}">
                          <a16:colId xmlns:a16="http://schemas.microsoft.com/office/drawing/2014/main" val="4079645778"/>
                        </a:ext>
                      </a:extLst>
                    </a:gridCol>
                  </a:tblGrid>
                  <a:tr h="17573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i="0" dirty="0">
                              <a:latin typeface="CMU Sans Serif Medium"/>
                            </a:rPr>
                            <a:t>UK \ EU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i="0" dirty="0" err="1">
                              <a:latin typeface="CMU Sans Serif Medium"/>
                            </a:rPr>
                            <a:t>Hawk,Hawk</a:t>
                          </a:r>
                          <a:endParaRPr lang="en-US" sz="2800" b="0" i="0" dirty="0">
                            <a:latin typeface="CMU Sans Serif Medium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i="0" dirty="0" err="1">
                              <a:latin typeface="CMU Sans Serif Medium"/>
                            </a:rPr>
                            <a:t>Hawk,Dove</a:t>
                          </a:r>
                          <a:endParaRPr lang="en-US" sz="2800" b="0" i="0" dirty="0">
                            <a:latin typeface="CMU Sans Serif Medium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i="0" dirty="0" err="1">
                              <a:latin typeface="CMU Sans Serif Medium"/>
                            </a:rPr>
                            <a:t>Dove,Hawk</a:t>
                          </a:r>
                          <a:endParaRPr lang="en-US" sz="2800" b="0" i="0" dirty="0">
                            <a:latin typeface="CMU Sans Serif Medium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i="0" dirty="0" err="1">
                              <a:latin typeface="CMU Sans Serif Medium"/>
                            </a:rPr>
                            <a:t>Dove,Dove</a:t>
                          </a:r>
                          <a:endParaRPr lang="en-US" sz="2800" b="0" i="0" dirty="0">
                            <a:latin typeface="CMU Sans Serif Medium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17260224"/>
                      </a:ext>
                    </a:extLst>
                  </a:tr>
                  <a:tr h="21869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i="0" dirty="0">
                              <a:latin typeface="CMU Sans Serif Medium"/>
                            </a:rPr>
                            <a:t>Hawk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2688" t="-81395" r="-297849" b="-100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6011" t="-81395" r="-202732" b="-100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20000" t="-81395" r="-112000" b="-100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76923" t="-81395" r="-513" b="-100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8998409"/>
                      </a:ext>
                    </a:extLst>
                  </a:tr>
                  <a:tr h="21869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i="0" dirty="0">
                              <a:latin typeface="CMU Sans Serif Medium"/>
                            </a:rPr>
                            <a:t>Dove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2688" t="-180347" r="-2978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6011" t="-180347" r="-2027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20000" t="-180347" r="-1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76923" t="-180347" r="-5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251568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9894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AC8F8540-84CA-1342-9F07-3DB4823EC6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55877324"/>
                  </p:ext>
                </p:extLst>
              </p:nvPr>
            </p:nvGraphicFramePr>
            <p:xfrm>
              <a:off x="214775" y="198803"/>
              <a:ext cx="11797115" cy="613119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428363">
                      <a:extLst>
                        <a:ext uri="{9D8B030D-6E8A-4147-A177-3AD203B41FA5}">
                          <a16:colId xmlns:a16="http://schemas.microsoft.com/office/drawing/2014/main" val="2545374728"/>
                        </a:ext>
                      </a:extLst>
                    </a:gridCol>
                    <a:gridCol w="2359108">
                      <a:extLst>
                        <a:ext uri="{9D8B030D-6E8A-4147-A177-3AD203B41FA5}">
                          <a16:colId xmlns:a16="http://schemas.microsoft.com/office/drawing/2014/main" val="2802639831"/>
                        </a:ext>
                      </a:extLst>
                    </a:gridCol>
                    <a:gridCol w="2310765">
                      <a:extLst>
                        <a:ext uri="{9D8B030D-6E8A-4147-A177-3AD203B41FA5}">
                          <a16:colId xmlns:a16="http://schemas.microsoft.com/office/drawing/2014/main" val="633079231"/>
                        </a:ext>
                      </a:extLst>
                    </a:gridCol>
                    <a:gridCol w="2223749">
                      <a:extLst>
                        <a:ext uri="{9D8B030D-6E8A-4147-A177-3AD203B41FA5}">
                          <a16:colId xmlns:a16="http://schemas.microsoft.com/office/drawing/2014/main" val="67067271"/>
                        </a:ext>
                      </a:extLst>
                    </a:gridCol>
                    <a:gridCol w="2475130">
                      <a:extLst>
                        <a:ext uri="{9D8B030D-6E8A-4147-A177-3AD203B41FA5}">
                          <a16:colId xmlns:a16="http://schemas.microsoft.com/office/drawing/2014/main" val="4079645778"/>
                        </a:ext>
                      </a:extLst>
                    </a:gridCol>
                  </a:tblGrid>
                  <a:tr h="17573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i="0" dirty="0">
                              <a:latin typeface="CMU Sans Serif Medium"/>
                            </a:rPr>
                            <a:t>UK \ EU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i="0" dirty="0" err="1">
                              <a:latin typeface="CMU Sans Serif Medium"/>
                            </a:rPr>
                            <a:t>Hawk,Hawk</a:t>
                          </a:r>
                          <a:endParaRPr lang="en-US" sz="2800" b="0" i="0" dirty="0">
                            <a:latin typeface="CMU Sans Serif Medium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i="0" dirty="0" err="1">
                              <a:latin typeface="CMU Sans Serif Medium"/>
                            </a:rPr>
                            <a:t>Hawk,Dove</a:t>
                          </a:r>
                          <a:endParaRPr lang="en-US" sz="2800" b="0" i="0" dirty="0">
                            <a:latin typeface="CMU Sans Serif Medium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i="0" dirty="0" err="1">
                              <a:latin typeface="CMU Sans Serif Medium"/>
                            </a:rPr>
                            <a:t>Dove,Hawk</a:t>
                          </a:r>
                          <a:endParaRPr lang="en-US" sz="2800" b="0" i="0" dirty="0">
                            <a:latin typeface="CMU Sans Serif Medium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i="0" dirty="0" err="1">
                              <a:latin typeface="CMU Sans Serif Medium"/>
                            </a:rPr>
                            <a:t>Dove,Dove</a:t>
                          </a:r>
                          <a:endParaRPr lang="en-US" sz="2800" b="0" i="0" dirty="0">
                            <a:latin typeface="CMU Sans Serif Medium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17260224"/>
                      </a:ext>
                    </a:extLst>
                  </a:tr>
                  <a:tr h="21869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i="0" dirty="0">
                              <a:latin typeface="CMU Sans Serif Medium"/>
                            </a:rPr>
                            <a:t>Hawk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800" b="0" i="0" smtClean="0">
                                        <a:latin typeface="CMU Sans Serif Medium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800" b="0" i="0" smtClean="0">
                                        <a:latin typeface="CMU Sans Serif Medium"/>
                                      </a:rPr>
                                      <m:t>−</m:t>
                                    </m:r>
                                    <m:r>
                                      <a:rPr lang="en-GB" sz="2800" b="0" i="0" smtClean="0">
                                        <a:latin typeface="CMU Sans Serif Medium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GB" sz="2800" b="0" i="0" smtClean="0">
                                        <a:latin typeface="CMU Sans Serif Medium"/>
                                      </a:rPr>
                                      <m:t>𝑈𝐾</m:t>
                                    </m:r>
                                  </m:sub>
                                </m:sSub>
                                <m:r>
                                  <a:rPr lang="en-GB" sz="2800" b="0" i="0" smtClean="0">
                                    <a:latin typeface="CMU Sans Serif Medium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GB" sz="2800" b="0" i="0" smtClean="0">
                                        <a:latin typeface="CMU Sans Serif Medium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800" b="0" i="0" smtClean="0">
                                        <a:latin typeface="CMU Sans Serif Medium"/>
                                      </a:rPr>
                                      <m:t>−</m:t>
                                    </m:r>
                                    <m:r>
                                      <a:rPr lang="en-GB" sz="2800" b="0" i="0" smtClean="0">
                                        <a:latin typeface="CMU Sans Serif Medium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GB" sz="2800" b="0" i="0" smtClean="0">
                                        <a:latin typeface="CMU Sans Serif Medium"/>
                                      </a:rPr>
                                      <m:t>𝐸𝑈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0" i="0" dirty="0">
                            <a:latin typeface="CMU Sans Serif Medium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800" b="0" i="0" smtClean="0">
                                        <a:latin typeface="CMU Sans Serif Medium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800" b="0" i="0" smtClean="0">
                                        <a:latin typeface="CMU Sans Serif Medium"/>
                                      </a:rPr>
                                      <m:t>−</m:t>
                                    </m:r>
                                    <m:r>
                                      <a:rPr lang="en-GB" sz="2800" b="0" i="0" smtClean="0">
                                        <a:latin typeface="CMU Sans Serif Medium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GB" sz="2800" b="0" i="0" smtClean="0">
                                        <a:latin typeface="CMU Sans Serif Medium"/>
                                      </a:rPr>
                                      <m:t>𝑈𝐾</m:t>
                                    </m:r>
                                  </m:sub>
                                </m:sSub>
                                <m:r>
                                  <a:rPr lang="en-GB" sz="2800" b="0" i="0" smtClean="0">
                                    <a:latin typeface="CMU Sans Serif Medium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GB" sz="2800" b="0" i="0" smtClean="0">
                                        <a:latin typeface="CMU Sans Serif Medium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800" b="0" i="0" smtClean="0">
                                        <a:latin typeface="CMU Sans Serif Medium"/>
                                      </a:rPr>
                                      <m:t>−</m:t>
                                    </m:r>
                                    <m:r>
                                      <a:rPr lang="en-GB" sz="2800" b="0" i="0" smtClean="0">
                                        <a:latin typeface="CMU Sans Serif Medium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GB" sz="2800" b="0" i="0" smtClean="0">
                                        <a:latin typeface="CMU Sans Serif Medium"/>
                                      </a:rPr>
                                      <m:t>𝐸𝑈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0" i="0" dirty="0">
                            <a:latin typeface="CMU Sans Serif Medium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2800" b="0" i="0" baseline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GB" sz="2800" b="0" i="0" baseline="30000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GB" sz="2800" b="0" i="0" smtClean="0">
                                    <a:latin typeface="CMU Sans Serif Medium"/>
                                  </a:rPr>
                                  <m:t>,</m:t>
                                </m:r>
                                <m:r>
                                  <a:rPr lang="en-CA" sz="2800" b="0" i="0" smtClean="0">
                                    <a:latin typeface="CMU Sans Serif Medium"/>
                                  </a:rPr>
                                  <m:t>1</m:t>
                                </m:r>
                                <m:r>
                                  <a:rPr lang="en-GB" sz="2800" b="0" i="0" baseline="30000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oMath>
                            </m:oMathPara>
                          </a14:m>
                          <a:endParaRPr lang="en-US" sz="2800" b="0" i="0" dirty="0">
                            <a:latin typeface="CMU Sans Serif Medium"/>
                          </a:endParaRPr>
                        </a:p>
                      </a:txBody>
                      <a:tcPr anchor="ctr">
                        <a:solidFill>
                          <a:srgbClr val="BADD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2800" b="0" i="0" smtClean="0">
                                    <a:latin typeface="CMU Sans Serif Medium"/>
                                  </a:rPr>
                                  <m:t>3</m:t>
                                </m:r>
                                <m:r>
                                  <a:rPr lang="en-GB" sz="2800" b="0" i="0" baseline="30000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GB" sz="2800" b="0" i="0" smtClean="0">
                                    <a:latin typeface="CMU Sans Serif Medium"/>
                                  </a:rPr>
                                  <m:t>,</m:t>
                                </m:r>
                                <m:r>
                                  <a:rPr lang="en-CA" sz="2800" b="0" i="0" smtClean="0">
                                    <a:latin typeface="CMU Sans Serif Medium"/>
                                  </a:rPr>
                                  <m:t>1</m:t>
                                </m:r>
                                <m:r>
                                  <a:rPr lang="en-GB" sz="2800" b="0" i="0" baseline="30000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oMath>
                            </m:oMathPara>
                          </a14:m>
                          <a:endParaRPr lang="en-US" sz="2800" b="0" i="0" dirty="0">
                            <a:latin typeface="CMU Sans Serif Medium"/>
                          </a:endParaRPr>
                        </a:p>
                      </a:txBody>
                      <a:tcPr anchor="ctr">
                        <a:solidFill>
                          <a:srgbClr val="BADD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8998409"/>
                      </a:ext>
                    </a:extLst>
                  </a:tr>
                  <a:tr h="21869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i="0" dirty="0">
                              <a:latin typeface="CMU Sans Serif Medium"/>
                            </a:rPr>
                            <a:t>Dove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800" b="0" i="0" smtClean="0">
                                    <a:latin typeface="CMU Sans Serif Medium"/>
                                  </a:rPr>
                                  <m:t>1</m:t>
                                </m:r>
                                <m:r>
                                  <a:rPr lang="en-GB" sz="2800" b="0" i="0" baseline="30000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GB" sz="2800" b="0" i="0" smtClean="0">
                                    <a:latin typeface="CMU Sans Serif Medium"/>
                                  </a:rPr>
                                  <m:t>, 3</m:t>
                                </m:r>
                                <m:r>
                                  <a:rPr lang="en-GB" sz="2800" b="0" i="0" baseline="30000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oMath>
                            </m:oMathPara>
                          </a14:m>
                          <a:endParaRPr lang="en-US" sz="2800" b="0" i="0" dirty="0">
                            <a:latin typeface="CMU Sans Serif Medium"/>
                          </a:endParaRPr>
                        </a:p>
                      </a:txBody>
                      <a:tcPr anchor="ctr">
                        <a:solidFill>
                          <a:srgbClr val="BADD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2800" b="0" i="0" smtClean="0">
                                    <a:latin typeface="CMU Sans Serif Medium"/>
                                  </a:rPr>
                                  <m:t>2</m:t>
                                </m:r>
                                <m:r>
                                  <a:rPr lang="en-GB" sz="2800" b="0" i="0" smtClean="0">
                                    <a:latin typeface="CMU Sans Serif Medium"/>
                                  </a:rPr>
                                  <m:t>, </m:t>
                                </m:r>
                                <m:r>
                                  <a:rPr lang="en-CA" sz="2800" b="0" i="0" smtClean="0">
                                    <a:latin typeface="CMU Sans Serif Medium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800" b="0" i="0" dirty="0">
                            <a:latin typeface="CMU Sans Serif Medium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800" b="0" i="0" smtClean="0">
                                    <a:latin typeface="CMU Sans Serif Medium"/>
                                  </a:rPr>
                                  <m:t>1, 3</m:t>
                                </m:r>
                              </m:oMath>
                            </m:oMathPara>
                          </a14:m>
                          <a:endParaRPr lang="en-US" sz="2800" b="0" i="0" dirty="0">
                            <a:latin typeface="CMU Sans Serif Medium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2800" b="0" i="0" smtClean="0">
                                    <a:latin typeface="CMU Sans Serif Medium"/>
                                  </a:rPr>
                                  <m:t>2</m:t>
                                </m:r>
                                <m:r>
                                  <a:rPr lang="en-GB" sz="2800" b="0" i="0" smtClean="0">
                                    <a:latin typeface="CMU Sans Serif Medium"/>
                                  </a:rPr>
                                  <m:t>, </m:t>
                                </m:r>
                                <m:r>
                                  <a:rPr lang="en-CA" sz="2800" b="0" i="0" smtClean="0">
                                    <a:latin typeface="CMU Sans Serif Medium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800" b="0" i="0" dirty="0">
                            <a:latin typeface="CMU Sans Serif Medium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4251568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AC8F8540-84CA-1342-9F07-3DB4823EC6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55877324"/>
                  </p:ext>
                </p:extLst>
              </p:nvPr>
            </p:nvGraphicFramePr>
            <p:xfrm>
              <a:off x="214775" y="198803"/>
              <a:ext cx="11797115" cy="613119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428363">
                      <a:extLst>
                        <a:ext uri="{9D8B030D-6E8A-4147-A177-3AD203B41FA5}">
                          <a16:colId xmlns:a16="http://schemas.microsoft.com/office/drawing/2014/main" val="2545374728"/>
                        </a:ext>
                      </a:extLst>
                    </a:gridCol>
                    <a:gridCol w="2359108">
                      <a:extLst>
                        <a:ext uri="{9D8B030D-6E8A-4147-A177-3AD203B41FA5}">
                          <a16:colId xmlns:a16="http://schemas.microsoft.com/office/drawing/2014/main" val="2802639831"/>
                        </a:ext>
                      </a:extLst>
                    </a:gridCol>
                    <a:gridCol w="2310765">
                      <a:extLst>
                        <a:ext uri="{9D8B030D-6E8A-4147-A177-3AD203B41FA5}">
                          <a16:colId xmlns:a16="http://schemas.microsoft.com/office/drawing/2014/main" val="633079231"/>
                        </a:ext>
                      </a:extLst>
                    </a:gridCol>
                    <a:gridCol w="2223749">
                      <a:extLst>
                        <a:ext uri="{9D8B030D-6E8A-4147-A177-3AD203B41FA5}">
                          <a16:colId xmlns:a16="http://schemas.microsoft.com/office/drawing/2014/main" val="67067271"/>
                        </a:ext>
                      </a:extLst>
                    </a:gridCol>
                    <a:gridCol w="2475130">
                      <a:extLst>
                        <a:ext uri="{9D8B030D-6E8A-4147-A177-3AD203B41FA5}">
                          <a16:colId xmlns:a16="http://schemas.microsoft.com/office/drawing/2014/main" val="4079645778"/>
                        </a:ext>
                      </a:extLst>
                    </a:gridCol>
                  </a:tblGrid>
                  <a:tr h="17573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i="0" dirty="0">
                              <a:latin typeface="CMU Sans Serif Medium"/>
                            </a:rPr>
                            <a:t>UK \ EU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i="0" dirty="0" err="1">
                              <a:latin typeface="CMU Sans Serif Medium"/>
                            </a:rPr>
                            <a:t>Hawk,Hawk</a:t>
                          </a:r>
                          <a:endParaRPr lang="en-US" sz="2800" b="0" i="0" dirty="0">
                            <a:latin typeface="CMU Sans Serif Medium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i="0" dirty="0" err="1">
                              <a:latin typeface="CMU Sans Serif Medium"/>
                            </a:rPr>
                            <a:t>Hawk,Dove</a:t>
                          </a:r>
                          <a:endParaRPr lang="en-US" sz="2800" b="0" i="0" dirty="0">
                            <a:latin typeface="CMU Sans Serif Medium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i="0" dirty="0" err="1">
                              <a:latin typeface="CMU Sans Serif Medium"/>
                            </a:rPr>
                            <a:t>Dove,Hawk</a:t>
                          </a:r>
                          <a:endParaRPr lang="en-US" sz="2800" b="0" i="0" dirty="0">
                            <a:latin typeface="CMU Sans Serif Medium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i="0" dirty="0" err="1">
                              <a:latin typeface="CMU Sans Serif Medium"/>
                            </a:rPr>
                            <a:t>Dove,Dove</a:t>
                          </a:r>
                          <a:endParaRPr lang="en-US" sz="2800" b="0" i="0" dirty="0">
                            <a:latin typeface="CMU Sans Serif Medium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17260224"/>
                      </a:ext>
                    </a:extLst>
                  </a:tr>
                  <a:tr h="21869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i="0" dirty="0">
                              <a:latin typeface="CMU Sans Serif Medium"/>
                            </a:rPr>
                            <a:t>Hawk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2688" t="-81395" r="-297849" b="-100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6011" t="-81395" r="-202732" b="-100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20000" t="-81395" r="-112000" b="-100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76923" t="-81395" r="-513" b="-100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8998409"/>
                      </a:ext>
                    </a:extLst>
                  </a:tr>
                  <a:tr h="21869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i="0" dirty="0">
                              <a:latin typeface="CMU Sans Serif Medium"/>
                            </a:rPr>
                            <a:t>Dove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2688" t="-180347" r="-2978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6011" t="-180347" r="-2027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20000" t="-180347" r="-1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76923" t="-180347" r="-5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251568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73624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CMU Sans Serif"/>
        <a:ea typeface=""/>
        <a:cs typeface=""/>
      </a:majorFont>
      <a:minorFont>
        <a:latin typeface="CMU Sans Serif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784</TotalTime>
  <Words>88</Words>
  <Application>Microsoft Macintosh PowerPoint</Application>
  <PresentationFormat>Widescreen</PresentationFormat>
  <Paragraphs>30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Cambria Math</vt:lpstr>
      <vt:lpstr>CMU Sans Serif Medium</vt:lpstr>
      <vt:lpstr>Office Theme</vt:lpstr>
      <vt:lpstr>PowerPoint Presentation</vt:lpstr>
      <vt:lpstr>PowerPoint Presentation</vt:lpstr>
    </vt:vector>
  </TitlesOfParts>
  <Company>University of York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Wagner</dc:creator>
  <cp:lastModifiedBy>Peter Wagner</cp:lastModifiedBy>
  <cp:revision>4</cp:revision>
  <dcterms:created xsi:type="dcterms:W3CDTF">2019-08-21T13:41:32Z</dcterms:created>
  <dcterms:modified xsi:type="dcterms:W3CDTF">2019-10-04T07:03:06Z</dcterms:modified>
</cp:coreProperties>
</file>