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60" r:id="rId5"/>
    <p:sldId id="266" r:id="rId6"/>
    <p:sldId id="264" r:id="rId7"/>
    <p:sldId id="263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A29B9-CF14-5E4F-ACFC-499BA00E8919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09A8-48D5-AE48-B941-33899EB9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seems quite a lot of people (myself) included have started</a:t>
            </a:r>
            <a:r>
              <a:rPr lang="en-US" baseline="0" dirty="0" smtClean="0"/>
              <a:t> learning Swift by also learning/writing usually a game that use </a:t>
            </a:r>
            <a:r>
              <a:rPr lang="en-US" baseline="0" dirty="0" err="1" smtClean="0"/>
              <a:t>SpriteKit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sub-class?</a:t>
            </a:r>
            <a:r>
              <a:rPr lang="en-US" baseline="0" dirty="0" smtClean="0"/>
              <a:t> Apple suggest it, common OO approach. I suggest there are (at least) two ways you’d like to sub-class. Firstly to implement a specific type of node or secondly a more generic category. First, let’s look at the simple classic usage.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convenience initializer which is extremely convenient. In a lot of the examples and tutorials on the Internet this seems to be the most used initializer. It’s surprisingly hard to use it from an interesting sub-class! Initially this seemed to be because Apple hadn’t either formalized the rules for Initializers or at least implement them. I think the latter. The problem was that if you called a convenience </a:t>
            </a:r>
            <a:r>
              <a:rPr lang="en-US" baseline="0" dirty="0" err="1" smtClean="0"/>
              <a:t>initalizer</a:t>
            </a:r>
            <a:r>
              <a:rPr lang="en-US" baseline="0" dirty="0" smtClean="0"/>
              <a:t> in the superclass when it called either another convenience initializer or the designated one if made it as a virtual class first which meant if you didn’t provide a subclass implementation it crashed.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r>
              <a:rPr lang="en-US" baseline="0" dirty="0" smtClean="0"/>
              <a:t> only permits sub-class initializers to cross call to designated or convenience </a:t>
            </a:r>
            <a:r>
              <a:rPr lang="en-US" baseline="0" dirty="0" err="1" smtClean="0"/>
              <a:t>initilizers</a:t>
            </a:r>
            <a:r>
              <a:rPr lang="en-US" baseline="0" dirty="0" smtClean="0"/>
              <a:t> within the same class and then designated initializers to their superclass parent.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best we can do is re-implement the 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 functionality. Thanks to SO for this.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also probably noticed the use of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(code) method to. The rules say only need to provide if superclass (or protocol) has a required method. The Swift wrapper for </a:t>
            </a:r>
            <a:r>
              <a:rPr lang="en-US" baseline="0" dirty="0" err="1" smtClean="0"/>
              <a:t>SKSpriteNode</a:t>
            </a:r>
            <a:r>
              <a:rPr lang="en-US" baseline="0" dirty="0" smtClean="0"/>
              <a:t> doesn’t have one but we’re </a:t>
            </a:r>
            <a:r>
              <a:rPr lang="en-US" baseline="0" smtClean="0"/>
              <a:t>still forced too.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thing</a:t>
            </a:r>
            <a:r>
              <a:rPr lang="en-US" baseline="0" dirty="0" smtClean="0"/>
              <a:t> to note here is that this class has additional properties and that that either they all have initial values or that they can be default initialized, i.e. </a:t>
            </a:r>
            <a:r>
              <a:rPr lang="en-US" baseline="0" dirty="0" err="1" smtClean="0"/>
              <a:t>optionals</a:t>
            </a:r>
            <a:r>
              <a:rPr lang="en-US" baseline="0" dirty="0" smtClean="0"/>
              <a:t>. In this case a default </a:t>
            </a:r>
            <a:r>
              <a:rPr lang="en-US" baseline="0" dirty="0" err="1" smtClean="0"/>
              <a:t>initiializer</a:t>
            </a:r>
            <a:r>
              <a:rPr lang="en-US" baseline="0" dirty="0" smtClean="0"/>
              <a:t> is generated and all the designated and convenience initializers are inherited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 we can use this one just like the superclass!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No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aCoder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1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than</a:t>
            </a:r>
            <a:r>
              <a:rPr lang="en-US" baseline="0" dirty="0" smtClean="0"/>
              <a:t> likely the simple case of relying upon the default initializer will be insufficient as the construction of your sub-class needs to be </a:t>
            </a:r>
            <a:r>
              <a:rPr lang="en-US" baseline="0" dirty="0" err="1" smtClean="0"/>
              <a:t>parameritzed</a:t>
            </a:r>
            <a:r>
              <a:rPr lang="en-US" baseline="0" dirty="0" smtClean="0"/>
              <a:t>. In this case it’s really just the full sub-class approach again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etebarber/Misc/blob/master/HowToSubClassSKSpriteNode/GameScene.swif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tebarber.blogspot.co.uk/2014/06/subclassing-objective-c-classes-i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sub-class </a:t>
            </a:r>
            <a:r>
              <a:rPr lang="en-US" dirty="0" err="1" smtClean="0"/>
              <a:t>SKSpriteNode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use </a:t>
            </a:r>
            <a:r>
              <a:rPr lang="en-US" dirty="0" err="1" smtClean="0"/>
              <a:t>SKSpriteNode</a:t>
            </a:r>
            <a:r>
              <a:rPr lang="en-US" dirty="0" smtClean="0"/>
              <a:t>(</a:t>
            </a:r>
            <a:r>
              <a:rPr lang="en-US" dirty="0" err="1" smtClean="0"/>
              <a:t>imageNamed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Simple non sub-classed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10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S Simulator Screen Shot 11 Aug 2014 11.33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was like in beta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TODO: Example from blog</a:t>
            </a:r>
          </a:p>
          <a:p>
            <a:pPr marL="0" indent="0">
              <a:buNone/>
            </a:pPr>
            <a:r>
              <a:rPr lang="en-US" dirty="0" smtClean="0"/>
              <a:t>Old </a:t>
            </a:r>
            <a:r>
              <a:rPr lang="en-US" dirty="0" smtClean="0">
                <a:hlinkClick r:id="rId2"/>
              </a:rPr>
              <a:t>blog post </a:t>
            </a:r>
            <a:r>
              <a:rPr lang="en-US" dirty="0" smtClean="0"/>
              <a:t>about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sub-class: the ideal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474" y="1416756"/>
            <a:ext cx="41530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SpaceshipIdeal</a:t>
            </a:r>
            <a:r>
              <a:rPr lang="en-US" dirty="0"/>
              <a:t>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Other properties &amp; methods ...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required </a:t>
            </a:r>
            <a:r>
              <a:rPr lang="en-US" dirty="0" err="1"/>
              <a:t>init</a:t>
            </a:r>
            <a:r>
              <a:rPr lang="en-US" dirty="0"/>
              <a:t>(coder </a:t>
            </a:r>
            <a:r>
              <a:rPr lang="en-US" dirty="0" err="1"/>
              <a:t>aDecoder</a:t>
            </a:r>
            <a:r>
              <a:rPr lang="en-US" dirty="0"/>
              <a:t>: </a:t>
            </a:r>
            <a:r>
              <a:rPr lang="en-US" dirty="0" err="1"/>
              <a:t>NSCoder</a:t>
            </a:r>
            <a:r>
              <a:rPr lang="en-US" dirty="0"/>
              <a:t>!)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super.init</a:t>
            </a:r>
            <a:r>
              <a:rPr lang="en-US" dirty="0"/>
              <a:t>(coder: </a:t>
            </a:r>
            <a:r>
              <a:rPr lang="en-US" dirty="0" err="1"/>
              <a:t>aDecoder</a:t>
            </a:r>
            <a:r>
              <a:rPr lang="en-US" dirty="0"/>
              <a:t>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override </a:t>
            </a: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super.init</a:t>
            </a:r>
            <a:r>
              <a:rPr lang="en-US" dirty="0"/>
              <a:t>(</a:t>
            </a:r>
            <a:r>
              <a:rPr lang="en-US" dirty="0" err="1"/>
              <a:t>imageNamed</a:t>
            </a:r>
            <a:r>
              <a:rPr lang="en-US" dirty="0"/>
              <a:t>: "Spaceship")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39" y="6019301"/>
            <a:ext cx="524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8001" y="4433615"/>
            <a:ext cx="50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 Must call designated initializer of superclass ‘</a:t>
            </a:r>
            <a:r>
              <a:rPr lang="en-US" dirty="0" err="1" smtClean="0">
                <a:solidFill>
                  <a:srgbClr val="FF0000"/>
                </a:solidFill>
              </a:rPr>
              <a:t>SKSpriteNode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1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sub-class: reality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8010" y="1918998"/>
            <a:ext cx="522443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Spaceship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Other properties &amp; methods ...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required </a:t>
            </a:r>
            <a:r>
              <a:rPr lang="en-US" dirty="0" err="1"/>
              <a:t>init</a:t>
            </a:r>
            <a:r>
              <a:rPr lang="en-US" dirty="0"/>
              <a:t>(coder </a:t>
            </a:r>
            <a:r>
              <a:rPr lang="en-US" dirty="0" err="1"/>
              <a:t>aDecoder</a:t>
            </a:r>
            <a:r>
              <a:rPr lang="en-US" dirty="0"/>
              <a:t>: </a:t>
            </a:r>
            <a:r>
              <a:rPr lang="en-US" dirty="0" err="1"/>
              <a:t>NSCoder</a:t>
            </a:r>
            <a:r>
              <a:rPr lang="en-US" dirty="0"/>
              <a:t>!)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super.init</a:t>
            </a:r>
            <a:r>
              <a:rPr lang="en-US" dirty="0"/>
              <a:t>(coder: </a:t>
            </a:r>
            <a:r>
              <a:rPr lang="en-US" dirty="0" err="1"/>
              <a:t>aDecoder</a:t>
            </a:r>
            <a:r>
              <a:rPr lang="en-US" dirty="0"/>
              <a:t>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override </a:t>
            </a: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ro-RO" dirty="0"/>
              <a:t>        let color = UIColor()</a:t>
            </a:r>
          </a:p>
          <a:p>
            <a:r>
              <a:rPr lang="ro-RO" dirty="0"/>
              <a:t>        let texture = SKTexture(imageNamed: "Spaceship")</a:t>
            </a:r>
          </a:p>
          <a:p>
            <a:r>
              <a:rPr lang="ro-RO" dirty="0"/>
              <a:t>        let size = texture.size()</a:t>
            </a:r>
          </a:p>
          <a:p>
            <a:r>
              <a:rPr lang="ro-RO" dirty="0"/>
              <a:t>        super.init(texture: texture, color: color, size: size)</a:t>
            </a:r>
          </a:p>
          <a:p>
            <a:r>
              <a:rPr lang="ro-RO" dirty="0"/>
              <a:t>    }</a:t>
            </a:r>
          </a:p>
          <a:p>
            <a:r>
              <a:rPr lang="ro-R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sub-class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4585" y="1891385"/>
            <a:ext cx="825531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CustomSpriteNode</a:t>
            </a:r>
            <a:r>
              <a:rPr lang="en-US" dirty="0"/>
              <a:t>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Properties that can be handled by a generated initializer</a:t>
            </a:r>
          </a:p>
          <a:p>
            <a:r>
              <a:rPr lang="en-US" dirty="0"/>
              <a:t>    let value = 0</a:t>
            </a:r>
          </a:p>
          <a:p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value1 : </a:t>
            </a:r>
            <a:r>
              <a:rPr lang="fi-FI" dirty="0" err="1"/>
              <a:t>Int</a:t>
            </a:r>
            <a:r>
              <a:rPr lang="fi-FI" dirty="0"/>
              <a:t>?</a:t>
            </a:r>
          </a:p>
          <a:p>
            <a:r>
              <a:rPr lang="fi-FI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with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3667" y="1371600"/>
            <a:ext cx="575029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CustomSpriteNodeWithInitializer</a:t>
            </a:r>
            <a:r>
              <a:rPr lang="en-US" dirty="0"/>
              <a:t> : </a:t>
            </a:r>
            <a:r>
              <a:rPr lang="en-US" dirty="0" err="1" smtClean="0"/>
              <a:t>SKSpriteNode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// Properties that can be handled by a generated initializer</a:t>
            </a:r>
          </a:p>
          <a:p>
            <a:r>
              <a:rPr lang="en-US" dirty="0"/>
              <a:t>    let value = 0</a:t>
            </a:r>
          </a:p>
          <a:p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value1 : </a:t>
            </a:r>
            <a:r>
              <a:rPr lang="fi-FI" dirty="0" err="1"/>
              <a:t>Int</a:t>
            </a:r>
            <a:r>
              <a:rPr lang="fi-FI" dirty="0"/>
              <a:t>?</a:t>
            </a:r>
          </a:p>
          <a:p>
            <a:r>
              <a:rPr lang="fi-FI" dirty="0"/>
              <a:t>    </a:t>
            </a:r>
            <a:r>
              <a:rPr lang="fi-FI" dirty="0" err="1"/>
              <a:t>let</a:t>
            </a:r>
            <a:r>
              <a:rPr lang="fi-FI" dirty="0"/>
              <a:t> </a:t>
            </a:r>
            <a:r>
              <a:rPr lang="fi-FI" dirty="0" err="1"/>
              <a:t>myName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/>
              <a:t>!</a:t>
            </a:r>
          </a:p>
          <a:p>
            <a:r>
              <a:rPr lang="fi-FI" dirty="0"/>
              <a:t>    </a:t>
            </a:r>
          </a:p>
          <a:p>
            <a:r>
              <a:rPr lang="fi-FI" dirty="0"/>
              <a:t>    </a:t>
            </a:r>
            <a:r>
              <a:rPr lang="fi-FI" dirty="0" err="1"/>
              <a:t>required</a:t>
            </a:r>
            <a:r>
              <a:rPr lang="fi-FI" dirty="0"/>
              <a:t> </a:t>
            </a:r>
            <a:r>
              <a:rPr lang="fi-FI" dirty="0" err="1"/>
              <a:t>init(coder</a:t>
            </a:r>
            <a:r>
              <a:rPr lang="fi-FI" dirty="0"/>
              <a:t> </a:t>
            </a:r>
            <a:r>
              <a:rPr lang="fi-FI" dirty="0" err="1"/>
              <a:t>aDecoder</a:t>
            </a:r>
            <a:r>
              <a:rPr lang="fi-FI" dirty="0"/>
              <a:t>: </a:t>
            </a:r>
            <a:r>
              <a:rPr lang="fi-FI" dirty="0" err="1"/>
              <a:t>NSCoder</a:t>
            </a:r>
            <a:r>
              <a:rPr lang="fi-FI" dirty="0" smtClean="0"/>
              <a:t>!</a:t>
            </a:r>
            <a:r>
              <a:rPr lang="fi-FI" dirty="0"/>
              <a:t>)</a:t>
            </a:r>
            <a:r>
              <a:rPr lang="fi-FI" dirty="0" smtClean="0"/>
              <a:t>   </a:t>
            </a:r>
            <a:r>
              <a:rPr lang="fi-FI" dirty="0"/>
              <a:t>{</a:t>
            </a:r>
          </a:p>
          <a:p>
            <a:r>
              <a:rPr lang="fi-FI" dirty="0"/>
              <a:t>        </a:t>
            </a:r>
            <a:r>
              <a:rPr lang="fi-FI" dirty="0" err="1"/>
              <a:t>super.init(coder</a:t>
            </a:r>
            <a:r>
              <a:rPr lang="fi-FI" dirty="0"/>
              <a:t>: </a:t>
            </a:r>
            <a:r>
              <a:rPr lang="fi-FI" dirty="0" err="1"/>
              <a:t>aDecoder</a:t>
            </a:r>
            <a:r>
              <a:rPr lang="fi-FI" dirty="0"/>
              <a:t>)</a:t>
            </a:r>
          </a:p>
          <a:p>
            <a:r>
              <a:rPr lang="fi-FI" dirty="0"/>
              <a:t>    }</a:t>
            </a:r>
          </a:p>
          <a:p>
            <a:r>
              <a:rPr lang="fi-FI" dirty="0"/>
              <a:t>    </a:t>
            </a:r>
          </a:p>
          <a:p>
            <a:r>
              <a:rPr lang="fi-FI" dirty="0"/>
              <a:t>    </a:t>
            </a:r>
            <a:r>
              <a:rPr lang="fi-FI" dirty="0" err="1"/>
              <a:t>init(myName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/>
              <a:t>, </a:t>
            </a:r>
            <a:r>
              <a:rPr lang="fi-FI" dirty="0" err="1"/>
              <a:t>imageNamed</a:t>
            </a:r>
            <a:r>
              <a:rPr lang="fi-FI" dirty="0"/>
              <a:t> </a:t>
            </a:r>
            <a:r>
              <a:rPr lang="fi-FI" dirty="0" err="1"/>
              <a:t>imageName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 smtClean="0"/>
              <a:t>) {</a:t>
            </a:r>
            <a:endParaRPr lang="fi-FI" dirty="0"/>
          </a:p>
          <a:p>
            <a:r>
              <a:rPr lang="fi-FI" dirty="0"/>
              <a:t>        </a:t>
            </a:r>
            <a:r>
              <a:rPr lang="fi-FI" dirty="0" err="1"/>
              <a:t>self.myName</a:t>
            </a:r>
            <a:r>
              <a:rPr lang="fi-FI" dirty="0"/>
              <a:t> = </a:t>
            </a:r>
            <a:r>
              <a:rPr lang="fi-FI" dirty="0" err="1"/>
              <a:t>myName</a:t>
            </a:r>
            <a:endParaRPr lang="fi-FI" dirty="0"/>
          </a:p>
          <a:p>
            <a:r>
              <a:rPr lang="fi-FI" dirty="0"/>
              <a:t>        </a:t>
            </a:r>
          </a:p>
          <a:p>
            <a:r>
              <a:rPr lang="ro-RO" dirty="0"/>
              <a:t>        let color = UIColor()</a:t>
            </a:r>
          </a:p>
          <a:p>
            <a:r>
              <a:rPr lang="ro-RO" dirty="0"/>
              <a:t>        let texture = SKTexture(imageNamed: imageName)</a:t>
            </a:r>
          </a:p>
          <a:p>
            <a:r>
              <a:rPr lang="ro-RO" dirty="0"/>
              <a:t>        let size = texture.size()</a:t>
            </a:r>
          </a:p>
          <a:p>
            <a:r>
              <a:rPr lang="ro-RO" dirty="0"/>
              <a:t>        super.init(texture: texture, color: color, size: size)</a:t>
            </a:r>
          </a:p>
          <a:p>
            <a:r>
              <a:rPr lang="ro-RO" dirty="0"/>
              <a:t>    }</a:t>
            </a:r>
          </a:p>
          <a:p>
            <a:r>
              <a:rPr lang="ro-R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5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ogger-logo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28" y="2656370"/>
            <a:ext cx="1524000" cy="43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0562" y="2643796"/>
            <a:ext cx="315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petebarber.blogspot.com</a:t>
            </a:r>
            <a:endParaRPr lang="en-US" sz="2400" dirty="0"/>
          </a:p>
        </p:txBody>
      </p:sp>
      <p:pic>
        <p:nvPicPr>
          <p:cNvPr id="4" name="Picture 3" descr="bird_blue_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00" y="3677743"/>
            <a:ext cx="558800" cy="44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0562" y="3643760"/>
            <a:ext cx="30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foobarber</a:t>
            </a:r>
            <a:endParaRPr lang="en-US" sz="2400" dirty="0"/>
          </a:p>
        </p:txBody>
      </p:sp>
      <p:pic>
        <p:nvPicPr>
          <p:cNvPr id="6" name="Picture 5" descr="GitHub-Mark-64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28" y="4441722"/>
            <a:ext cx="812800" cy="8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0562" y="4592453"/>
            <a:ext cx="435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petebarber</a:t>
            </a:r>
            <a:r>
              <a:rPr lang="en-US" dirty="0"/>
              <a:t>/</a:t>
            </a:r>
            <a:r>
              <a:rPr lang="en-US" dirty="0" err="1"/>
              <a:t>Misc</a:t>
            </a:r>
            <a:r>
              <a:rPr lang="en-US" dirty="0"/>
              <a:t>/tree/master/</a:t>
            </a:r>
            <a:r>
              <a:rPr lang="en-US" dirty="0" err="1"/>
              <a:t>HowToSubClassSKSpriteNode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0128" y="742890"/>
            <a:ext cx="22346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/>
              <a:t>The End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815079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247</TotalTime>
  <Words>780</Words>
  <Application>Microsoft Macintosh PowerPoint</Application>
  <PresentationFormat>On-screen Show (4:3)</PresentationFormat>
  <Paragraphs>93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Inkwell</vt:lpstr>
      <vt:lpstr>How to sub-class SKSpriteNode</vt:lpstr>
      <vt:lpstr>Simple usage</vt:lpstr>
      <vt:lpstr>PowerPoint Presentation</vt:lpstr>
      <vt:lpstr>What is was like in beta 2</vt:lpstr>
      <vt:lpstr>Full sub-class: the ideal</vt:lpstr>
      <vt:lpstr>Full sub-class: reality</vt:lpstr>
      <vt:lpstr>General sub-class</vt:lpstr>
      <vt:lpstr>General with init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sub-class SKSpriteNode</dc:title>
  <dc:creator>Pete Barber</dc:creator>
  <cp:lastModifiedBy>Pete Barber</cp:lastModifiedBy>
  <cp:revision>21</cp:revision>
  <dcterms:created xsi:type="dcterms:W3CDTF">2014-08-11T09:50:06Z</dcterms:created>
  <dcterms:modified xsi:type="dcterms:W3CDTF">2014-08-11T17:20:17Z</dcterms:modified>
</cp:coreProperties>
</file>