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9" r:id="rId3"/>
    <p:sldId id="262" r:id="rId4"/>
    <p:sldId id="257" r:id="rId5"/>
    <p:sldId id="266" r:id="rId6"/>
    <p:sldId id="264" r:id="rId7"/>
    <p:sldId id="263" r:id="rId8"/>
    <p:sldId id="265" r:id="rId9"/>
    <p:sldId id="268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49" autoAdjust="0"/>
  </p:normalViewPr>
  <p:slideViewPr>
    <p:cSldViewPr snapToGrid="0" snapToObjects="1">
      <p:cViewPr varScale="1">
        <p:scale>
          <a:sx n="77" d="100"/>
          <a:sy n="77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A29B9-CF14-5E4F-ACFC-499BA00E8919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09A8-48D5-AE48-B941-33899EB9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seems quite a lot of people (myself included) have started</a:t>
            </a:r>
            <a:r>
              <a:rPr lang="en-US" baseline="0" dirty="0" smtClean="0"/>
              <a:t> learning Swift by also learning/writing usually a game that use </a:t>
            </a:r>
            <a:r>
              <a:rPr lang="en-US" baseline="0" dirty="0" err="1" smtClean="0"/>
              <a:t>SpriteKit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sub-class?</a:t>
            </a:r>
            <a:r>
              <a:rPr lang="en-US" baseline="0" dirty="0" smtClean="0"/>
              <a:t> Apple suggest it, common OO approach. I suggest there are (at least) two ways you’d like to sub-class. Firstly to implement a specific type of node or secondly a more generic category.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compared to simple usage sub-classing can become a little frustrating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First, let’s look at the simple classic usage.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BTW: I really dislike Apple’s suggestion of where to place the opening { (&amp; that it’s mandatory for single line if). Only reason it’s used in the examples is to fit the code on the slides. I don’t condone it, in fact I actively oppose it!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2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9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Uses the </a:t>
            </a:r>
            <a:r>
              <a:rPr lang="en-US" baseline="0" dirty="0" err="1" smtClean="0"/>
              <a:t>SKSpriteNode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imagedNamed</a:t>
            </a:r>
            <a:r>
              <a:rPr lang="en-US" baseline="0" dirty="0" smtClean="0"/>
              <a:t>) convenience initializer. This is easy to use and is use in most Internet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examples are embedded within the</a:t>
            </a:r>
            <a:r>
              <a:rPr lang="en-US" baseline="0" dirty="0" smtClean="0"/>
              <a:t> generated game from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(beta </a:t>
            </a:r>
            <a:r>
              <a:rPr lang="en-US" baseline="0" dirty="0" smtClean="0"/>
              <a:t>5)</a:t>
            </a:r>
            <a:r>
              <a:rPr lang="en-US" baseline="0" dirty="0" smtClean="0"/>
              <a:t>. Each method attempts to draw the standard space ship image on the screen.</a:t>
            </a:r>
          </a:p>
          <a:p>
            <a:r>
              <a:rPr lang="en-US" baseline="0" dirty="0" err="1" smtClean="0"/>
              <a:t>addSimpleSpriteNode</a:t>
            </a:r>
            <a:r>
              <a:rPr lang="en-US" baseline="0" dirty="0" smtClean="0"/>
              <a:t>. The </a:t>
            </a:r>
            <a:r>
              <a:rPr lang="en-US" baseline="0" dirty="0" smtClean="0"/>
              <a:t>next step would be to create a pure Spaceship sub-class. Something like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this doesn’t work.</a:t>
            </a:r>
          </a:p>
          <a:p>
            <a:r>
              <a:rPr lang="en-US" dirty="0" smtClean="0"/>
              <a:t>Swift</a:t>
            </a:r>
            <a:r>
              <a:rPr lang="en-US" baseline="0" dirty="0" smtClean="0"/>
              <a:t> only permits sub-class initializers to cross call to designated or convenience initializers within the same class and then designated initializers to their superclass parent. 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 is a convenience initializer.</a:t>
            </a:r>
          </a:p>
          <a:p>
            <a:r>
              <a:rPr lang="en-US" baseline="0" dirty="0" smtClean="0"/>
              <a:t>Let’s see how it can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best we can do is re-implement the 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 functionality. Thanks to SO for this.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also probably noticed the use of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(code) method to. The rules say only need to provide if superclass (or protocol) has a required method. The Swift wrapper for </a:t>
            </a:r>
            <a:r>
              <a:rPr lang="en-US" baseline="0" dirty="0" err="1" smtClean="0"/>
              <a:t>SKSpriteNode</a:t>
            </a:r>
            <a:r>
              <a:rPr lang="en-US" baseline="0" dirty="0" smtClean="0"/>
              <a:t> doesn’t have one but we’re still forced too. Probably a bug in the Swift wrapper for </a:t>
            </a:r>
            <a:r>
              <a:rPr lang="en-US" baseline="0" dirty="0" err="1" smtClean="0"/>
              <a:t>SpriteKit</a:t>
            </a:r>
            <a:r>
              <a:rPr lang="en-US" baseline="0" dirty="0" smtClean="0"/>
              <a:t>. If remember correctly this didn’t exist in the first 2 betas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Oh! It looks like you can sub-class and use </a:t>
            </a:r>
            <a:r>
              <a:rPr lang="en-US" dirty="0" err="1" smtClean="0"/>
              <a:t>imageNamed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thing</a:t>
            </a:r>
            <a:r>
              <a:rPr lang="en-US" baseline="0" dirty="0" smtClean="0"/>
              <a:t> to note here is that this class has additional properties and that that either they all have initial values or that they can be default initialized, i.e. </a:t>
            </a:r>
            <a:r>
              <a:rPr lang="en-US" baseline="0" dirty="0" err="1" smtClean="0"/>
              <a:t>optionals</a:t>
            </a:r>
            <a:r>
              <a:rPr lang="en-US" baseline="0" dirty="0" smtClean="0"/>
              <a:t>. In this case a default </a:t>
            </a:r>
            <a:r>
              <a:rPr lang="en-US" baseline="0" dirty="0" err="1" smtClean="0"/>
              <a:t>initiializer</a:t>
            </a:r>
            <a:r>
              <a:rPr lang="en-US" baseline="0" dirty="0" smtClean="0"/>
              <a:t> is generated and all the designated and convenience initializers are inherited.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 we can use this one just like the superclass!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No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aCoder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it’s probably unlikely you’ll have a sub-class where everything can be default </a:t>
            </a:r>
            <a:r>
              <a:rPr lang="en-US" baseline="0" dirty="0" err="1" smtClean="0"/>
              <a:t>initiailized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case it’s really just the full sub-class approach again.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doesn’t really offer much in the way of using the convenience 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 constructor  but at least it might prevent you from banging your head against the wall trying to find out why it can’t be done.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HideRequired</a:t>
            </a:r>
            <a:r>
              <a:rPr lang="en-US" dirty="0" smtClean="0"/>
              <a:t> stops the propagation of the required initializers.</a:t>
            </a:r>
          </a:p>
          <a:p>
            <a:r>
              <a:rPr lang="en-US" dirty="0" err="1" smtClean="0"/>
              <a:t>MySKSpriteNode</a:t>
            </a:r>
            <a:r>
              <a:rPr lang="en-US" dirty="0" smtClean="0"/>
              <a:t> is forced</a:t>
            </a:r>
            <a:r>
              <a:rPr lang="en-US" baseline="0" dirty="0" smtClean="0"/>
              <a:t> to re-implement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) but no big deal.</a:t>
            </a:r>
          </a:p>
          <a:p>
            <a:r>
              <a:rPr lang="en-US" baseline="0" dirty="0" smtClean="0"/>
              <a:t>Can now create any further sub-classes that can call up to </a:t>
            </a:r>
            <a:r>
              <a:rPr lang="en-US" baseline="0" dirty="0" err="1" smtClean="0"/>
              <a:t>MySKSrpiteNode.init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imageNamed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CE system can be used as an alternative</a:t>
            </a:r>
            <a:r>
              <a:rPr lang="en-US" baseline="0" dirty="0" smtClean="0"/>
              <a:t> to sub-classing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etebarber/Misc/blob/master/HowToSubClassSKSpriteNode/GameScene.swif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sub-class </a:t>
            </a:r>
            <a:r>
              <a:rPr lang="en-US" dirty="0" err="1" smtClean="0"/>
              <a:t>SKSpriteNode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use </a:t>
            </a:r>
            <a:r>
              <a:rPr lang="en-US" dirty="0" err="1" smtClean="0"/>
              <a:t>SKSpriteNode</a:t>
            </a:r>
            <a:r>
              <a:rPr lang="en-US" dirty="0" smtClean="0"/>
              <a:t>(</a:t>
            </a:r>
            <a:r>
              <a:rPr lang="en-US" dirty="0" err="1" smtClean="0"/>
              <a:t>imageNamed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Component-Entity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385960"/>
          </a:xfrm>
        </p:spPr>
        <p:txBody>
          <a:bodyPr/>
          <a:lstStyle/>
          <a:p>
            <a:r>
              <a:rPr lang="en-US" dirty="0" smtClean="0"/>
              <a:t>Can use </a:t>
            </a:r>
            <a:r>
              <a:rPr lang="en-US" dirty="0" err="1" smtClean="0"/>
              <a:t>SKNode.userData</a:t>
            </a:r>
            <a:r>
              <a:rPr lang="en-US" dirty="0" smtClean="0"/>
              <a:t> to store Components</a:t>
            </a:r>
          </a:p>
          <a:p>
            <a:pPr lvl="1"/>
            <a:r>
              <a:rPr lang="en-US" dirty="0" err="1" smtClean="0"/>
              <a:t>userData</a:t>
            </a:r>
            <a:r>
              <a:rPr lang="en-US" dirty="0" smtClean="0"/>
              <a:t> is nil despite being an implicit unwrapped optional. Needs initializing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459" y="3121098"/>
            <a:ext cx="84862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class </a:t>
            </a:r>
            <a:r>
              <a:rPr lang="en-US" dirty="0" err="1"/>
              <a:t>SpaceshipInfo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de-DE" dirty="0"/>
              <a:t> </a:t>
            </a:r>
            <a:r>
              <a:rPr lang="de-DE" dirty="0" smtClean="0"/>
              <a:t>       </a:t>
            </a:r>
            <a:r>
              <a:rPr lang="de-DE" dirty="0" err="1"/>
              <a:t>init</a:t>
            </a:r>
            <a:r>
              <a:rPr lang="de-DE" dirty="0"/>
              <a:t>(</a:t>
            </a:r>
            <a:r>
              <a:rPr lang="de-DE" dirty="0" err="1"/>
              <a:t>funkyName</a:t>
            </a:r>
            <a:r>
              <a:rPr lang="de-DE" dirty="0"/>
              <a:t>: String) { /* </a:t>
            </a:r>
            <a:r>
              <a:rPr lang="de-DE" dirty="0" err="1"/>
              <a:t>Stuff</a:t>
            </a:r>
            <a:r>
              <a:rPr lang="de-DE" dirty="0"/>
              <a:t> */ }</a:t>
            </a:r>
          </a:p>
          <a:p>
            <a:r>
              <a:rPr lang="de-DE" dirty="0"/>
              <a:t> </a:t>
            </a:r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/>
              <a:t>sprite</a:t>
            </a:r>
            <a:r>
              <a:rPr lang="de-DE" dirty="0"/>
              <a:t> = </a:t>
            </a:r>
            <a:r>
              <a:rPr lang="de-DE" dirty="0" err="1"/>
              <a:t>SKSpriteNode</a:t>
            </a:r>
            <a:r>
              <a:rPr lang="de-DE" dirty="0"/>
              <a:t>(</a:t>
            </a:r>
            <a:r>
              <a:rPr lang="de-DE" dirty="0" err="1"/>
              <a:t>imageNamed</a:t>
            </a:r>
            <a:r>
              <a:rPr lang="de-DE" dirty="0"/>
              <a:t>: "</a:t>
            </a:r>
            <a:r>
              <a:rPr lang="de-DE" dirty="0" err="1"/>
              <a:t>Spaceship</a:t>
            </a:r>
            <a:r>
              <a:rPr lang="de-DE" dirty="0"/>
              <a:t>")</a:t>
            </a:r>
          </a:p>
          <a:p>
            <a:r>
              <a:rPr lang="de-DE" dirty="0"/>
              <a:t> </a:t>
            </a:r>
            <a:r>
              <a:rPr lang="de-DE" dirty="0" err="1" smtClean="0"/>
              <a:t>sprite.position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CGPoint</a:t>
            </a:r>
            <a:r>
              <a:rPr lang="de-DE" dirty="0"/>
              <a:t>(</a:t>
            </a:r>
            <a:r>
              <a:rPr lang="de-DE" dirty="0" err="1"/>
              <a:t>x:CGRectGetMidX</a:t>
            </a:r>
            <a:r>
              <a:rPr lang="de-DE" dirty="0"/>
              <a:t>(</a:t>
            </a:r>
            <a:r>
              <a:rPr lang="de-DE" dirty="0" err="1"/>
              <a:t>self.frame</a:t>
            </a:r>
            <a:r>
              <a:rPr lang="de-DE" dirty="0"/>
              <a:t>), </a:t>
            </a:r>
            <a:r>
              <a:rPr lang="de-DE" dirty="0" err="1"/>
              <a:t>y:CGRectGetMidY</a:t>
            </a:r>
            <a:r>
              <a:rPr lang="de-DE" dirty="0"/>
              <a:t>(</a:t>
            </a:r>
            <a:r>
              <a:rPr lang="de-DE" dirty="0" err="1"/>
              <a:t>self.frame</a:t>
            </a:r>
            <a:r>
              <a:rPr lang="de-DE" dirty="0"/>
              <a:t>));</a:t>
            </a:r>
          </a:p>
          <a:p>
            <a:r>
              <a:rPr lang="de-DE" dirty="0"/>
              <a:t> </a:t>
            </a:r>
            <a:r>
              <a:rPr lang="de-DE" dirty="0" err="1" smtClean="0"/>
              <a:t>self.addChild</a:t>
            </a:r>
            <a:r>
              <a:rPr lang="de-DE" dirty="0"/>
              <a:t>(</a:t>
            </a:r>
            <a:r>
              <a:rPr lang="de-DE" dirty="0" err="1"/>
              <a:t>sprite</a:t>
            </a:r>
            <a:r>
              <a:rPr lang="de-DE" dirty="0" smtClean="0"/>
              <a:t>) // Code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SKScene</a:t>
            </a:r>
            <a:r>
              <a:rPr lang="de-DE" dirty="0" smtClean="0"/>
              <a:t> sub-</a:t>
            </a:r>
            <a:r>
              <a:rPr lang="de-DE" dirty="0" err="1" smtClean="0"/>
              <a:t>class</a:t>
            </a:r>
            <a:endParaRPr lang="de-DE" dirty="0"/>
          </a:p>
          <a:p>
            <a:r>
              <a:rPr lang="de-DE" dirty="0"/>
              <a:t>        </a:t>
            </a:r>
          </a:p>
          <a:p>
            <a:r>
              <a:rPr lang="de-DE" b="1" dirty="0" err="1" smtClean="0">
                <a:solidFill>
                  <a:srgbClr val="FF0000"/>
                </a:solidFill>
              </a:rPr>
              <a:t>userData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= </a:t>
            </a:r>
            <a:r>
              <a:rPr lang="de-DE" b="1" dirty="0" err="1">
                <a:solidFill>
                  <a:srgbClr val="FF0000"/>
                </a:solidFill>
              </a:rPr>
              <a:t>NSMutableDictionary</a:t>
            </a:r>
            <a:r>
              <a:rPr lang="de-DE" b="1" dirty="0">
                <a:solidFill>
                  <a:srgbClr val="FF0000"/>
                </a:solidFill>
              </a:rPr>
              <a:t>()</a:t>
            </a:r>
          </a:p>
          <a:p>
            <a:r>
              <a:rPr lang="de-DE" dirty="0" err="1" smtClean="0"/>
              <a:t>userData</a:t>
            </a:r>
            <a:r>
              <a:rPr lang="de-DE" dirty="0"/>
              <a:t>["</a:t>
            </a:r>
            <a:r>
              <a:rPr lang="de-DE" dirty="0" err="1"/>
              <a:t>SpaceshipInfo</a:t>
            </a:r>
            <a:r>
              <a:rPr lang="de-DE" dirty="0"/>
              <a:t>"] = </a:t>
            </a:r>
            <a:r>
              <a:rPr lang="de-DE" dirty="0" err="1"/>
              <a:t>SpaceshipInfo</a:t>
            </a:r>
            <a:r>
              <a:rPr lang="de-DE" dirty="0"/>
              <a:t>(</a:t>
            </a:r>
            <a:r>
              <a:rPr lang="de-DE" dirty="0" err="1"/>
              <a:t>funkyName</a:t>
            </a:r>
            <a:r>
              <a:rPr lang="de-DE" dirty="0"/>
              <a:t>: "</a:t>
            </a:r>
            <a:r>
              <a:rPr lang="de-DE" dirty="0" err="1"/>
              <a:t>Hello</a:t>
            </a:r>
            <a:r>
              <a:rPr lang="de-DE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8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ogger-logo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2656370"/>
            <a:ext cx="1524000" cy="43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0562" y="2643796"/>
            <a:ext cx="315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petebarber.blogspot.com</a:t>
            </a:r>
            <a:endParaRPr lang="en-US" sz="2400" dirty="0"/>
          </a:p>
        </p:txBody>
      </p:sp>
      <p:pic>
        <p:nvPicPr>
          <p:cNvPr id="4" name="Picture 3" descr="bird_blue_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00" y="3677743"/>
            <a:ext cx="558800" cy="44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0562" y="3643760"/>
            <a:ext cx="30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foobarber</a:t>
            </a:r>
            <a:endParaRPr lang="en-US" sz="2400" dirty="0"/>
          </a:p>
        </p:txBody>
      </p:sp>
      <p:pic>
        <p:nvPicPr>
          <p:cNvPr id="6" name="Picture 5" descr="GitHub-Mark-64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4441722"/>
            <a:ext cx="812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0562" y="4592453"/>
            <a:ext cx="435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petebarber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/tree/master/</a:t>
            </a:r>
            <a:r>
              <a:rPr lang="en-US" dirty="0" err="1"/>
              <a:t>HowToSubClassSKSpriteNode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0128" y="742890"/>
            <a:ext cx="22346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/>
              <a:t>The End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81507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135" y="1929973"/>
            <a:ext cx="8370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</a:t>
            </a:r>
            <a:r>
              <a:rPr lang="en-US" dirty="0"/>
              <a:t>sprite = </a:t>
            </a:r>
            <a:r>
              <a:rPr lang="en-US" dirty="0" err="1"/>
              <a:t>SKSpriteNode</a:t>
            </a:r>
            <a:r>
              <a:rPr lang="en-US" dirty="0"/>
              <a:t>(</a:t>
            </a:r>
            <a:r>
              <a:rPr lang="en-US" dirty="0" err="1"/>
              <a:t>imageNamed</a:t>
            </a:r>
            <a:r>
              <a:rPr lang="en-US" dirty="0"/>
              <a:t>: "Spaceship")</a:t>
            </a:r>
          </a:p>
          <a:p>
            <a:r>
              <a:rPr lang="en-US" dirty="0" err="1" smtClean="0"/>
              <a:t>sprite.position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CGPoint</a:t>
            </a:r>
            <a:r>
              <a:rPr lang="en-US" dirty="0"/>
              <a:t>(</a:t>
            </a:r>
            <a:r>
              <a:rPr lang="en-US" dirty="0" err="1"/>
              <a:t>x:CGRectGetMidX</a:t>
            </a:r>
            <a:r>
              <a:rPr lang="en-US" dirty="0"/>
              <a:t>(</a:t>
            </a:r>
            <a:r>
              <a:rPr lang="en-US" dirty="0" err="1"/>
              <a:t>self.frame</a:t>
            </a:r>
            <a:r>
              <a:rPr lang="en-US" dirty="0"/>
              <a:t>), </a:t>
            </a:r>
            <a:r>
              <a:rPr lang="en-US" dirty="0" err="1"/>
              <a:t>y:CGRectGetMidY</a:t>
            </a:r>
            <a:r>
              <a:rPr lang="en-US" dirty="0"/>
              <a:t>(</a:t>
            </a:r>
            <a:r>
              <a:rPr lang="en-US" dirty="0" err="1"/>
              <a:t>self.frame</a:t>
            </a:r>
            <a:r>
              <a:rPr lang="en-US" dirty="0"/>
              <a:t>));</a:t>
            </a:r>
          </a:p>
          <a:p>
            <a:r>
              <a:rPr lang="en-US" dirty="0" err="1" smtClean="0"/>
              <a:t>self.addChild</a:t>
            </a:r>
            <a:r>
              <a:rPr lang="en-US" dirty="0"/>
              <a:t>(sprite)</a:t>
            </a:r>
          </a:p>
        </p:txBody>
      </p:sp>
    </p:spTree>
    <p:extLst>
      <p:ext uri="{BB962C8B-B14F-4D97-AF65-F5344CB8AC3E}">
        <p14:creationId xmlns:p14="http://schemas.microsoft.com/office/powerpoint/2010/main" val="95508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S Simulator Screen Shot 11 Aug 2014 11.3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the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Simple non sub-classed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10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sub-class: the ideal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474" y="1416756"/>
            <a:ext cx="39867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SpaceshipIdeal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Other properties &amp; methods ...</a:t>
            </a:r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init</a:t>
            </a:r>
            <a:r>
              <a:rPr lang="en-US" dirty="0" smtClean="0"/>
              <a:t>(/*</a:t>
            </a:r>
            <a:r>
              <a:rPr lang="en-US" dirty="0" err="1" smtClean="0"/>
              <a:t>params</a:t>
            </a:r>
            <a:r>
              <a:rPr lang="en-US" dirty="0" smtClean="0"/>
              <a:t>*/)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</a:t>
            </a:r>
            <a:r>
              <a:rPr lang="en-US" dirty="0" err="1"/>
              <a:t>imageNamed</a:t>
            </a:r>
            <a:r>
              <a:rPr lang="en-US" dirty="0"/>
              <a:t>: "Spaceship")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2339" y="6019301"/>
            <a:ext cx="52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8001" y="2984012"/>
            <a:ext cx="50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 Must call designated initializer of superclass ‘</a:t>
            </a:r>
            <a:r>
              <a:rPr lang="en-US" dirty="0" err="1" smtClean="0">
                <a:solidFill>
                  <a:srgbClr val="FF0000"/>
                </a:solidFill>
              </a:rPr>
              <a:t>SKSpriteNode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1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sub-class: reality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8010" y="1918998"/>
            <a:ext cx="52244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Spaceship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Other properties &amp; methods ...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required </a:t>
            </a:r>
            <a:r>
              <a:rPr lang="en-US" dirty="0" err="1"/>
              <a:t>init</a:t>
            </a:r>
            <a:r>
              <a:rPr lang="en-US" dirty="0"/>
              <a:t>(coder </a:t>
            </a:r>
            <a:r>
              <a:rPr lang="en-US" dirty="0" err="1"/>
              <a:t>aDecoder</a:t>
            </a:r>
            <a:r>
              <a:rPr lang="en-US" dirty="0"/>
              <a:t>: </a:t>
            </a:r>
            <a:r>
              <a:rPr lang="en-US" dirty="0" err="1"/>
              <a:t>NSCoder</a:t>
            </a:r>
            <a:r>
              <a:rPr lang="en-US" dirty="0"/>
              <a:t>!)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(coder: </a:t>
            </a:r>
            <a:r>
              <a:rPr lang="en-US" dirty="0" err="1"/>
              <a:t>aDecoder</a:t>
            </a:r>
            <a:r>
              <a:rPr lang="en-US" dirty="0"/>
              <a:t>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override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"Spaceship")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sub-class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585" y="1891385"/>
            <a:ext cx="82553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CustomSpriteNode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Properties that can be handled by a generated initializer</a:t>
            </a:r>
          </a:p>
          <a:p>
            <a:r>
              <a:rPr lang="en-US" dirty="0"/>
              <a:t>    let value = 0</a:t>
            </a:r>
          </a:p>
          <a:p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value1 : </a:t>
            </a:r>
            <a:r>
              <a:rPr lang="fi-FI" dirty="0" err="1"/>
              <a:t>Int</a:t>
            </a:r>
            <a:r>
              <a:rPr lang="fi-FI" dirty="0"/>
              <a:t>?</a:t>
            </a:r>
          </a:p>
          <a:p>
            <a:r>
              <a:rPr lang="fi-FI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with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3667" y="1371600"/>
            <a:ext cx="575029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CustomSpriteNodeWithInitializer</a:t>
            </a:r>
            <a:r>
              <a:rPr lang="en-US" dirty="0"/>
              <a:t> : </a:t>
            </a:r>
            <a:r>
              <a:rPr lang="en-US" dirty="0" err="1" smtClean="0"/>
              <a:t>SKSpriteNode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// Properties that can be handled by a generated initializer</a:t>
            </a:r>
          </a:p>
          <a:p>
            <a:r>
              <a:rPr lang="en-US" dirty="0"/>
              <a:t>    let value = 0</a:t>
            </a:r>
          </a:p>
          <a:p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value1 : </a:t>
            </a:r>
            <a:r>
              <a:rPr lang="fi-FI" dirty="0" err="1"/>
              <a:t>Int</a:t>
            </a:r>
            <a:r>
              <a:rPr lang="fi-FI" dirty="0"/>
              <a:t>?</a:t>
            </a:r>
          </a:p>
          <a:p>
            <a:r>
              <a:rPr lang="fi-FI" dirty="0"/>
              <a:t>    </a:t>
            </a:r>
            <a:r>
              <a:rPr lang="fi-FI" dirty="0" err="1"/>
              <a:t>let</a:t>
            </a:r>
            <a:r>
              <a:rPr lang="fi-FI" dirty="0"/>
              <a:t> </a:t>
            </a:r>
            <a:r>
              <a:rPr lang="fi-FI" dirty="0" err="1"/>
              <a:t>myName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!</a:t>
            </a:r>
          </a:p>
          <a:p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required</a:t>
            </a:r>
            <a:r>
              <a:rPr lang="fi-FI" dirty="0"/>
              <a:t> </a:t>
            </a:r>
            <a:r>
              <a:rPr lang="fi-FI" dirty="0" err="1"/>
              <a:t>init(coder</a:t>
            </a:r>
            <a:r>
              <a:rPr lang="fi-FI" dirty="0"/>
              <a:t> </a:t>
            </a:r>
            <a:r>
              <a:rPr lang="fi-FI" dirty="0" err="1"/>
              <a:t>aDecoder</a:t>
            </a:r>
            <a:r>
              <a:rPr lang="fi-FI" dirty="0"/>
              <a:t>: </a:t>
            </a:r>
            <a:r>
              <a:rPr lang="fi-FI" dirty="0" err="1"/>
              <a:t>NSCoder</a:t>
            </a:r>
            <a:r>
              <a:rPr lang="fi-FI" dirty="0" smtClean="0"/>
              <a:t>!</a:t>
            </a:r>
            <a:r>
              <a:rPr lang="fi-FI" dirty="0"/>
              <a:t>)</a:t>
            </a:r>
            <a:r>
              <a:rPr lang="fi-FI" dirty="0" smtClean="0"/>
              <a:t>   </a:t>
            </a:r>
            <a:r>
              <a:rPr lang="fi-FI" dirty="0"/>
              <a:t>{</a:t>
            </a:r>
          </a:p>
          <a:p>
            <a:r>
              <a:rPr lang="fi-FI" dirty="0"/>
              <a:t>        </a:t>
            </a:r>
            <a:r>
              <a:rPr lang="fi-FI" dirty="0" err="1"/>
              <a:t>super.init(coder</a:t>
            </a:r>
            <a:r>
              <a:rPr lang="fi-FI" dirty="0"/>
              <a:t>: </a:t>
            </a:r>
            <a:r>
              <a:rPr lang="fi-FI" dirty="0" err="1"/>
              <a:t>aDecoder</a:t>
            </a:r>
            <a:r>
              <a:rPr lang="fi-FI" dirty="0"/>
              <a:t>)</a:t>
            </a:r>
          </a:p>
          <a:p>
            <a:r>
              <a:rPr lang="fi-FI" dirty="0"/>
              <a:t>    }</a:t>
            </a:r>
          </a:p>
          <a:p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init(myName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, </a:t>
            </a:r>
            <a:r>
              <a:rPr lang="fi-FI" dirty="0" err="1"/>
              <a:t>imageNamed</a:t>
            </a:r>
            <a:r>
              <a:rPr lang="fi-FI" dirty="0"/>
              <a:t> </a:t>
            </a:r>
            <a:r>
              <a:rPr lang="fi-FI" dirty="0" err="1"/>
              <a:t>imageName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 smtClean="0"/>
              <a:t>) {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self.myName</a:t>
            </a:r>
            <a:r>
              <a:rPr lang="fi-FI" dirty="0"/>
              <a:t> = </a:t>
            </a:r>
            <a:r>
              <a:rPr lang="fi-FI" dirty="0" err="1"/>
              <a:t>myName</a:t>
            </a:r>
            <a:endParaRPr lang="fi-FI" dirty="0"/>
          </a:p>
          <a:p>
            <a:r>
              <a:rPr lang="fi-FI" dirty="0"/>
              <a:t>        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imageName)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ideal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0029" y="1371600"/>
            <a:ext cx="5259485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HideRequired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MySKSpriteNode</a:t>
            </a:r>
            <a:r>
              <a:rPr lang="en-US" dirty="0"/>
              <a:t> : </a:t>
            </a:r>
            <a:r>
              <a:rPr lang="en-US" dirty="0" err="1"/>
              <a:t>HideRequired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imageNamed</a:t>
            </a:r>
            <a:r>
              <a:rPr lang="en-US" dirty="0"/>
              <a:t> </a:t>
            </a:r>
            <a:r>
              <a:rPr lang="en-US" dirty="0" err="1"/>
              <a:t>imageName</a:t>
            </a:r>
            <a:r>
              <a:rPr lang="en-US" dirty="0"/>
              <a:t>: String) {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imageName)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</a:p>
          <a:p>
            <a:endParaRPr lang="ro-RO" dirty="0"/>
          </a:p>
          <a:p>
            <a:r>
              <a:rPr lang="ro-RO" dirty="0"/>
              <a:t>class WorkingSpaceship : MySKSpriteNode {</a:t>
            </a:r>
          </a:p>
          <a:p>
            <a:r>
              <a:rPr lang="ro-RO" dirty="0"/>
              <a:t>    let fuel: Int</a:t>
            </a:r>
          </a:p>
          <a:p>
            <a:r>
              <a:rPr lang="ro-RO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init</a:t>
            </a:r>
            <a:r>
              <a:rPr lang="es-ES_tradnl" dirty="0"/>
              <a:t>(fuel: </a:t>
            </a:r>
            <a:r>
              <a:rPr lang="es-ES_tradnl" dirty="0" err="1"/>
              <a:t>Int</a:t>
            </a:r>
            <a:r>
              <a:rPr lang="es-ES_tradnl" dirty="0"/>
              <a:t>) {</a:t>
            </a:r>
          </a:p>
          <a:p>
            <a:r>
              <a:rPr lang="es-ES_tradnl" dirty="0"/>
              <a:t>        </a:t>
            </a:r>
            <a:r>
              <a:rPr lang="es-ES_tradnl" dirty="0" err="1"/>
              <a:t>self.fuel</a:t>
            </a:r>
            <a:r>
              <a:rPr lang="es-ES_tradnl" dirty="0"/>
              <a:t> = fuel</a:t>
            </a:r>
          </a:p>
          <a:p>
            <a:r>
              <a:rPr lang="es-ES_tradnl" dirty="0"/>
              <a:t>        </a:t>
            </a:r>
            <a:r>
              <a:rPr lang="es-ES_tradnl" dirty="0" err="1"/>
              <a:t>super.init</a:t>
            </a:r>
            <a:r>
              <a:rPr lang="es-ES_tradnl" dirty="0"/>
              <a:t>(</a:t>
            </a:r>
            <a:r>
              <a:rPr lang="es-ES_tradnl" dirty="0" err="1"/>
              <a:t>imageNamed</a:t>
            </a:r>
            <a:r>
              <a:rPr lang="es-ES_tradnl" dirty="0"/>
              <a:t>: "</a:t>
            </a:r>
            <a:r>
              <a:rPr lang="es-ES_tradnl" dirty="0" err="1"/>
              <a:t>Spaceship</a:t>
            </a:r>
            <a:r>
              <a:rPr lang="es-ES_tradnl" dirty="0"/>
              <a:t>")</a:t>
            </a:r>
          </a:p>
          <a:p>
            <a:r>
              <a:rPr lang="es-ES_tradnl" dirty="0"/>
              <a:t>    }</a:t>
            </a:r>
          </a:p>
          <a:p>
            <a:r>
              <a:rPr lang="es-ES_tradn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531</TotalTime>
  <Words>1146</Words>
  <Application>Microsoft Macintosh PowerPoint</Application>
  <PresentationFormat>On-screen Show (4:3)</PresentationFormat>
  <Paragraphs>143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Inkwell</vt:lpstr>
      <vt:lpstr>How to sub-class SKSpriteNode</vt:lpstr>
      <vt:lpstr>Simple usage</vt:lpstr>
      <vt:lpstr>PowerPoint Presentation</vt:lpstr>
      <vt:lpstr>A bit about the samples</vt:lpstr>
      <vt:lpstr>Full sub-class: the ideal</vt:lpstr>
      <vt:lpstr>Full sub-class: reality</vt:lpstr>
      <vt:lpstr>General sub-class</vt:lpstr>
      <vt:lpstr>General with init</vt:lpstr>
      <vt:lpstr>Almost ideal</vt:lpstr>
      <vt:lpstr>Component-Entity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sub-class SKSpriteNode</dc:title>
  <dc:creator>Pete Barber</dc:creator>
  <cp:lastModifiedBy>Pete Barber</cp:lastModifiedBy>
  <cp:revision>35</cp:revision>
  <dcterms:created xsi:type="dcterms:W3CDTF">2014-08-11T09:50:06Z</dcterms:created>
  <dcterms:modified xsi:type="dcterms:W3CDTF">2014-08-16T19:34:39Z</dcterms:modified>
</cp:coreProperties>
</file>