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82" r:id="rId4"/>
    <p:sldId id="291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a carlson" userId="42b36d6eb1c75e92" providerId="LiveId" clId="{964E0849-BA47-4FA8-B0D5-A09F3D6261CA}"/>
    <pc:docChg chg="delSld modSld sldOrd">
      <pc:chgData name="tonya carlson" userId="42b36d6eb1c75e92" providerId="LiveId" clId="{964E0849-BA47-4FA8-B0D5-A09F3D6261CA}" dt="2024-05-14T19:04:14.197" v="45" actId="47"/>
      <pc:docMkLst>
        <pc:docMk/>
      </pc:docMkLst>
      <pc:sldChg chg="del">
        <pc:chgData name="tonya carlson" userId="42b36d6eb1c75e92" providerId="LiveId" clId="{964E0849-BA47-4FA8-B0D5-A09F3D6261CA}" dt="2024-05-14T19:00:05.524" v="0" actId="47"/>
        <pc:sldMkLst>
          <pc:docMk/>
          <pc:sldMk cId="0" sldId="257"/>
        </pc:sldMkLst>
      </pc:sldChg>
      <pc:sldChg chg="del">
        <pc:chgData name="tonya carlson" userId="42b36d6eb1c75e92" providerId="LiveId" clId="{964E0849-BA47-4FA8-B0D5-A09F3D6261CA}" dt="2024-05-14T19:00:06.338" v="1" actId="47"/>
        <pc:sldMkLst>
          <pc:docMk/>
          <pc:sldMk cId="0" sldId="258"/>
        </pc:sldMkLst>
      </pc:sldChg>
      <pc:sldChg chg="del">
        <pc:chgData name="tonya carlson" userId="42b36d6eb1c75e92" providerId="LiveId" clId="{964E0849-BA47-4FA8-B0D5-A09F3D6261CA}" dt="2024-05-14T19:00:07.797" v="2" actId="47"/>
        <pc:sldMkLst>
          <pc:docMk/>
          <pc:sldMk cId="0" sldId="259"/>
        </pc:sldMkLst>
      </pc:sldChg>
      <pc:sldChg chg="del">
        <pc:chgData name="tonya carlson" userId="42b36d6eb1c75e92" providerId="LiveId" clId="{964E0849-BA47-4FA8-B0D5-A09F3D6261CA}" dt="2024-05-14T19:00:09.267" v="3" actId="47"/>
        <pc:sldMkLst>
          <pc:docMk/>
          <pc:sldMk cId="0" sldId="260"/>
        </pc:sldMkLst>
      </pc:sldChg>
      <pc:sldChg chg="del">
        <pc:chgData name="tonya carlson" userId="42b36d6eb1c75e92" providerId="LiveId" clId="{964E0849-BA47-4FA8-B0D5-A09F3D6261CA}" dt="2024-05-14T19:00:10.004" v="4" actId="47"/>
        <pc:sldMkLst>
          <pc:docMk/>
          <pc:sldMk cId="0" sldId="261"/>
        </pc:sldMkLst>
      </pc:sldChg>
      <pc:sldChg chg="del">
        <pc:chgData name="tonya carlson" userId="42b36d6eb1c75e92" providerId="LiveId" clId="{964E0849-BA47-4FA8-B0D5-A09F3D6261CA}" dt="2024-05-14T19:00:10.420" v="5" actId="47"/>
        <pc:sldMkLst>
          <pc:docMk/>
          <pc:sldMk cId="0" sldId="262"/>
        </pc:sldMkLst>
      </pc:sldChg>
      <pc:sldChg chg="del">
        <pc:chgData name="tonya carlson" userId="42b36d6eb1c75e92" providerId="LiveId" clId="{964E0849-BA47-4FA8-B0D5-A09F3D6261CA}" dt="2024-05-14T19:00:10.981" v="6" actId="47"/>
        <pc:sldMkLst>
          <pc:docMk/>
          <pc:sldMk cId="0" sldId="263"/>
        </pc:sldMkLst>
      </pc:sldChg>
      <pc:sldChg chg="del">
        <pc:chgData name="tonya carlson" userId="42b36d6eb1c75e92" providerId="LiveId" clId="{964E0849-BA47-4FA8-B0D5-A09F3D6261CA}" dt="2024-05-14T19:00:11.791" v="7" actId="47"/>
        <pc:sldMkLst>
          <pc:docMk/>
          <pc:sldMk cId="0" sldId="264"/>
        </pc:sldMkLst>
      </pc:sldChg>
      <pc:sldChg chg="del">
        <pc:chgData name="tonya carlson" userId="42b36d6eb1c75e92" providerId="LiveId" clId="{964E0849-BA47-4FA8-B0D5-A09F3D6261CA}" dt="2024-05-14T19:00:13.444" v="8" actId="47"/>
        <pc:sldMkLst>
          <pc:docMk/>
          <pc:sldMk cId="0" sldId="265"/>
        </pc:sldMkLst>
      </pc:sldChg>
      <pc:sldChg chg="del">
        <pc:chgData name="tonya carlson" userId="42b36d6eb1c75e92" providerId="LiveId" clId="{964E0849-BA47-4FA8-B0D5-A09F3D6261CA}" dt="2024-05-14T19:00:27.749" v="9" actId="47"/>
        <pc:sldMkLst>
          <pc:docMk/>
          <pc:sldMk cId="0" sldId="266"/>
        </pc:sldMkLst>
      </pc:sldChg>
      <pc:sldChg chg="del">
        <pc:chgData name="tonya carlson" userId="42b36d6eb1c75e92" providerId="LiveId" clId="{964E0849-BA47-4FA8-B0D5-A09F3D6261CA}" dt="2024-05-14T19:00:28.937" v="10" actId="47"/>
        <pc:sldMkLst>
          <pc:docMk/>
          <pc:sldMk cId="0" sldId="267"/>
        </pc:sldMkLst>
      </pc:sldChg>
      <pc:sldChg chg="del">
        <pc:chgData name="tonya carlson" userId="42b36d6eb1c75e92" providerId="LiveId" clId="{964E0849-BA47-4FA8-B0D5-A09F3D6261CA}" dt="2024-05-14T19:00:29.766" v="11" actId="47"/>
        <pc:sldMkLst>
          <pc:docMk/>
          <pc:sldMk cId="0" sldId="268"/>
        </pc:sldMkLst>
      </pc:sldChg>
      <pc:sldChg chg="del">
        <pc:chgData name="tonya carlson" userId="42b36d6eb1c75e92" providerId="LiveId" clId="{964E0849-BA47-4FA8-B0D5-A09F3D6261CA}" dt="2024-05-14T19:00:30.484" v="12" actId="47"/>
        <pc:sldMkLst>
          <pc:docMk/>
          <pc:sldMk cId="0" sldId="269"/>
        </pc:sldMkLst>
      </pc:sldChg>
      <pc:sldChg chg="del">
        <pc:chgData name="tonya carlson" userId="42b36d6eb1c75e92" providerId="LiveId" clId="{964E0849-BA47-4FA8-B0D5-A09F3D6261CA}" dt="2024-05-14T19:00:31.104" v="13" actId="47"/>
        <pc:sldMkLst>
          <pc:docMk/>
          <pc:sldMk cId="0" sldId="270"/>
        </pc:sldMkLst>
      </pc:sldChg>
      <pc:sldChg chg="del">
        <pc:chgData name="tonya carlson" userId="42b36d6eb1c75e92" providerId="LiveId" clId="{964E0849-BA47-4FA8-B0D5-A09F3D6261CA}" dt="2024-05-14T19:00:32.128" v="14" actId="47"/>
        <pc:sldMkLst>
          <pc:docMk/>
          <pc:sldMk cId="0" sldId="271"/>
        </pc:sldMkLst>
      </pc:sldChg>
      <pc:sldChg chg="del">
        <pc:chgData name="tonya carlson" userId="42b36d6eb1c75e92" providerId="LiveId" clId="{964E0849-BA47-4FA8-B0D5-A09F3D6261CA}" dt="2024-05-14T19:00:33.775" v="15" actId="47"/>
        <pc:sldMkLst>
          <pc:docMk/>
          <pc:sldMk cId="0" sldId="272"/>
        </pc:sldMkLst>
      </pc:sldChg>
      <pc:sldChg chg="del">
        <pc:chgData name="tonya carlson" userId="42b36d6eb1c75e92" providerId="LiveId" clId="{964E0849-BA47-4FA8-B0D5-A09F3D6261CA}" dt="2024-05-14T19:00:34.594" v="16" actId="47"/>
        <pc:sldMkLst>
          <pc:docMk/>
          <pc:sldMk cId="0" sldId="273"/>
        </pc:sldMkLst>
      </pc:sldChg>
      <pc:sldChg chg="del">
        <pc:chgData name="tonya carlson" userId="42b36d6eb1c75e92" providerId="LiveId" clId="{964E0849-BA47-4FA8-B0D5-A09F3D6261CA}" dt="2024-05-14T19:00:35.656" v="17" actId="47"/>
        <pc:sldMkLst>
          <pc:docMk/>
          <pc:sldMk cId="0" sldId="274"/>
        </pc:sldMkLst>
      </pc:sldChg>
      <pc:sldChg chg="del">
        <pc:chgData name="tonya carlson" userId="42b36d6eb1c75e92" providerId="LiveId" clId="{964E0849-BA47-4FA8-B0D5-A09F3D6261CA}" dt="2024-05-14T19:00:36.999" v="18" actId="47"/>
        <pc:sldMkLst>
          <pc:docMk/>
          <pc:sldMk cId="0" sldId="275"/>
        </pc:sldMkLst>
      </pc:sldChg>
      <pc:sldChg chg="del">
        <pc:chgData name="tonya carlson" userId="42b36d6eb1c75e92" providerId="LiveId" clId="{964E0849-BA47-4FA8-B0D5-A09F3D6261CA}" dt="2024-05-14T19:00:40.254" v="19" actId="47"/>
        <pc:sldMkLst>
          <pc:docMk/>
          <pc:sldMk cId="0" sldId="276"/>
        </pc:sldMkLst>
      </pc:sldChg>
      <pc:sldChg chg="del">
        <pc:chgData name="tonya carlson" userId="42b36d6eb1c75e92" providerId="LiveId" clId="{964E0849-BA47-4FA8-B0D5-A09F3D6261CA}" dt="2024-05-14T19:01:00.836" v="20" actId="47"/>
        <pc:sldMkLst>
          <pc:docMk/>
          <pc:sldMk cId="0" sldId="277"/>
        </pc:sldMkLst>
      </pc:sldChg>
      <pc:sldChg chg="del">
        <pc:chgData name="tonya carlson" userId="42b36d6eb1c75e92" providerId="LiveId" clId="{964E0849-BA47-4FA8-B0D5-A09F3D6261CA}" dt="2024-05-14T19:01:08.620" v="21" actId="47"/>
        <pc:sldMkLst>
          <pc:docMk/>
          <pc:sldMk cId="0" sldId="278"/>
        </pc:sldMkLst>
      </pc:sldChg>
      <pc:sldChg chg="del">
        <pc:chgData name="tonya carlson" userId="42b36d6eb1c75e92" providerId="LiveId" clId="{964E0849-BA47-4FA8-B0D5-A09F3D6261CA}" dt="2024-05-14T19:01:15.925" v="22" actId="47"/>
        <pc:sldMkLst>
          <pc:docMk/>
          <pc:sldMk cId="0" sldId="279"/>
        </pc:sldMkLst>
      </pc:sldChg>
      <pc:sldChg chg="del">
        <pc:chgData name="tonya carlson" userId="42b36d6eb1c75e92" providerId="LiveId" clId="{964E0849-BA47-4FA8-B0D5-A09F3D6261CA}" dt="2024-05-14T19:01:28.309" v="23" actId="47"/>
        <pc:sldMkLst>
          <pc:docMk/>
          <pc:sldMk cId="0" sldId="280"/>
        </pc:sldMkLst>
      </pc:sldChg>
      <pc:sldChg chg="del">
        <pc:chgData name="tonya carlson" userId="42b36d6eb1c75e92" providerId="LiveId" clId="{964E0849-BA47-4FA8-B0D5-A09F3D6261CA}" dt="2024-05-14T19:01:35.803" v="24" actId="47"/>
        <pc:sldMkLst>
          <pc:docMk/>
          <pc:sldMk cId="0" sldId="281"/>
        </pc:sldMkLst>
      </pc:sldChg>
      <pc:sldChg chg="ord">
        <pc:chgData name="tonya carlson" userId="42b36d6eb1c75e92" providerId="LiveId" clId="{964E0849-BA47-4FA8-B0D5-A09F3D6261CA}" dt="2024-05-14T19:02:32.772" v="33"/>
        <pc:sldMkLst>
          <pc:docMk/>
          <pc:sldMk cId="0" sldId="282"/>
        </pc:sldMkLst>
      </pc:sldChg>
      <pc:sldChg chg="del">
        <pc:chgData name="tonya carlson" userId="42b36d6eb1c75e92" providerId="LiveId" clId="{964E0849-BA47-4FA8-B0D5-A09F3D6261CA}" dt="2024-05-14T19:02:19.604" v="25" actId="47"/>
        <pc:sldMkLst>
          <pc:docMk/>
          <pc:sldMk cId="0" sldId="283"/>
        </pc:sldMkLst>
      </pc:sldChg>
      <pc:sldChg chg="del">
        <pc:chgData name="tonya carlson" userId="42b36d6eb1c75e92" providerId="LiveId" clId="{964E0849-BA47-4FA8-B0D5-A09F3D6261CA}" dt="2024-05-14T19:02:20.195" v="26" actId="47"/>
        <pc:sldMkLst>
          <pc:docMk/>
          <pc:sldMk cId="0" sldId="284"/>
        </pc:sldMkLst>
      </pc:sldChg>
      <pc:sldChg chg="del">
        <pc:chgData name="tonya carlson" userId="42b36d6eb1c75e92" providerId="LiveId" clId="{964E0849-BA47-4FA8-B0D5-A09F3D6261CA}" dt="2024-05-14T19:02:20.549" v="27" actId="47"/>
        <pc:sldMkLst>
          <pc:docMk/>
          <pc:sldMk cId="0" sldId="285"/>
        </pc:sldMkLst>
      </pc:sldChg>
      <pc:sldChg chg="del">
        <pc:chgData name="tonya carlson" userId="42b36d6eb1c75e92" providerId="LiveId" clId="{964E0849-BA47-4FA8-B0D5-A09F3D6261CA}" dt="2024-05-14T19:02:22.701" v="28" actId="47"/>
        <pc:sldMkLst>
          <pc:docMk/>
          <pc:sldMk cId="0" sldId="286"/>
        </pc:sldMkLst>
      </pc:sldChg>
      <pc:sldChg chg="del">
        <pc:chgData name="tonya carlson" userId="42b36d6eb1c75e92" providerId="LiveId" clId="{964E0849-BA47-4FA8-B0D5-A09F3D6261CA}" dt="2024-05-14T19:02:23.248" v="29" actId="47"/>
        <pc:sldMkLst>
          <pc:docMk/>
          <pc:sldMk cId="0" sldId="287"/>
        </pc:sldMkLst>
      </pc:sldChg>
      <pc:sldChg chg="del">
        <pc:chgData name="tonya carlson" userId="42b36d6eb1c75e92" providerId="LiveId" clId="{964E0849-BA47-4FA8-B0D5-A09F3D6261CA}" dt="2024-05-14T19:02:24.183" v="30" actId="47"/>
        <pc:sldMkLst>
          <pc:docMk/>
          <pc:sldMk cId="0" sldId="288"/>
        </pc:sldMkLst>
      </pc:sldChg>
      <pc:sldChg chg="del">
        <pc:chgData name="tonya carlson" userId="42b36d6eb1c75e92" providerId="LiveId" clId="{964E0849-BA47-4FA8-B0D5-A09F3D6261CA}" dt="2024-05-14T19:02:25.137" v="31" actId="47"/>
        <pc:sldMkLst>
          <pc:docMk/>
          <pc:sldMk cId="0" sldId="289"/>
        </pc:sldMkLst>
      </pc:sldChg>
      <pc:sldChg chg="del">
        <pc:chgData name="tonya carlson" userId="42b36d6eb1c75e92" providerId="LiveId" clId="{964E0849-BA47-4FA8-B0D5-A09F3D6261CA}" dt="2024-05-14T19:02:43.024" v="34" actId="47"/>
        <pc:sldMkLst>
          <pc:docMk/>
          <pc:sldMk cId="0" sldId="292"/>
        </pc:sldMkLst>
      </pc:sldChg>
      <pc:sldChg chg="del">
        <pc:chgData name="tonya carlson" userId="42b36d6eb1c75e92" providerId="LiveId" clId="{964E0849-BA47-4FA8-B0D5-A09F3D6261CA}" dt="2024-05-14T19:02:45.748" v="35" actId="47"/>
        <pc:sldMkLst>
          <pc:docMk/>
          <pc:sldMk cId="0" sldId="293"/>
        </pc:sldMkLst>
      </pc:sldChg>
      <pc:sldChg chg="del">
        <pc:chgData name="tonya carlson" userId="42b36d6eb1c75e92" providerId="LiveId" clId="{964E0849-BA47-4FA8-B0D5-A09F3D6261CA}" dt="2024-05-14T19:02:54.891" v="36" actId="47"/>
        <pc:sldMkLst>
          <pc:docMk/>
          <pc:sldMk cId="0" sldId="294"/>
        </pc:sldMkLst>
      </pc:sldChg>
      <pc:sldChg chg="del">
        <pc:chgData name="tonya carlson" userId="42b36d6eb1c75e92" providerId="LiveId" clId="{964E0849-BA47-4FA8-B0D5-A09F3D6261CA}" dt="2024-05-14T19:04:01.386" v="37" actId="47"/>
        <pc:sldMkLst>
          <pc:docMk/>
          <pc:sldMk cId="0" sldId="295"/>
        </pc:sldMkLst>
      </pc:sldChg>
      <pc:sldChg chg="del">
        <pc:chgData name="tonya carlson" userId="42b36d6eb1c75e92" providerId="LiveId" clId="{964E0849-BA47-4FA8-B0D5-A09F3D6261CA}" dt="2024-05-14T19:04:05.064" v="38" actId="47"/>
        <pc:sldMkLst>
          <pc:docMk/>
          <pc:sldMk cId="0" sldId="296"/>
        </pc:sldMkLst>
      </pc:sldChg>
      <pc:sldChg chg="del">
        <pc:chgData name="tonya carlson" userId="42b36d6eb1c75e92" providerId="LiveId" clId="{964E0849-BA47-4FA8-B0D5-A09F3D6261CA}" dt="2024-05-14T19:04:06.304" v="39" actId="47"/>
        <pc:sldMkLst>
          <pc:docMk/>
          <pc:sldMk cId="0" sldId="297"/>
        </pc:sldMkLst>
      </pc:sldChg>
      <pc:sldChg chg="del">
        <pc:chgData name="tonya carlson" userId="42b36d6eb1c75e92" providerId="LiveId" clId="{964E0849-BA47-4FA8-B0D5-A09F3D6261CA}" dt="2024-05-14T19:04:07.154" v="40" actId="47"/>
        <pc:sldMkLst>
          <pc:docMk/>
          <pc:sldMk cId="0" sldId="298"/>
        </pc:sldMkLst>
      </pc:sldChg>
      <pc:sldChg chg="del">
        <pc:chgData name="tonya carlson" userId="42b36d6eb1c75e92" providerId="LiveId" clId="{964E0849-BA47-4FA8-B0D5-A09F3D6261CA}" dt="2024-05-14T19:04:08.416" v="41" actId="47"/>
        <pc:sldMkLst>
          <pc:docMk/>
          <pc:sldMk cId="0" sldId="299"/>
        </pc:sldMkLst>
      </pc:sldChg>
      <pc:sldChg chg="del">
        <pc:chgData name="tonya carlson" userId="42b36d6eb1c75e92" providerId="LiveId" clId="{964E0849-BA47-4FA8-B0D5-A09F3D6261CA}" dt="2024-05-14T19:04:10.089" v="42" actId="47"/>
        <pc:sldMkLst>
          <pc:docMk/>
          <pc:sldMk cId="0" sldId="300"/>
        </pc:sldMkLst>
      </pc:sldChg>
      <pc:sldChg chg="del">
        <pc:chgData name="tonya carlson" userId="42b36d6eb1c75e92" providerId="LiveId" clId="{964E0849-BA47-4FA8-B0D5-A09F3D6261CA}" dt="2024-05-14T19:04:11.399" v="43" actId="47"/>
        <pc:sldMkLst>
          <pc:docMk/>
          <pc:sldMk cId="0" sldId="301"/>
        </pc:sldMkLst>
      </pc:sldChg>
      <pc:sldChg chg="del">
        <pc:chgData name="tonya carlson" userId="42b36d6eb1c75e92" providerId="LiveId" clId="{964E0849-BA47-4FA8-B0D5-A09F3D6261CA}" dt="2024-05-14T19:04:12.749" v="44" actId="47"/>
        <pc:sldMkLst>
          <pc:docMk/>
          <pc:sldMk cId="0" sldId="302"/>
        </pc:sldMkLst>
      </pc:sldChg>
      <pc:sldChg chg="del">
        <pc:chgData name="tonya carlson" userId="42b36d6eb1c75e92" providerId="LiveId" clId="{964E0849-BA47-4FA8-B0D5-A09F3D6261CA}" dt="2024-05-14T19:04:14.197" v="45" actId="47"/>
        <pc:sldMkLst>
          <pc:docMk/>
          <pc:sldMk cId="0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3D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3D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3D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611" y="1773682"/>
            <a:ext cx="4665345" cy="411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4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3D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548" y="205232"/>
            <a:ext cx="6971665" cy="60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3D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6477" y="3043173"/>
            <a:ext cx="9609455" cy="247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3276" y="0"/>
              <a:ext cx="3965575" cy="1214755"/>
            </a:xfrm>
            <a:custGeom>
              <a:avLst/>
              <a:gdLst/>
              <a:ahLst/>
              <a:cxnLst/>
              <a:rect l="l" t="t" r="r" b="b"/>
              <a:pathLst>
                <a:path w="3965575" h="1214755">
                  <a:moveTo>
                    <a:pt x="0" y="1214627"/>
                  </a:moveTo>
                  <a:lnTo>
                    <a:pt x="3965448" y="1214627"/>
                  </a:lnTo>
                  <a:lnTo>
                    <a:pt x="3965448" y="0"/>
                  </a:lnTo>
                  <a:lnTo>
                    <a:pt x="0" y="0"/>
                  </a:lnTo>
                  <a:lnTo>
                    <a:pt x="0" y="121462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9471" y="359663"/>
              <a:ext cx="2353055" cy="4069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89375" y="3113688"/>
            <a:ext cx="4413250" cy="20605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545"/>
              </a:spcBef>
            </a:pPr>
            <a:r>
              <a:rPr sz="4400" b="1" spc="-10" dirty="0">
                <a:latin typeface="Arial"/>
                <a:cs typeface="Arial"/>
              </a:rPr>
              <a:t>Superfeet.com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Arial"/>
                <a:cs typeface="Arial"/>
              </a:rPr>
              <a:t>Assessment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Acceleration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Plan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Arcadia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February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2024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907" y="2659760"/>
            <a:ext cx="5674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Franklin Gothic Demi Cond"/>
                <a:cs typeface="Franklin Gothic Demi Cond"/>
              </a:rPr>
              <a:t>Roadmap</a:t>
            </a:r>
            <a:r>
              <a:rPr sz="4800" spc="-60" dirty="0">
                <a:solidFill>
                  <a:srgbClr val="FFFFFF"/>
                </a:solidFill>
                <a:latin typeface="Franklin Gothic Demi Cond"/>
                <a:cs typeface="Franklin Gothic Demi Cond"/>
              </a:rPr>
              <a:t> </a:t>
            </a:r>
            <a:r>
              <a:rPr sz="4800" dirty="0">
                <a:solidFill>
                  <a:srgbClr val="FFFFFF"/>
                </a:solidFill>
                <a:latin typeface="Franklin Gothic Demi Cond"/>
                <a:cs typeface="Franklin Gothic Demi Cond"/>
              </a:rPr>
              <a:t>&amp;</a:t>
            </a:r>
            <a:r>
              <a:rPr sz="4800" spc="-35" dirty="0">
                <a:solidFill>
                  <a:srgbClr val="FFFFFF"/>
                </a:solidFill>
                <a:latin typeface="Franklin Gothic Demi Cond"/>
                <a:cs typeface="Franklin Gothic Demi Cond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Franklin Gothic Demi Cond"/>
                <a:cs typeface="Franklin Gothic Demi Cond"/>
              </a:rPr>
              <a:t>Investments</a:t>
            </a:r>
            <a:endParaRPr sz="4800">
              <a:latin typeface="Franklin Gothic Demi Cond"/>
              <a:cs typeface="Franklin Gothic Demi Con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3578" y="3621785"/>
            <a:ext cx="3575685" cy="0"/>
          </a:xfrm>
          <a:custGeom>
            <a:avLst/>
            <a:gdLst/>
            <a:ahLst/>
            <a:cxnLst/>
            <a:rect l="l" t="t" r="r" b="b"/>
            <a:pathLst>
              <a:path w="3575684">
                <a:moveTo>
                  <a:pt x="0" y="0"/>
                </a:moveTo>
                <a:lnTo>
                  <a:pt x="3575177" y="0"/>
                </a:lnTo>
              </a:path>
            </a:pathLst>
          </a:custGeom>
          <a:ln w="28575">
            <a:solidFill>
              <a:srgbClr val="7AA0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927" y="1067765"/>
            <a:ext cx="694817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acceleration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plan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alter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current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roadmap.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OK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keep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as-</a:t>
            </a:r>
            <a:r>
              <a:rPr sz="1100" spc="-25" dirty="0"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Many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either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addressed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re-platforming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Shopify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pulled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forward.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7469" y="1594179"/>
          <a:ext cx="10840084" cy="503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29845" marR="26034" indent="26670">
                        <a:lnSpc>
                          <a:spcPct val="110800"/>
                        </a:lnSpc>
                        <a:spcBef>
                          <a:spcPts val="13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800" b="1" spc="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Timeline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Initiative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JTP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Comments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tc>
                  <a:txBody>
                    <a:bodyPr/>
                    <a:lstStyle/>
                    <a:p>
                      <a:pPr marL="29845" marR="26034" indent="87630">
                        <a:lnSpc>
                          <a:spcPct val="110800"/>
                        </a:lnSpc>
                        <a:spcBef>
                          <a:spcPts val="130"/>
                        </a:spcBef>
                      </a:pPr>
                      <a:r>
                        <a:rPr sz="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b="1" spc="5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Timeline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53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Tie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GA4</a:t>
                      </a:r>
                      <a:r>
                        <a:rPr sz="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Magento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BI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accurate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reporting.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Connected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Datacube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align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updated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GA4</a:t>
                      </a:r>
                      <a:r>
                        <a:rPr sz="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replatform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Leverage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PowerBI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predict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churn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consumers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retain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since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isolated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BI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Explore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feasibility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bundles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subscriptions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cross-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functionally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(US).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Deploy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bundles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subscriptions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(US)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Explore feasibility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execute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 Shopify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replatforming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 1</a:t>
                      </a:r>
                      <a:r>
                        <a:rPr sz="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alternative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payment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regions: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Amazon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Pay,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BNPL/Klarna/Affirm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Execute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replatforming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 1</a:t>
                      </a:r>
                      <a:r>
                        <a:rPr sz="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Improve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post-purchase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 ship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provider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(US)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Execute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 Shopify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replatforming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Explore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popular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AfterShip,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Narvar,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Loop,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etc.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65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Prepare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structure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site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personal shopping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regions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Depends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tool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selected.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Delay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SearchSpring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helps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accomplish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or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 marR="525145">
                        <a:lnSpc>
                          <a:spcPct val="11070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 Shopify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implementation.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Explore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friendly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apps/native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solutions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8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Replatforming</a:t>
                      </a:r>
                      <a:r>
                        <a:rPr sz="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US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include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insole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finder-like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product recommendations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operational,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tech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related.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Launch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V2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Insole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Finder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align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timing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replatform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front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experience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Cartful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aligned.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Launch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SMS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US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timing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rollout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explore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Klaviyo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vendor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migrating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CRM/Email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tool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store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locator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Med+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- largely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unrelated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DTC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roadmap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Blog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added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Superfeet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Rx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replatform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learn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bulk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orders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information.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quantity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discounts?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yes, but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program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capabilities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box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Begin Platform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Migration,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selection,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Vendor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Selection,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Site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Architecture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Pull up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Launch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new ecommerce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Q4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Pull up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AI services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improve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streamline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consumers’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experience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vague.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2025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initiative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explore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apps/add-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ons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business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further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refined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Prepare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multi-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language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 new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ecomm platform: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French/French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Canada,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German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considered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conjunction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with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item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above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bundles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subscriptions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regions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Pull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forward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back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2024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platform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phase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post-purchase</a:t>
                      </a:r>
                      <a:r>
                        <a:rPr sz="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shipment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tracking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regions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keep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Chat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regions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keep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Collaborate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conversion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specialist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personalization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pilot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(US)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dynamic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on-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site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experiences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keep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Launch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SMS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in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regions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keep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DtC: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Quebec,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Germany,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prepare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expansion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EMEA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LATAM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keep.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Could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potentially pull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2025</a:t>
                      </a:r>
                      <a:r>
                        <a:rPr sz="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depending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strategy.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Leverage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emerging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for: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personalization,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pricing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promotion,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Enhanced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recommendation,</a:t>
                      </a:r>
                      <a:endParaRPr sz="800">
                        <a:latin typeface="Calibri"/>
                        <a:cs typeface="Calibri"/>
                      </a:endParaRPr>
                    </a:p>
                    <a:p>
                      <a:pPr marL="16510">
                        <a:lnSpc>
                          <a:spcPts val="940"/>
                        </a:lnSpc>
                        <a:spcBef>
                          <a:spcPts val="10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Consumer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Retention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Loyalty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Pull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2025.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Shopify</a:t>
                      </a:r>
                      <a:r>
                        <a:rPr sz="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deploy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standpoint.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content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personalization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regions,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Prioritize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regions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expansion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potentially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pull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Expand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multi-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language</a:t>
                      </a:r>
                      <a:r>
                        <a:rPr sz="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selected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regions: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EMEA,</a:t>
                      </a:r>
                      <a:r>
                        <a:rPr sz="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LATAM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keep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0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same-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day</a:t>
                      </a:r>
                      <a:r>
                        <a:rPr sz="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delivery (US)</a:t>
                      </a:r>
                      <a:r>
                        <a:rPr sz="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(if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already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thing)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Ok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keep.</a:t>
                      </a:r>
                      <a:r>
                        <a:rPr sz="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Would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pull</a:t>
                      </a:r>
                      <a:r>
                        <a:rPr sz="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4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2025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2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</a:t>
            </a:r>
            <a:r>
              <a:rPr spc="-105" dirty="0"/>
              <a:t> </a:t>
            </a:r>
            <a:r>
              <a:rPr dirty="0"/>
              <a:t>Roadmap</a:t>
            </a:r>
            <a:r>
              <a:rPr spc="-10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/>
          <p:nvPr/>
        </p:nvSpPr>
        <p:spPr>
          <a:xfrm>
            <a:off x="265938" y="857250"/>
            <a:ext cx="11574780" cy="0"/>
          </a:xfrm>
          <a:custGeom>
            <a:avLst/>
            <a:gdLst/>
            <a:ahLst/>
            <a:cxnLst/>
            <a:rect l="l" t="t" r="r" b="b"/>
            <a:pathLst>
              <a:path w="11574780">
                <a:moveTo>
                  <a:pt x="0" y="0"/>
                </a:moveTo>
                <a:lnTo>
                  <a:pt x="11574398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728" y="423672"/>
            <a:ext cx="1795272" cy="31394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830056" y="1089660"/>
            <a:ext cx="2524125" cy="181610"/>
          </a:xfrm>
          <a:custGeom>
            <a:avLst/>
            <a:gdLst/>
            <a:ahLst/>
            <a:cxnLst/>
            <a:rect l="l" t="t" r="r" b="b"/>
            <a:pathLst>
              <a:path w="2524125" h="181609">
                <a:moveTo>
                  <a:pt x="0" y="181355"/>
                </a:moveTo>
                <a:lnTo>
                  <a:pt x="2523744" y="181355"/>
                </a:lnTo>
                <a:lnTo>
                  <a:pt x="2523744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12699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30056" y="1089660"/>
            <a:ext cx="2524125" cy="181610"/>
          </a:xfrm>
          <a:prstGeom prst="rect">
            <a:avLst/>
          </a:prstGeom>
          <a:solidFill>
            <a:srgbClr val="FBE3D5"/>
          </a:solidFill>
        </p:spPr>
        <p:txBody>
          <a:bodyPr vert="horz" wrap="square" lIns="0" tIns="114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0"/>
              </a:spcBef>
            </a:pPr>
            <a:r>
              <a:rPr sz="1000" b="1" dirty="0">
                <a:latin typeface="Arial"/>
                <a:cs typeface="Arial"/>
              </a:rPr>
              <a:t>Address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with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Shopify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Phase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1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or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30056" y="1318260"/>
            <a:ext cx="2524125" cy="181610"/>
          </a:xfrm>
          <a:custGeom>
            <a:avLst/>
            <a:gdLst/>
            <a:ahLst/>
            <a:cxnLst/>
            <a:rect l="l" t="t" r="r" b="b"/>
            <a:pathLst>
              <a:path w="2524125" h="181609">
                <a:moveTo>
                  <a:pt x="0" y="181355"/>
                </a:moveTo>
                <a:lnTo>
                  <a:pt x="2523744" y="181355"/>
                </a:lnTo>
                <a:lnTo>
                  <a:pt x="2523744" y="0"/>
                </a:lnTo>
                <a:lnTo>
                  <a:pt x="0" y="0"/>
                </a:lnTo>
                <a:lnTo>
                  <a:pt x="0" y="181355"/>
                </a:lnTo>
                <a:close/>
              </a:path>
            </a:pathLst>
          </a:custGeom>
          <a:ln w="12699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6406" y="1300988"/>
            <a:ext cx="2511425" cy="192405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225"/>
              </a:spcBef>
            </a:pPr>
            <a:r>
              <a:rPr sz="1000" b="1" dirty="0">
                <a:latin typeface="Arial"/>
                <a:cs typeface="Arial"/>
              </a:rPr>
              <a:t>Pulling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forward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possible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4604" y="452795"/>
            <a:ext cx="1741476" cy="280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5444"/>
            <a:ext cx="12192000" cy="5972810"/>
          </a:xfrm>
          <a:custGeom>
            <a:avLst/>
            <a:gdLst/>
            <a:ahLst/>
            <a:cxnLst/>
            <a:rect l="l" t="t" r="r" b="b"/>
            <a:pathLst>
              <a:path w="12192000" h="5972809">
                <a:moveTo>
                  <a:pt x="0" y="5972555"/>
                </a:moveTo>
                <a:lnTo>
                  <a:pt x="12192000" y="5972555"/>
                </a:lnTo>
                <a:lnTo>
                  <a:pt x="12192000" y="0"/>
                </a:lnTo>
                <a:lnTo>
                  <a:pt x="0" y="0"/>
                </a:lnTo>
                <a:lnTo>
                  <a:pt x="0" y="5972555"/>
                </a:lnTo>
                <a:close/>
              </a:path>
            </a:pathLst>
          </a:custGeom>
          <a:solidFill>
            <a:srgbClr val="F1EB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27866" y="6557451"/>
            <a:ext cx="187325" cy="2139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36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860" y="147985"/>
            <a:ext cx="10469880" cy="6146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estimated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forma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profitable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revenue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franchise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partners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885825"/>
          </a:xfrm>
          <a:custGeom>
            <a:avLst/>
            <a:gdLst/>
            <a:ahLst/>
            <a:cxnLst/>
            <a:rect l="l" t="t" r="r" b="b"/>
            <a:pathLst>
              <a:path w="12192000" h="885825">
                <a:moveTo>
                  <a:pt x="12192000" y="0"/>
                </a:moveTo>
                <a:lnTo>
                  <a:pt x="0" y="0"/>
                </a:lnTo>
                <a:lnTo>
                  <a:pt x="0" y="885444"/>
                </a:lnTo>
                <a:lnTo>
                  <a:pt x="12192000" y="8854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D40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6160" y="224104"/>
            <a:ext cx="6787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r>
              <a:rPr sz="2800" b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0" dirty="0">
                <a:solidFill>
                  <a:srgbClr val="FFFFFF"/>
                </a:solidFill>
                <a:latin typeface="Verdana"/>
                <a:cs typeface="Verdana"/>
              </a:rPr>
              <a:t>Month</a:t>
            </a:r>
            <a:r>
              <a:rPr sz="2800" b="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0" dirty="0">
                <a:solidFill>
                  <a:srgbClr val="FFFFFF"/>
                </a:solidFill>
                <a:latin typeface="Verdana"/>
                <a:cs typeface="Verdana"/>
              </a:rPr>
              <a:t>Roadmap</a:t>
            </a:r>
            <a:r>
              <a:rPr sz="2800" b="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00" b="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Verdana"/>
                <a:cs typeface="Verdana"/>
              </a:rPr>
              <a:t>Workstreams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0217" y="1808022"/>
            <a:ext cx="9848850" cy="4954905"/>
            <a:chOff x="1990217" y="1808022"/>
            <a:chExt cx="9848850" cy="4954905"/>
          </a:xfrm>
        </p:grpSpPr>
        <p:sp>
          <p:nvSpPr>
            <p:cNvPr id="8" name="object 8"/>
            <p:cNvSpPr/>
            <p:nvPr/>
          </p:nvSpPr>
          <p:spPr>
            <a:xfrm>
              <a:off x="1990217" y="1808035"/>
              <a:ext cx="9848850" cy="844550"/>
            </a:xfrm>
            <a:custGeom>
              <a:avLst/>
              <a:gdLst/>
              <a:ahLst/>
              <a:cxnLst/>
              <a:rect l="l" t="t" r="r" b="b"/>
              <a:pathLst>
                <a:path w="9848850" h="844550">
                  <a:moveTo>
                    <a:pt x="9848837" y="0"/>
                  </a:moveTo>
                  <a:lnTo>
                    <a:pt x="9848837" y="0"/>
                  </a:lnTo>
                  <a:lnTo>
                    <a:pt x="0" y="0"/>
                  </a:lnTo>
                  <a:lnTo>
                    <a:pt x="0" y="844486"/>
                  </a:lnTo>
                  <a:lnTo>
                    <a:pt x="9848837" y="844486"/>
                  </a:lnTo>
                  <a:lnTo>
                    <a:pt x="984883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0217" y="2652585"/>
              <a:ext cx="7035165" cy="685165"/>
            </a:xfrm>
            <a:custGeom>
              <a:avLst/>
              <a:gdLst/>
              <a:ahLst/>
              <a:cxnLst/>
              <a:rect l="l" t="t" r="r" b="b"/>
              <a:pathLst>
                <a:path w="7035165" h="685164">
                  <a:moveTo>
                    <a:pt x="4220972" y="0"/>
                  </a:moveTo>
                  <a:lnTo>
                    <a:pt x="2813939" y="0"/>
                  </a:lnTo>
                  <a:lnTo>
                    <a:pt x="1407033" y="0"/>
                  </a:lnTo>
                  <a:lnTo>
                    <a:pt x="1406906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1406906" y="684974"/>
                  </a:lnTo>
                  <a:lnTo>
                    <a:pt x="1407033" y="684974"/>
                  </a:lnTo>
                  <a:lnTo>
                    <a:pt x="2813939" y="684974"/>
                  </a:lnTo>
                  <a:lnTo>
                    <a:pt x="4220972" y="684974"/>
                  </a:lnTo>
                  <a:lnTo>
                    <a:pt x="4220972" y="0"/>
                  </a:lnTo>
                  <a:close/>
                </a:path>
                <a:path w="7035165" h="685164">
                  <a:moveTo>
                    <a:pt x="7034911" y="0"/>
                  </a:moveTo>
                  <a:lnTo>
                    <a:pt x="5627878" y="0"/>
                  </a:lnTo>
                  <a:lnTo>
                    <a:pt x="5627878" y="684974"/>
                  </a:lnTo>
                  <a:lnTo>
                    <a:pt x="7034911" y="684974"/>
                  </a:lnTo>
                  <a:lnTo>
                    <a:pt x="7034911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90217" y="3337496"/>
              <a:ext cx="8442325" cy="685165"/>
            </a:xfrm>
            <a:custGeom>
              <a:avLst/>
              <a:gdLst/>
              <a:ahLst/>
              <a:cxnLst/>
              <a:rect l="l" t="t" r="r" b="b"/>
              <a:pathLst>
                <a:path w="8442325" h="685164">
                  <a:moveTo>
                    <a:pt x="8441944" y="0"/>
                  </a:moveTo>
                  <a:lnTo>
                    <a:pt x="8441944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8441944" y="684974"/>
                  </a:lnTo>
                  <a:lnTo>
                    <a:pt x="844194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0217" y="4022534"/>
              <a:ext cx="9848850" cy="685165"/>
            </a:xfrm>
            <a:custGeom>
              <a:avLst/>
              <a:gdLst/>
              <a:ahLst/>
              <a:cxnLst/>
              <a:rect l="l" t="t" r="r" b="b"/>
              <a:pathLst>
                <a:path w="9848850" h="685164">
                  <a:moveTo>
                    <a:pt x="9848837" y="0"/>
                  </a:moveTo>
                  <a:lnTo>
                    <a:pt x="9848837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9848837" y="684974"/>
                  </a:lnTo>
                  <a:lnTo>
                    <a:pt x="9848837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0217" y="4707445"/>
              <a:ext cx="8442325" cy="685165"/>
            </a:xfrm>
            <a:custGeom>
              <a:avLst/>
              <a:gdLst/>
              <a:ahLst/>
              <a:cxnLst/>
              <a:rect l="l" t="t" r="r" b="b"/>
              <a:pathLst>
                <a:path w="8442325" h="685164">
                  <a:moveTo>
                    <a:pt x="8441944" y="0"/>
                  </a:moveTo>
                  <a:lnTo>
                    <a:pt x="8441944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8441944" y="684974"/>
                  </a:lnTo>
                  <a:lnTo>
                    <a:pt x="844194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4156" y="5392470"/>
              <a:ext cx="5628005" cy="685165"/>
            </a:xfrm>
            <a:custGeom>
              <a:avLst/>
              <a:gdLst/>
              <a:ahLst/>
              <a:cxnLst/>
              <a:rect l="l" t="t" r="r" b="b"/>
              <a:pathLst>
                <a:path w="5628005" h="685164">
                  <a:moveTo>
                    <a:pt x="5628005" y="0"/>
                  </a:moveTo>
                  <a:lnTo>
                    <a:pt x="5628005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5628005" y="684974"/>
                  </a:lnTo>
                  <a:lnTo>
                    <a:pt x="5628005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8095" y="6077457"/>
              <a:ext cx="4221480" cy="685165"/>
            </a:xfrm>
            <a:custGeom>
              <a:avLst/>
              <a:gdLst/>
              <a:ahLst/>
              <a:cxnLst/>
              <a:rect l="l" t="t" r="r" b="b"/>
              <a:pathLst>
                <a:path w="4221480" h="685165">
                  <a:moveTo>
                    <a:pt x="4220959" y="0"/>
                  </a:moveTo>
                  <a:lnTo>
                    <a:pt x="2814066" y="0"/>
                  </a:lnTo>
                  <a:lnTo>
                    <a:pt x="2813939" y="0"/>
                  </a:lnTo>
                  <a:lnTo>
                    <a:pt x="1407033" y="0"/>
                  </a:lnTo>
                  <a:lnTo>
                    <a:pt x="0" y="0"/>
                  </a:lnTo>
                  <a:lnTo>
                    <a:pt x="0" y="684974"/>
                  </a:lnTo>
                  <a:lnTo>
                    <a:pt x="1407033" y="684974"/>
                  </a:lnTo>
                  <a:lnTo>
                    <a:pt x="2813939" y="684974"/>
                  </a:lnTo>
                  <a:lnTo>
                    <a:pt x="2814066" y="684974"/>
                  </a:lnTo>
                  <a:lnTo>
                    <a:pt x="4220959" y="684974"/>
                  </a:lnTo>
                  <a:lnTo>
                    <a:pt x="422095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1692" y="2048255"/>
              <a:ext cx="7565390" cy="277495"/>
            </a:xfrm>
            <a:custGeom>
              <a:avLst/>
              <a:gdLst/>
              <a:ahLst/>
              <a:cxnLst/>
              <a:rect l="l" t="t" r="r" b="b"/>
              <a:pathLst>
                <a:path w="7565390" h="277494">
                  <a:moveTo>
                    <a:pt x="7426452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7426452" y="277368"/>
                  </a:lnTo>
                  <a:lnTo>
                    <a:pt x="7565136" y="138684"/>
                  </a:lnTo>
                  <a:lnTo>
                    <a:pt x="7426452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1692" y="2048255"/>
              <a:ext cx="7565390" cy="277495"/>
            </a:xfrm>
            <a:custGeom>
              <a:avLst/>
              <a:gdLst/>
              <a:ahLst/>
              <a:cxnLst/>
              <a:rect l="l" t="t" r="r" b="b"/>
              <a:pathLst>
                <a:path w="7565390" h="277494">
                  <a:moveTo>
                    <a:pt x="0" y="0"/>
                  </a:moveTo>
                  <a:lnTo>
                    <a:pt x="7426452" y="0"/>
                  </a:lnTo>
                  <a:lnTo>
                    <a:pt x="7565136" y="138684"/>
                  </a:lnTo>
                  <a:lnTo>
                    <a:pt x="7426452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1692" y="4942332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5" h="279400">
                  <a:moveTo>
                    <a:pt x="2140458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2140458" y="278892"/>
                  </a:lnTo>
                  <a:lnTo>
                    <a:pt x="2279904" y="139446"/>
                  </a:lnTo>
                  <a:lnTo>
                    <a:pt x="2140458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1692" y="4942332"/>
              <a:ext cx="2280285" cy="279400"/>
            </a:xfrm>
            <a:custGeom>
              <a:avLst/>
              <a:gdLst/>
              <a:ahLst/>
              <a:cxnLst/>
              <a:rect l="l" t="t" r="r" b="b"/>
              <a:pathLst>
                <a:path w="2280285" h="279400">
                  <a:moveTo>
                    <a:pt x="0" y="0"/>
                  </a:moveTo>
                  <a:lnTo>
                    <a:pt x="2140458" y="0"/>
                  </a:lnTo>
                  <a:lnTo>
                    <a:pt x="2279904" y="139446"/>
                  </a:lnTo>
                  <a:lnTo>
                    <a:pt x="2140458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96939" y="4204716"/>
              <a:ext cx="5200015" cy="277495"/>
            </a:xfrm>
            <a:custGeom>
              <a:avLst/>
              <a:gdLst/>
              <a:ahLst/>
              <a:cxnLst/>
              <a:rect l="l" t="t" r="r" b="b"/>
              <a:pathLst>
                <a:path w="5200015" h="277495">
                  <a:moveTo>
                    <a:pt x="5061204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5061204" y="277367"/>
                  </a:lnTo>
                  <a:lnTo>
                    <a:pt x="5199888" y="138683"/>
                  </a:lnTo>
                  <a:lnTo>
                    <a:pt x="5061204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6939" y="4204716"/>
              <a:ext cx="5200015" cy="277495"/>
            </a:xfrm>
            <a:custGeom>
              <a:avLst/>
              <a:gdLst/>
              <a:ahLst/>
              <a:cxnLst/>
              <a:rect l="l" t="t" r="r" b="b"/>
              <a:pathLst>
                <a:path w="5200015" h="277495">
                  <a:moveTo>
                    <a:pt x="0" y="0"/>
                  </a:moveTo>
                  <a:lnTo>
                    <a:pt x="5061204" y="0"/>
                  </a:lnTo>
                  <a:lnTo>
                    <a:pt x="5199888" y="138683"/>
                  </a:lnTo>
                  <a:lnTo>
                    <a:pt x="5061204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96939" y="3520439"/>
              <a:ext cx="3784600" cy="277495"/>
            </a:xfrm>
            <a:custGeom>
              <a:avLst/>
              <a:gdLst/>
              <a:ahLst/>
              <a:cxnLst/>
              <a:rect l="l" t="t" r="r" b="b"/>
              <a:pathLst>
                <a:path w="3784600" h="277495">
                  <a:moveTo>
                    <a:pt x="3645408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3645408" y="277368"/>
                  </a:lnTo>
                  <a:lnTo>
                    <a:pt x="3784091" y="138684"/>
                  </a:lnTo>
                  <a:lnTo>
                    <a:pt x="3645408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96939" y="3520439"/>
              <a:ext cx="3784600" cy="277495"/>
            </a:xfrm>
            <a:custGeom>
              <a:avLst/>
              <a:gdLst/>
              <a:ahLst/>
              <a:cxnLst/>
              <a:rect l="l" t="t" r="r" b="b"/>
              <a:pathLst>
                <a:path w="3784600" h="277495">
                  <a:moveTo>
                    <a:pt x="0" y="0"/>
                  </a:moveTo>
                  <a:lnTo>
                    <a:pt x="3645408" y="0"/>
                  </a:lnTo>
                  <a:lnTo>
                    <a:pt x="3784091" y="138684"/>
                  </a:lnTo>
                  <a:lnTo>
                    <a:pt x="3645408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1692" y="2837687"/>
              <a:ext cx="2280285" cy="277495"/>
            </a:xfrm>
            <a:custGeom>
              <a:avLst/>
              <a:gdLst/>
              <a:ahLst/>
              <a:cxnLst/>
              <a:rect l="l" t="t" r="r" b="b"/>
              <a:pathLst>
                <a:path w="2280285" h="277494">
                  <a:moveTo>
                    <a:pt x="21412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141220" y="277367"/>
                  </a:lnTo>
                  <a:lnTo>
                    <a:pt x="2279904" y="138684"/>
                  </a:lnTo>
                  <a:lnTo>
                    <a:pt x="2141220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1692" y="2837687"/>
              <a:ext cx="2280285" cy="277495"/>
            </a:xfrm>
            <a:custGeom>
              <a:avLst/>
              <a:gdLst/>
              <a:ahLst/>
              <a:cxnLst/>
              <a:rect l="l" t="t" r="r" b="b"/>
              <a:pathLst>
                <a:path w="2280285" h="277494">
                  <a:moveTo>
                    <a:pt x="0" y="0"/>
                  </a:moveTo>
                  <a:lnTo>
                    <a:pt x="2141220" y="0"/>
                  </a:lnTo>
                  <a:lnTo>
                    <a:pt x="2279904" y="138684"/>
                  </a:lnTo>
                  <a:lnTo>
                    <a:pt x="214122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1796" y="4204716"/>
              <a:ext cx="2209800" cy="277495"/>
            </a:xfrm>
            <a:custGeom>
              <a:avLst/>
              <a:gdLst/>
              <a:ahLst/>
              <a:cxnLst/>
              <a:rect l="l" t="t" r="r" b="b"/>
              <a:pathLst>
                <a:path w="2209800" h="277495">
                  <a:moveTo>
                    <a:pt x="2071115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2071115" y="277367"/>
                  </a:lnTo>
                  <a:lnTo>
                    <a:pt x="2209800" y="138683"/>
                  </a:lnTo>
                  <a:lnTo>
                    <a:pt x="2071115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1796" y="4204716"/>
              <a:ext cx="2209800" cy="277495"/>
            </a:xfrm>
            <a:custGeom>
              <a:avLst/>
              <a:gdLst/>
              <a:ahLst/>
              <a:cxnLst/>
              <a:rect l="l" t="t" r="r" b="b"/>
              <a:pathLst>
                <a:path w="2209800" h="277495">
                  <a:moveTo>
                    <a:pt x="0" y="0"/>
                  </a:moveTo>
                  <a:lnTo>
                    <a:pt x="2071115" y="0"/>
                  </a:lnTo>
                  <a:lnTo>
                    <a:pt x="2209800" y="138683"/>
                  </a:lnTo>
                  <a:lnTo>
                    <a:pt x="2071115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61832" y="6280404"/>
              <a:ext cx="2635250" cy="277495"/>
            </a:xfrm>
            <a:custGeom>
              <a:avLst/>
              <a:gdLst/>
              <a:ahLst/>
              <a:cxnLst/>
              <a:rect l="l" t="t" r="r" b="b"/>
              <a:pathLst>
                <a:path w="2635250" h="277495">
                  <a:moveTo>
                    <a:pt x="2496312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2496312" y="277368"/>
                  </a:lnTo>
                  <a:lnTo>
                    <a:pt x="2634996" y="138684"/>
                  </a:lnTo>
                  <a:lnTo>
                    <a:pt x="2496312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61832" y="6280404"/>
              <a:ext cx="2635250" cy="277495"/>
            </a:xfrm>
            <a:custGeom>
              <a:avLst/>
              <a:gdLst/>
              <a:ahLst/>
              <a:cxnLst/>
              <a:rect l="l" t="t" r="r" b="b"/>
              <a:pathLst>
                <a:path w="2635250" h="277495">
                  <a:moveTo>
                    <a:pt x="0" y="0"/>
                  </a:moveTo>
                  <a:lnTo>
                    <a:pt x="2496312" y="0"/>
                  </a:lnTo>
                  <a:lnTo>
                    <a:pt x="2634996" y="138684"/>
                  </a:lnTo>
                  <a:lnTo>
                    <a:pt x="2496312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0928" y="2048255"/>
              <a:ext cx="1800225" cy="277495"/>
            </a:xfrm>
            <a:custGeom>
              <a:avLst/>
              <a:gdLst/>
              <a:ahLst/>
              <a:cxnLst/>
              <a:rect l="l" t="t" r="r" b="b"/>
              <a:pathLst>
                <a:path w="1800225" h="277494">
                  <a:moveTo>
                    <a:pt x="1661160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661160" y="277368"/>
                  </a:lnTo>
                  <a:lnTo>
                    <a:pt x="1799844" y="138684"/>
                  </a:lnTo>
                  <a:lnTo>
                    <a:pt x="1661160" y="0"/>
                  </a:lnTo>
                  <a:close/>
                </a:path>
              </a:pathLst>
            </a:custGeom>
            <a:solidFill>
              <a:srgbClr val="7AA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90928" y="2048255"/>
              <a:ext cx="1800225" cy="277495"/>
            </a:xfrm>
            <a:custGeom>
              <a:avLst/>
              <a:gdLst/>
              <a:ahLst/>
              <a:cxnLst/>
              <a:rect l="l" t="t" r="r" b="b"/>
              <a:pathLst>
                <a:path w="1800225" h="277494">
                  <a:moveTo>
                    <a:pt x="0" y="0"/>
                  </a:moveTo>
                  <a:lnTo>
                    <a:pt x="1661160" y="0"/>
                  </a:lnTo>
                  <a:lnTo>
                    <a:pt x="1799844" y="138684"/>
                  </a:lnTo>
                  <a:lnTo>
                    <a:pt x="1661160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90928" y="2839211"/>
              <a:ext cx="1800225" cy="277495"/>
            </a:xfrm>
            <a:custGeom>
              <a:avLst/>
              <a:gdLst/>
              <a:ahLst/>
              <a:cxnLst/>
              <a:rect l="l" t="t" r="r" b="b"/>
              <a:pathLst>
                <a:path w="1800225" h="277494">
                  <a:moveTo>
                    <a:pt x="166116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661160" y="277367"/>
                  </a:lnTo>
                  <a:lnTo>
                    <a:pt x="1799844" y="138684"/>
                  </a:lnTo>
                  <a:lnTo>
                    <a:pt x="1661160" y="0"/>
                  </a:lnTo>
                  <a:close/>
                </a:path>
              </a:pathLst>
            </a:custGeom>
            <a:solidFill>
              <a:srgbClr val="7AA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0928" y="2839211"/>
              <a:ext cx="1800225" cy="277495"/>
            </a:xfrm>
            <a:custGeom>
              <a:avLst/>
              <a:gdLst/>
              <a:ahLst/>
              <a:cxnLst/>
              <a:rect l="l" t="t" r="r" b="b"/>
              <a:pathLst>
                <a:path w="1800225" h="277494">
                  <a:moveTo>
                    <a:pt x="0" y="0"/>
                  </a:moveTo>
                  <a:lnTo>
                    <a:pt x="1661160" y="0"/>
                  </a:lnTo>
                  <a:lnTo>
                    <a:pt x="1799844" y="138684"/>
                  </a:lnTo>
                  <a:lnTo>
                    <a:pt x="166116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86356" y="3515867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1660397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1660397" y="278892"/>
                  </a:lnTo>
                  <a:lnTo>
                    <a:pt x="1799844" y="139446"/>
                  </a:lnTo>
                  <a:lnTo>
                    <a:pt x="1660397" y="0"/>
                  </a:lnTo>
                  <a:close/>
                </a:path>
              </a:pathLst>
            </a:custGeom>
            <a:solidFill>
              <a:srgbClr val="7AA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86356" y="3515867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0" y="0"/>
                  </a:moveTo>
                  <a:lnTo>
                    <a:pt x="1660397" y="0"/>
                  </a:lnTo>
                  <a:lnTo>
                    <a:pt x="1799844" y="139446"/>
                  </a:lnTo>
                  <a:lnTo>
                    <a:pt x="1660397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86356" y="4206239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1660397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1660397" y="278892"/>
                  </a:lnTo>
                  <a:lnTo>
                    <a:pt x="1799844" y="139446"/>
                  </a:lnTo>
                  <a:lnTo>
                    <a:pt x="1660397" y="0"/>
                  </a:lnTo>
                  <a:close/>
                </a:path>
              </a:pathLst>
            </a:custGeom>
            <a:solidFill>
              <a:srgbClr val="7AA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6356" y="4206239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0" y="0"/>
                  </a:moveTo>
                  <a:lnTo>
                    <a:pt x="1660397" y="0"/>
                  </a:lnTo>
                  <a:lnTo>
                    <a:pt x="1799844" y="139446"/>
                  </a:lnTo>
                  <a:lnTo>
                    <a:pt x="1660397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6356" y="4942332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1660397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1660397" y="278892"/>
                  </a:lnTo>
                  <a:lnTo>
                    <a:pt x="1799844" y="139446"/>
                  </a:lnTo>
                  <a:lnTo>
                    <a:pt x="1660397" y="0"/>
                  </a:lnTo>
                  <a:close/>
                </a:path>
              </a:pathLst>
            </a:custGeom>
            <a:solidFill>
              <a:srgbClr val="7AA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86356" y="4942332"/>
              <a:ext cx="1800225" cy="279400"/>
            </a:xfrm>
            <a:custGeom>
              <a:avLst/>
              <a:gdLst/>
              <a:ahLst/>
              <a:cxnLst/>
              <a:rect l="l" t="t" r="r" b="b"/>
              <a:pathLst>
                <a:path w="1800225" h="279400">
                  <a:moveTo>
                    <a:pt x="0" y="0"/>
                  </a:moveTo>
                  <a:lnTo>
                    <a:pt x="1660397" y="0"/>
                  </a:lnTo>
                  <a:lnTo>
                    <a:pt x="1799844" y="139446"/>
                  </a:lnTo>
                  <a:lnTo>
                    <a:pt x="1660397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96939" y="4942332"/>
              <a:ext cx="3784600" cy="279400"/>
            </a:xfrm>
            <a:custGeom>
              <a:avLst/>
              <a:gdLst/>
              <a:ahLst/>
              <a:cxnLst/>
              <a:rect l="l" t="t" r="r" b="b"/>
              <a:pathLst>
                <a:path w="3784600" h="279400">
                  <a:moveTo>
                    <a:pt x="3644645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3644645" y="278892"/>
                  </a:lnTo>
                  <a:lnTo>
                    <a:pt x="3784091" y="139446"/>
                  </a:lnTo>
                  <a:lnTo>
                    <a:pt x="3644645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96939" y="4942332"/>
              <a:ext cx="3784600" cy="279400"/>
            </a:xfrm>
            <a:custGeom>
              <a:avLst/>
              <a:gdLst/>
              <a:ahLst/>
              <a:cxnLst/>
              <a:rect l="l" t="t" r="r" b="b"/>
              <a:pathLst>
                <a:path w="3784600" h="279400">
                  <a:moveTo>
                    <a:pt x="0" y="0"/>
                  </a:moveTo>
                  <a:lnTo>
                    <a:pt x="3644645" y="0"/>
                  </a:lnTo>
                  <a:lnTo>
                    <a:pt x="3784091" y="139446"/>
                  </a:lnTo>
                  <a:lnTo>
                    <a:pt x="3644645" y="278892"/>
                  </a:lnTo>
                  <a:lnTo>
                    <a:pt x="0" y="2788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96939" y="5574792"/>
              <a:ext cx="4375785" cy="277495"/>
            </a:xfrm>
            <a:custGeom>
              <a:avLst/>
              <a:gdLst/>
              <a:ahLst/>
              <a:cxnLst/>
              <a:rect l="l" t="t" r="r" b="b"/>
              <a:pathLst>
                <a:path w="4375784" h="277495">
                  <a:moveTo>
                    <a:pt x="4236720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4236720" y="277368"/>
                  </a:lnTo>
                  <a:lnTo>
                    <a:pt x="4375404" y="138684"/>
                  </a:lnTo>
                  <a:lnTo>
                    <a:pt x="4236720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96939" y="5574792"/>
              <a:ext cx="4375785" cy="277495"/>
            </a:xfrm>
            <a:custGeom>
              <a:avLst/>
              <a:gdLst/>
              <a:ahLst/>
              <a:cxnLst/>
              <a:rect l="l" t="t" r="r" b="b"/>
              <a:pathLst>
                <a:path w="4375784" h="277495">
                  <a:moveTo>
                    <a:pt x="0" y="0"/>
                  </a:moveTo>
                  <a:lnTo>
                    <a:pt x="4236720" y="0"/>
                  </a:lnTo>
                  <a:lnTo>
                    <a:pt x="4375404" y="138684"/>
                  </a:lnTo>
                  <a:lnTo>
                    <a:pt x="4236720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5824" y="2819400"/>
              <a:ext cx="1175385" cy="277495"/>
            </a:xfrm>
            <a:custGeom>
              <a:avLst/>
              <a:gdLst/>
              <a:ahLst/>
              <a:cxnLst/>
              <a:rect l="l" t="t" r="r" b="b"/>
              <a:pathLst>
                <a:path w="1175384" h="277494">
                  <a:moveTo>
                    <a:pt x="103632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036320" y="277367"/>
                  </a:lnTo>
                  <a:lnTo>
                    <a:pt x="1175003" y="138684"/>
                  </a:lnTo>
                  <a:lnTo>
                    <a:pt x="1036320" y="0"/>
                  </a:lnTo>
                  <a:close/>
                </a:path>
              </a:pathLst>
            </a:custGeom>
            <a:solidFill>
              <a:srgbClr val="244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5824" y="2819400"/>
              <a:ext cx="1175385" cy="277495"/>
            </a:xfrm>
            <a:custGeom>
              <a:avLst/>
              <a:gdLst/>
              <a:ahLst/>
              <a:cxnLst/>
              <a:rect l="l" t="t" r="r" b="b"/>
              <a:pathLst>
                <a:path w="1175384" h="277494">
                  <a:moveTo>
                    <a:pt x="0" y="0"/>
                  </a:moveTo>
                  <a:lnTo>
                    <a:pt x="1036320" y="0"/>
                  </a:lnTo>
                  <a:lnTo>
                    <a:pt x="1175003" y="138684"/>
                  </a:lnTo>
                  <a:lnTo>
                    <a:pt x="103632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515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47548" y="897128"/>
            <a:ext cx="44246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i="1" spc="-85" dirty="0">
                <a:latin typeface="Verdana"/>
                <a:cs typeface="Verdana"/>
              </a:rPr>
              <a:t>Note:</a:t>
            </a:r>
            <a:r>
              <a:rPr sz="1050" b="1" i="1" spc="-105" dirty="0">
                <a:latin typeface="Verdana"/>
                <a:cs typeface="Verdana"/>
              </a:rPr>
              <a:t> </a:t>
            </a:r>
            <a:r>
              <a:rPr sz="1050" b="1" i="1" spc="-50" dirty="0">
                <a:latin typeface="Verdana"/>
                <a:cs typeface="Verdana"/>
              </a:rPr>
              <a:t>Estimated</a:t>
            </a:r>
            <a:r>
              <a:rPr sz="1050" b="1" i="1" spc="-140" dirty="0">
                <a:latin typeface="Verdana"/>
                <a:cs typeface="Verdana"/>
              </a:rPr>
              <a:t> </a:t>
            </a:r>
            <a:r>
              <a:rPr sz="1050" b="1" i="1" spc="-60" dirty="0">
                <a:latin typeface="Verdana"/>
                <a:cs typeface="Verdana"/>
              </a:rPr>
              <a:t>Timeline</a:t>
            </a:r>
            <a:r>
              <a:rPr sz="1050" b="1" i="1" spc="-70" dirty="0">
                <a:latin typeface="Verdana"/>
                <a:cs typeface="Verdana"/>
              </a:rPr>
              <a:t> </a:t>
            </a:r>
            <a:r>
              <a:rPr sz="1050" b="1" i="1" spc="110" dirty="0">
                <a:latin typeface="Verdana"/>
                <a:cs typeface="Verdana"/>
              </a:rPr>
              <a:t>-</a:t>
            </a:r>
            <a:r>
              <a:rPr sz="1050" b="1" i="1" spc="-85" dirty="0">
                <a:latin typeface="Verdana"/>
                <a:cs typeface="Verdana"/>
              </a:rPr>
              <a:t> </a:t>
            </a:r>
            <a:r>
              <a:rPr sz="1050" b="1" i="1" spc="-80" dirty="0">
                <a:latin typeface="Verdana"/>
                <a:cs typeface="Verdana"/>
              </a:rPr>
              <a:t>To </a:t>
            </a:r>
            <a:r>
              <a:rPr sz="1050" b="1" i="1" spc="-45" dirty="0">
                <a:latin typeface="Verdana"/>
                <a:cs typeface="Verdana"/>
              </a:rPr>
              <a:t>be</a:t>
            </a:r>
            <a:r>
              <a:rPr sz="1050" b="1" i="1" spc="-100" dirty="0">
                <a:latin typeface="Verdana"/>
                <a:cs typeface="Verdana"/>
              </a:rPr>
              <a:t> </a:t>
            </a:r>
            <a:r>
              <a:rPr sz="1050" b="1" i="1" spc="-35" dirty="0">
                <a:latin typeface="Verdana"/>
                <a:cs typeface="Verdana"/>
              </a:rPr>
              <a:t>validated</a:t>
            </a:r>
            <a:r>
              <a:rPr sz="1050" b="1" i="1" spc="-125" dirty="0">
                <a:latin typeface="Verdana"/>
                <a:cs typeface="Verdana"/>
              </a:rPr>
              <a:t> </a:t>
            </a:r>
            <a:r>
              <a:rPr sz="1050" b="1" i="1" spc="-50" dirty="0">
                <a:latin typeface="Verdana"/>
                <a:cs typeface="Verdana"/>
              </a:rPr>
              <a:t>during</a:t>
            </a:r>
            <a:r>
              <a:rPr sz="1050" b="1" i="1" spc="-95" dirty="0">
                <a:latin typeface="Verdana"/>
                <a:cs typeface="Verdana"/>
              </a:rPr>
              <a:t> </a:t>
            </a:r>
            <a:r>
              <a:rPr sz="1050" b="1" i="1" spc="-55" dirty="0">
                <a:latin typeface="Verdana"/>
                <a:cs typeface="Verdana"/>
              </a:rPr>
              <a:t>full</a:t>
            </a:r>
            <a:r>
              <a:rPr sz="1050" b="1" i="1" spc="-75" dirty="0">
                <a:latin typeface="Verdana"/>
                <a:cs typeface="Verdana"/>
              </a:rPr>
              <a:t> </a:t>
            </a:r>
            <a:r>
              <a:rPr sz="1050" b="1" i="1" spc="-25" dirty="0">
                <a:latin typeface="Verdana"/>
                <a:cs typeface="Verdana"/>
              </a:rPr>
              <a:t>discovery.</a:t>
            </a:r>
            <a:endParaRPr sz="1050">
              <a:latin typeface="Verdana"/>
              <a:cs typeface="Verdan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258343" y="1116711"/>
          <a:ext cx="11975465" cy="563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0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400" spc="-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March</a:t>
                      </a:r>
                      <a:r>
                        <a:rPr sz="1400" spc="-1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2024:</a:t>
                      </a:r>
                      <a:endParaRPr sz="1400">
                        <a:latin typeface="Arial Black"/>
                        <a:cs typeface="Arial Black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Kickoff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9100" marR="673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Q2-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6559" marR="48895">
                        <a:lnSpc>
                          <a:spcPct val="100000"/>
                        </a:lnSpc>
                      </a:pPr>
                      <a:r>
                        <a:rPr sz="1400" spc="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Q3-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0209" marR="113030">
                        <a:lnSpc>
                          <a:spcPct val="100000"/>
                        </a:lnSpc>
                      </a:pPr>
                      <a:r>
                        <a:rPr sz="1400" spc="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Q4-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24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9420" marR="76200">
                        <a:lnSpc>
                          <a:spcPct val="100000"/>
                        </a:lnSpc>
                      </a:pPr>
                      <a:r>
                        <a:rPr sz="14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Q1-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21640" marR="6731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Q2-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9100">
                        <a:lnSpc>
                          <a:spcPct val="100000"/>
                        </a:lnSpc>
                      </a:pPr>
                      <a:r>
                        <a:rPr sz="1400" spc="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Q3-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25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915"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45" dirty="0">
                          <a:latin typeface="Arial Black"/>
                          <a:cs typeface="Arial Black"/>
                        </a:rPr>
                        <a:t>General</a:t>
                      </a:r>
                      <a:r>
                        <a:rPr sz="1100" spc="-8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Business, </a:t>
                      </a:r>
                      <a:r>
                        <a:rPr sz="1100" spc="-30" dirty="0">
                          <a:latin typeface="Arial Black"/>
                          <a:cs typeface="Arial Black"/>
                        </a:rPr>
                        <a:t>Planning</a:t>
                      </a:r>
                      <a:r>
                        <a:rPr sz="1100" spc="-11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5" dirty="0"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1100" spc="-12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35" dirty="0">
                          <a:latin typeface="Arial Black"/>
                          <a:cs typeface="Arial Black"/>
                        </a:rPr>
                        <a:t>Strategy,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Operational Excellence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Discovery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Plann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514984" algn="l"/>
                        </a:tabLst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ing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	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Ongoing</a:t>
                      </a:r>
                      <a:r>
                        <a:rPr sz="9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strateg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850" marR="48895">
                        <a:lnSpc>
                          <a:spcPct val="100000"/>
                        </a:lnSpc>
                      </a:pP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ic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digital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9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Operatin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8509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Model,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Process,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Ca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0955" algn="r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pability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Development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(V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alue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Creation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Priority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Ac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tions)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13906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Black"/>
                          <a:cs typeface="Arial Black"/>
                        </a:rPr>
                        <a:t>Re-</a:t>
                      </a:r>
                      <a:r>
                        <a:rPr sz="1100" spc="-25" dirty="0">
                          <a:latin typeface="Arial Black"/>
                          <a:cs typeface="Arial Black"/>
                        </a:rPr>
                        <a:t>platform</a:t>
                      </a:r>
                      <a:r>
                        <a:rPr sz="1100" spc="-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55" dirty="0">
                          <a:latin typeface="Arial Black"/>
                          <a:cs typeface="Arial Black"/>
                        </a:rPr>
                        <a:t>Phase</a:t>
                      </a:r>
                      <a:r>
                        <a:rPr sz="1100" spc="-3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70" dirty="0">
                          <a:latin typeface="Arial Black"/>
                          <a:cs typeface="Arial Black"/>
                        </a:rPr>
                        <a:t>1:</a:t>
                      </a:r>
                      <a:r>
                        <a:rPr sz="1100" spc="-40" dirty="0">
                          <a:latin typeface="Arial Black"/>
                          <a:cs typeface="Arial Black"/>
                        </a:rPr>
                        <a:t> Migrate</a:t>
                      </a:r>
                      <a:r>
                        <a:rPr sz="1100" spc="-7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5" dirty="0"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1100" spc="-11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Improve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Discovery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Plann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tabLst>
                          <a:tab pos="664845" algn="l"/>
                        </a:tabLst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ing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	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Launch</a:t>
                      </a:r>
                      <a:r>
                        <a:rPr sz="9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on</a:t>
                      </a:r>
                      <a:r>
                        <a:rPr sz="900" spc="-7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Sh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735" marR="48895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opify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Plus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7175" marR="76200">
                        <a:lnSpc>
                          <a:spcPct val="100000"/>
                        </a:lnSpc>
                      </a:pP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Brand</a:t>
                      </a:r>
                      <a:r>
                        <a:rPr sz="9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Refresh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11176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Black"/>
                          <a:cs typeface="Arial Black"/>
                        </a:rPr>
                        <a:t>Re-</a:t>
                      </a:r>
                      <a:r>
                        <a:rPr sz="1100" spc="-25" dirty="0">
                          <a:latin typeface="Arial Black"/>
                          <a:cs typeface="Arial Black"/>
                        </a:rPr>
                        <a:t>platform</a:t>
                      </a:r>
                      <a:r>
                        <a:rPr sz="1100" spc="-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55" dirty="0">
                          <a:latin typeface="Arial Black"/>
                          <a:cs typeface="Arial Black"/>
                        </a:rPr>
                        <a:t>Phase</a:t>
                      </a:r>
                      <a:r>
                        <a:rPr sz="1100" spc="-3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60" dirty="0">
                          <a:latin typeface="Arial Black"/>
                          <a:cs typeface="Arial Black"/>
                        </a:rPr>
                        <a:t>2: </a:t>
                      </a:r>
                      <a:r>
                        <a:rPr sz="1100" spc="-55" dirty="0">
                          <a:latin typeface="Arial Black"/>
                          <a:cs typeface="Arial Black"/>
                        </a:rPr>
                        <a:t>Expand</a:t>
                      </a:r>
                      <a:r>
                        <a:rPr sz="1100" spc="-10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5" dirty="0"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1100" spc="-114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35" dirty="0">
                          <a:latin typeface="Arial Black"/>
                          <a:cs typeface="Arial Black"/>
                        </a:rPr>
                        <a:t>Accelerate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Discovery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Plann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ing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0" marR="113030">
                        <a:lnSpc>
                          <a:spcPct val="100000"/>
                        </a:lnSpc>
                      </a:pP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Shopify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Plu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</a:pPr>
                      <a:r>
                        <a:rPr sz="9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</a:t>
                      </a:r>
                      <a:r>
                        <a:rPr sz="9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Feature</a:t>
                      </a:r>
                      <a:r>
                        <a:rPr sz="9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Expansion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40" dirty="0">
                          <a:latin typeface="Arial Black"/>
                          <a:cs typeface="Arial Black"/>
                        </a:rPr>
                        <a:t>Digital</a:t>
                      </a:r>
                      <a:r>
                        <a:rPr sz="1100" spc="-5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Lifecycle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 Black"/>
                          <a:cs typeface="Arial Black"/>
                        </a:rPr>
                        <a:t>Marketing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Discovery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Plann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tabLst>
                          <a:tab pos="516255" algn="l"/>
                        </a:tabLst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ing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	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Phase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1:</a:t>
                      </a:r>
                      <a:r>
                        <a:rPr sz="9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Launch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0165" marR="48895">
                        <a:lnSpc>
                          <a:spcPct val="100000"/>
                        </a:lnSpc>
                      </a:pP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Quick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Wins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Phas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83820" marR="76200">
                        <a:lnSpc>
                          <a:spcPct val="100000"/>
                        </a:lnSpc>
                      </a:pPr>
                      <a:r>
                        <a:rPr sz="900" spc="-5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r>
                        <a:rPr sz="900" spc="-10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2:</a:t>
                      </a:r>
                      <a:r>
                        <a:rPr sz="9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Scaled</a:t>
                      </a:r>
                      <a:r>
                        <a:rPr sz="9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Acquisition</a:t>
                      </a:r>
                      <a:endParaRPr sz="900" dirty="0">
                        <a:latin typeface="Arial Black"/>
                        <a:cs typeface="Arial Black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85" marR="67310">
                        <a:lnSpc>
                          <a:spcPct val="100000"/>
                        </a:lnSpc>
                      </a:pP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Retention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 marL="91440" marR="3155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40" dirty="0">
                          <a:latin typeface="Arial Black"/>
                          <a:cs typeface="Arial Black"/>
                        </a:rPr>
                        <a:t>Data,</a:t>
                      </a:r>
                      <a:r>
                        <a:rPr sz="1100" spc="-8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Analytics, </a:t>
                      </a:r>
                      <a:r>
                        <a:rPr sz="1100" spc="-50" dirty="0">
                          <a:latin typeface="Arial Black"/>
                          <a:cs typeface="Arial Black"/>
                        </a:rPr>
                        <a:t>Insights,</a:t>
                      </a:r>
                      <a:r>
                        <a:rPr sz="1100" spc="-6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40" dirty="0">
                          <a:latin typeface="Arial Black"/>
                          <a:cs typeface="Arial Black"/>
                        </a:rPr>
                        <a:t>Financial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Linkages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270"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Discovery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Plann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tabLst>
                          <a:tab pos="499745" algn="l"/>
                        </a:tabLst>
                      </a:pP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ing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	</a:t>
                      </a:r>
                      <a:r>
                        <a:rPr sz="900" spc="-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Integration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88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tabLst>
                          <a:tab pos="1344295" algn="l"/>
                        </a:tabLst>
                      </a:pPr>
                      <a:r>
                        <a:rPr sz="900" spc="-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new</a:t>
                      </a:r>
                      <a:r>
                        <a:rPr sz="900" spc="-1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Shopify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	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marR="103505">
                        <a:lnSpc>
                          <a:spcPct val="100000"/>
                        </a:lnSpc>
                      </a:pP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tegration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with</a:t>
                      </a:r>
                      <a:r>
                        <a:rPr sz="900" spc="-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Scaled</a:t>
                      </a:r>
                      <a:r>
                        <a:rPr sz="9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5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marR="76200">
                        <a:lnSpc>
                          <a:spcPct val="100000"/>
                        </a:lnSpc>
                      </a:pP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igital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Lifecyle</a:t>
                      </a:r>
                      <a:r>
                        <a:rPr sz="9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Marketing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6510" marR="67310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Program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 marR="173990">
                        <a:lnSpc>
                          <a:spcPct val="100000"/>
                        </a:lnSpc>
                      </a:pPr>
                      <a:r>
                        <a:rPr sz="1100" spc="-90" dirty="0">
                          <a:latin typeface="Arial Black"/>
                          <a:cs typeface="Arial Black"/>
                        </a:rPr>
                        <a:t>New</a:t>
                      </a:r>
                      <a:r>
                        <a:rPr sz="1100" spc="-10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60" dirty="0">
                          <a:latin typeface="Arial Black"/>
                          <a:cs typeface="Arial Black"/>
                        </a:rPr>
                        <a:t>Business</a:t>
                      </a:r>
                      <a:r>
                        <a:rPr sz="1100" spc="-11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30" dirty="0">
                          <a:latin typeface="Arial Black"/>
                          <a:cs typeface="Arial Black"/>
                        </a:rPr>
                        <a:t>Model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Development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Subscription,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Guided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Sh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 marR="48260">
                        <a:lnSpc>
                          <a:spcPct val="100000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opping,</a:t>
                      </a:r>
                      <a:r>
                        <a:rPr sz="900" spc="-7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Custom</a:t>
                      </a:r>
                      <a:r>
                        <a:rPr sz="900" spc="-7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Produ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590" marR="67310">
                        <a:lnSpc>
                          <a:spcPct val="100000"/>
                        </a:lnSpc>
                      </a:pPr>
                      <a:r>
                        <a:rPr sz="900" spc="-6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ct,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Bundles,</a:t>
                      </a:r>
                      <a:r>
                        <a:rPr sz="900" spc="-6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etc.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100" spc="-50" dirty="0">
                          <a:latin typeface="Arial Black"/>
                          <a:cs typeface="Arial Black"/>
                        </a:rPr>
                        <a:t>Transition</a:t>
                      </a:r>
                      <a:r>
                        <a:rPr sz="1100" spc="-8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5" dirty="0"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sz="1100" spc="-85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Stabilize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620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Onboar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 algn="r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r>
                        <a:rPr sz="9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9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3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transfer</a:t>
                      </a:r>
                      <a:r>
                        <a:rPr sz="9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to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Stabili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900" spc="-4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zed</a:t>
                      </a:r>
                      <a:r>
                        <a:rPr sz="900" spc="-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Team</a:t>
                      </a:r>
                      <a:endParaRPr sz="900" dirty="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1EBD7"/>
                      </a:solidFill>
                      <a:prstDash val="solid"/>
                    </a:lnL>
                    <a:lnR w="12700">
                      <a:solidFill>
                        <a:srgbClr val="F1EBD7"/>
                      </a:solidFill>
                      <a:prstDash val="solid"/>
                    </a:lnR>
                    <a:lnT w="12700">
                      <a:solidFill>
                        <a:srgbClr val="F1EBD7"/>
                      </a:solidFill>
                      <a:prstDash val="solid"/>
                    </a:lnT>
                    <a:lnB w="12700">
                      <a:solidFill>
                        <a:srgbClr val="F1EB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949</Words>
  <Application>Microsoft Office PowerPoint</Application>
  <PresentationFormat>Widescreen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Calibri</vt:lpstr>
      <vt:lpstr>Franklin Gothic Demi Cond</vt:lpstr>
      <vt:lpstr>Lucida Sans Unicode</vt:lpstr>
      <vt:lpstr>Times New Roman</vt:lpstr>
      <vt:lpstr>Verdana</vt:lpstr>
      <vt:lpstr>Office Theme</vt:lpstr>
      <vt:lpstr>PowerPoint Presentation</vt:lpstr>
      <vt:lpstr>Roadmap &amp; Investments</vt:lpstr>
      <vt:lpstr>Current Roadmap Review</vt:lpstr>
      <vt:lpstr>18 Month Roadmap and Workstreams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Pawloski</dc:creator>
  <cp:lastModifiedBy>tonya carlson</cp:lastModifiedBy>
  <cp:revision>1</cp:revision>
  <dcterms:created xsi:type="dcterms:W3CDTF">2024-05-14T18:59:10Z</dcterms:created>
  <dcterms:modified xsi:type="dcterms:W3CDTF">2024-05-14T19:04:21Z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for Microsoft 365</vt:lpwstr>
  </property>
</Properties>
</file>