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ed309643d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ed309643d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ed309643d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ed309643d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t>
            </a:r>
            <a:r>
              <a:rPr lang="en"/>
              <a:t>implement</a:t>
            </a:r>
            <a:r>
              <a:rPr lang="en"/>
              <a:t> our chosen pairs, we built an algorithm to simulate historical trading under our strategy. To use this model, we established trading thresholds on </a:t>
            </a:r>
            <a:r>
              <a:rPr lang="en"/>
              <a:t>training</a:t>
            </a:r>
            <a:r>
              <a:rPr lang="en"/>
              <a:t> data from Jan-2018 to Oct-2019. We use these thresholds to trigger trades when the z-score crosses its mark and closes the positions when we drop </a:t>
            </a:r>
            <a:r>
              <a:rPr lang="en"/>
              <a:t>below</a:t>
            </a:r>
            <a:r>
              <a:rPr lang="en"/>
              <a:t> the half the threshold. This minimizes the risk from holding our positions in a cases where mean reversion breaks. Positions are decided on </a:t>
            </a:r>
            <a:r>
              <a:rPr lang="en"/>
              <a:t>available</a:t>
            </a:r>
            <a:r>
              <a:rPr lang="en"/>
              <a:t> volume and hedging ratio with an </a:t>
            </a:r>
            <a:r>
              <a:rPr lang="en"/>
              <a:t>artificial</a:t>
            </a:r>
            <a:r>
              <a:rPr lang="en"/>
              <a:t> cap at 100 shares per </a:t>
            </a:r>
            <a:r>
              <a:rPr lang="en"/>
              <a:t>opportunity</a:t>
            </a:r>
            <a:r>
              <a:rPr lang="en"/>
              <a:t>. This is to reflect the realities of liquidity and minimize what would be the price impact. Additionally, aim to minimize </a:t>
            </a:r>
            <a:r>
              <a:rPr lang="en"/>
              <a:t>idiosyncratic</a:t>
            </a:r>
            <a:r>
              <a:rPr lang="en"/>
              <a:t> risk but </a:t>
            </a:r>
            <a:r>
              <a:rPr lang="en"/>
              <a:t>excluding pairs on days when one is on the news. And lastly, w</a:t>
            </a:r>
            <a:r>
              <a:rPr lang="en"/>
              <a:t>e close all our positions on the final trading day.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ed309643d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ed309643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test the quality of our pairs and prove this </a:t>
            </a:r>
            <a:r>
              <a:rPr lang="en"/>
              <a:t>wasn't</a:t>
            </a:r>
            <a:r>
              <a:rPr lang="en"/>
              <a:t> just data mining, we tested our strategy on out-of-sample testing data from Oct-2019 through Dec-2019. This test resulted in a cumulative profit of about $105k. This is based on an </a:t>
            </a:r>
            <a:r>
              <a:rPr lang="en"/>
              <a:t>arbitrary</a:t>
            </a:r>
            <a:r>
              <a:rPr lang="en"/>
              <a:t> portfolio with size large enough to cover our positions, with ~10k required to open first and later profit should be sufficient to cover future positions. We struggled with quantifying our risk and return given the nature of dollar neutral positions and an unclear initial investment amount. We calculated a daily return on invested capital, we achieved roughly 19% per day on the $10,000 required to make the first trade.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53dc695c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3dc695c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ed309675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ed309675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ed309643d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9ed309643d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ed309643d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ed309643d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our right, we have an example of GM and Ford</a:t>
            </a:r>
            <a:endParaRPr/>
          </a:p>
          <a:p>
            <a:pPr indent="0" lvl="0" marL="0" rtl="0" algn="l">
              <a:spcBef>
                <a:spcPts val="0"/>
              </a:spcBef>
              <a:spcAft>
                <a:spcPts val="0"/>
              </a:spcAft>
              <a:buNone/>
            </a:pPr>
            <a:r>
              <a:rPr lang="en"/>
              <a:t>These stocks are known to be highly correlated to one another, and their prices will move together over time </a:t>
            </a:r>
            <a:endParaRPr/>
          </a:p>
          <a:p>
            <a:pPr indent="0" lvl="0" marL="0" rtl="0" algn="l">
              <a:spcBef>
                <a:spcPts val="0"/>
              </a:spcBef>
              <a:spcAft>
                <a:spcPts val="0"/>
              </a:spcAft>
              <a:buNone/>
            </a:pPr>
            <a:r>
              <a:rPr lang="en"/>
              <a:t>In this time gap between February and March, we see that Ford dips well below GM, so this is where we would long Ford and short GM, expecting that their prices will once again converge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ed309643d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ed309643d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ed309643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ed309643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ed309643d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ed309643d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ed309675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ed309675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ed309675f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ed309675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ed309675f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ed309675f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53dc695ca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3dc695ca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investopedia.com/terms/s/statisticalarbitrage.asp" TargetMode="External"/><Relationship Id="rId4" Type="http://schemas.openxmlformats.org/officeDocument/2006/relationships/hyperlink" Target="https://wrds-www.wharton.upenn.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42800" y="2206525"/>
            <a:ext cx="7688100" cy="8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Arbitrage</a:t>
            </a:r>
            <a:endParaRPr/>
          </a:p>
        </p:txBody>
      </p:sp>
      <p:sp>
        <p:nvSpPr>
          <p:cNvPr id="87" name="Google Shape;87;p13"/>
          <p:cNvSpPr txBox="1"/>
          <p:nvPr>
            <p:ph idx="1" type="subTitle"/>
          </p:nvPr>
        </p:nvSpPr>
        <p:spPr>
          <a:xfrm>
            <a:off x="729627" y="304062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Shan Ali, Tim Cheng, Pete Davis, Dylan Nikol, Matthew Streichler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729450" y="1271000"/>
            <a:ext cx="8091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Dickey Fuller </a:t>
            </a:r>
            <a:r>
              <a:rPr lang="en"/>
              <a:t>Test </a:t>
            </a:r>
            <a:endParaRPr/>
          </a:p>
          <a:p>
            <a:pPr indent="0" lvl="0" marL="0" rtl="0" algn="l">
              <a:spcBef>
                <a:spcPts val="0"/>
              </a:spcBef>
              <a:spcAft>
                <a:spcPts val="0"/>
              </a:spcAft>
              <a:buNone/>
            </a:pPr>
            <a:r>
              <a:rPr lang="en"/>
              <a:t> </a:t>
            </a:r>
            <a:endParaRPr/>
          </a:p>
        </p:txBody>
      </p:sp>
      <p:sp>
        <p:nvSpPr>
          <p:cNvPr id="155" name="Google Shape;155;p22"/>
          <p:cNvSpPr txBox="1"/>
          <p:nvPr>
            <p:ph idx="1" type="body"/>
          </p:nvPr>
        </p:nvSpPr>
        <p:spPr>
          <a:xfrm>
            <a:off x="3846600" y="1697750"/>
            <a:ext cx="5138700" cy="2664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600"/>
              <a:t>(IDA, XEL)					(GNFT, SHI)</a:t>
            </a:r>
            <a:endParaRPr sz="1600"/>
          </a:p>
          <a:p>
            <a:pPr indent="0" lvl="0" marL="0" rtl="0" algn="just">
              <a:lnSpc>
                <a:spcPct val="100000"/>
              </a:lnSpc>
              <a:spcBef>
                <a:spcPts val="1600"/>
              </a:spcBef>
              <a:spcAft>
                <a:spcPts val="0"/>
              </a:spcAft>
              <a:buNone/>
            </a:pPr>
            <a:r>
              <a:rPr lang="en" sz="1600"/>
              <a:t>(LMT, MANH)				(GPN, SNPS)</a:t>
            </a:r>
            <a:endParaRPr sz="1600"/>
          </a:p>
          <a:p>
            <a:pPr indent="0" lvl="0" marL="0" rtl="0" algn="just">
              <a:lnSpc>
                <a:spcPct val="100000"/>
              </a:lnSpc>
              <a:spcBef>
                <a:spcPts val="1600"/>
              </a:spcBef>
              <a:spcAft>
                <a:spcPts val="0"/>
              </a:spcAft>
              <a:buNone/>
            </a:pPr>
            <a:r>
              <a:rPr lang="en" sz="1600"/>
              <a:t>(SKY, LMT)				(AWK, WEC)</a:t>
            </a:r>
            <a:endParaRPr sz="1600"/>
          </a:p>
          <a:p>
            <a:pPr indent="0" lvl="0" marL="0" rtl="0" algn="just">
              <a:lnSpc>
                <a:spcPct val="100000"/>
              </a:lnSpc>
              <a:spcBef>
                <a:spcPts val="1600"/>
              </a:spcBef>
              <a:spcAft>
                <a:spcPts val="0"/>
              </a:spcAft>
              <a:buNone/>
            </a:pPr>
            <a:r>
              <a:rPr lang="en" sz="1600"/>
              <a:t>(NVDA, GOOGL)			(ORA, Y)</a:t>
            </a:r>
            <a:endParaRPr sz="1600"/>
          </a:p>
          <a:p>
            <a:pPr indent="0" lvl="0" marL="0" rtl="0" algn="just">
              <a:lnSpc>
                <a:spcPct val="100000"/>
              </a:lnSpc>
              <a:spcBef>
                <a:spcPts val="1600"/>
              </a:spcBef>
              <a:spcAft>
                <a:spcPts val="0"/>
              </a:spcAft>
              <a:buNone/>
            </a:pPr>
            <a:r>
              <a:rPr lang="en" sz="1600"/>
              <a:t>(PRFT, TPX)				(AWK, EQIX)</a:t>
            </a:r>
            <a:endParaRPr sz="1600"/>
          </a:p>
          <a:p>
            <a:pPr indent="0" lvl="0" marL="0" rtl="0" algn="l">
              <a:spcBef>
                <a:spcPts val="1600"/>
              </a:spcBef>
              <a:spcAft>
                <a:spcPts val="0"/>
              </a:spcAft>
              <a:buNone/>
            </a:pPr>
            <a:r>
              <a:rPr lang="en" sz="1600"/>
              <a:t>(GIB, MSFT)				(KBR, MSFT)</a:t>
            </a:r>
            <a:endParaRPr sz="1600"/>
          </a:p>
          <a:p>
            <a:pPr indent="0" lvl="0" marL="0" rtl="0" algn="l">
              <a:spcBef>
                <a:spcPts val="1600"/>
              </a:spcBef>
              <a:spcAft>
                <a:spcPts val="0"/>
              </a:spcAft>
              <a:buNone/>
            </a:pPr>
            <a:r>
              <a:rPr lang="en" sz="1600"/>
              <a:t>(SUI, ETR)</a:t>
            </a:r>
            <a:endParaRPr sz="1600"/>
          </a:p>
          <a:p>
            <a:pPr indent="0" lvl="0" marL="0" rtl="0" algn="just">
              <a:lnSpc>
                <a:spcPct val="100000"/>
              </a:lnSpc>
              <a:spcBef>
                <a:spcPts val="1600"/>
              </a:spcBef>
              <a:spcAft>
                <a:spcPts val="1600"/>
              </a:spcAft>
              <a:buNone/>
            </a:pPr>
            <a:r>
              <a:t/>
            </a:r>
            <a:endParaRPr sz="1600"/>
          </a:p>
        </p:txBody>
      </p:sp>
      <p:grpSp>
        <p:nvGrpSpPr>
          <p:cNvPr id="156" name="Google Shape;156;p22"/>
          <p:cNvGrpSpPr/>
          <p:nvPr/>
        </p:nvGrpSpPr>
        <p:grpSpPr>
          <a:xfrm>
            <a:off x="6726687" y="1771093"/>
            <a:ext cx="980074" cy="363293"/>
            <a:chOff x="1983850" y="2067200"/>
            <a:chExt cx="1367100" cy="426000"/>
          </a:xfrm>
        </p:grpSpPr>
        <p:cxnSp>
          <p:nvCxnSpPr>
            <p:cNvPr id="157" name="Google Shape;157;p22"/>
            <p:cNvCxnSpPr/>
            <p:nvPr/>
          </p:nvCxnSpPr>
          <p:spPr>
            <a:xfrm>
              <a:off x="1983850" y="2075525"/>
              <a:ext cx="1367100" cy="375300"/>
            </a:xfrm>
            <a:prstGeom prst="straightConnector1">
              <a:avLst/>
            </a:prstGeom>
            <a:noFill/>
            <a:ln cap="flat" cmpd="sng" w="19050">
              <a:solidFill>
                <a:srgbClr val="FF0000"/>
              </a:solidFill>
              <a:prstDash val="solid"/>
              <a:round/>
              <a:headEnd len="med" w="med" type="none"/>
              <a:tailEnd len="med" w="med" type="none"/>
            </a:ln>
          </p:spPr>
        </p:cxnSp>
        <p:cxnSp>
          <p:nvCxnSpPr>
            <p:cNvPr id="158" name="Google Shape;158;p22"/>
            <p:cNvCxnSpPr/>
            <p:nvPr/>
          </p:nvCxnSpPr>
          <p:spPr>
            <a:xfrm flipH="1">
              <a:off x="2002525" y="2067200"/>
              <a:ext cx="1248300" cy="426000"/>
            </a:xfrm>
            <a:prstGeom prst="straightConnector1">
              <a:avLst/>
            </a:prstGeom>
            <a:noFill/>
            <a:ln cap="flat" cmpd="sng" w="19050">
              <a:solidFill>
                <a:srgbClr val="FF0000"/>
              </a:solidFill>
              <a:prstDash val="solid"/>
              <a:round/>
              <a:headEnd len="med" w="med" type="none"/>
              <a:tailEnd len="med" w="med" type="none"/>
            </a:ln>
          </p:spPr>
        </p:cxnSp>
      </p:grpSp>
      <p:grpSp>
        <p:nvGrpSpPr>
          <p:cNvPr id="159" name="Google Shape;159;p22"/>
          <p:cNvGrpSpPr/>
          <p:nvPr/>
        </p:nvGrpSpPr>
        <p:grpSpPr>
          <a:xfrm>
            <a:off x="6770712" y="2208468"/>
            <a:ext cx="980074" cy="363293"/>
            <a:chOff x="1983850" y="2067200"/>
            <a:chExt cx="1367100" cy="426000"/>
          </a:xfrm>
        </p:grpSpPr>
        <p:cxnSp>
          <p:nvCxnSpPr>
            <p:cNvPr id="160" name="Google Shape;160;p22"/>
            <p:cNvCxnSpPr/>
            <p:nvPr/>
          </p:nvCxnSpPr>
          <p:spPr>
            <a:xfrm>
              <a:off x="1983850" y="2075525"/>
              <a:ext cx="1367100" cy="375300"/>
            </a:xfrm>
            <a:prstGeom prst="straightConnector1">
              <a:avLst/>
            </a:prstGeom>
            <a:noFill/>
            <a:ln cap="flat" cmpd="sng" w="19050">
              <a:solidFill>
                <a:srgbClr val="FF0000"/>
              </a:solidFill>
              <a:prstDash val="solid"/>
              <a:round/>
              <a:headEnd len="med" w="med" type="none"/>
              <a:tailEnd len="med" w="med" type="none"/>
            </a:ln>
          </p:spPr>
        </p:cxnSp>
        <p:cxnSp>
          <p:nvCxnSpPr>
            <p:cNvPr id="161" name="Google Shape;161;p22"/>
            <p:cNvCxnSpPr/>
            <p:nvPr/>
          </p:nvCxnSpPr>
          <p:spPr>
            <a:xfrm flipH="1">
              <a:off x="2002525" y="2067200"/>
              <a:ext cx="1248300" cy="426000"/>
            </a:xfrm>
            <a:prstGeom prst="straightConnector1">
              <a:avLst/>
            </a:prstGeom>
            <a:noFill/>
            <a:ln cap="flat" cmpd="sng" w="19050">
              <a:solidFill>
                <a:srgbClr val="FF0000"/>
              </a:solidFill>
              <a:prstDash val="solid"/>
              <a:round/>
              <a:headEnd len="med" w="med" type="none"/>
              <a:tailEnd len="med" w="med" type="none"/>
            </a:ln>
          </p:spPr>
        </p:cxnSp>
      </p:grpSp>
      <p:grpSp>
        <p:nvGrpSpPr>
          <p:cNvPr id="162" name="Google Shape;162;p22"/>
          <p:cNvGrpSpPr/>
          <p:nvPr/>
        </p:nvGrpSpPr>
        <p:grpSpPr>
          <a:xfrm>
            <a:off x="6785101" y="2640409"/>
            <a:ext cx="965719" cy="309830"/>
            <a:chOff x="1983850" y="2067200"/>
            <a:chExt cx="1367100" cy="426000"/>
          </a:xfrm>
        </p:grpSpPr>
        <p:cxnSp>
          <p:nvCxnSpPr>
            <p:cNvPr id="163" name="Google Shape;163;p22"/>
            <p:cNvCxnSpPr/>
            <p:nvPr/>
          </p:nvCxnSpPr>
          <p:spPr>
            <a:xfrm>
              <a:off x="1983850" y="2075525"/>
              <a:ext cx="1367100" cy="375300"/>
            </a:xfrm>
            <a:prstGeom prst="straightConnector1">
              <a:avLst/>
            </a:prstGeom>
            <a:noFill/>
            <a:ln cap="flat" cmpd="sng" w="19050">
              <a:solidFill>
                <a:srgbClr val="FF0000"/>
              </a:solidFill>
              <a:prstDash val="solid"/>
              <a:round/>
              <a:headEnd len="med" w="med" type="none"/>
              <a:tailEnd len="med" w="med" type="none"/>
            </a:ln>
          </p:spPr>
        </p:cxnSp>
        <p:cxnSp>
          <p:nvCxnSpPr>
            <p:cNvPr id="164" name="Google Shape;164;p22"/>
            <p:cNvCxnSpPr/>
            <p:nvPr/>
          </p:nvCxnSpPr>
          <p:spPr>
            <a:xfrm flipH="1">
              <a:off x="2002525" y="2067200"/>
              <a:ext cx="1248300" cy="426000"/>
            </a:xfrm>
            <a:prstGeom prst="straightConnector1">
              <a:avLst/>
            </a:prstGeom>
            <a:noFill/>
            <a:ln cap="flat" cmpd="sng" w="19050">
              <a:solidFill>
                <a:srgbClr val="FF0000"/>
              </a:solidFill>
              <a:prstDash val="solid"/>
              <a:round/>
              <a:headEnd len="med" w="med" type="none"/>
              <a:tailEnd len="med" w="med" type="none"/>
            </a:ln>
          </p:spPr>
        </p:cxnSp>
      </p:grpSp>
      <p:grpSp>
        <p:nvGrpSpPr>
          <p:cNvPr id="165" name="Google Shape;165;p22"/>
          <p:cNvGrpSpPr/>
          <p:nvPr/>
        </p:nvGrpSpPr>
        <p:grpSpPr>
          <a:xfrm>
            <a:off x="3916362" y="1771093"/>
            <a:ext cx="980074" cy="363293"/>
            <a:chOff x="1983850" y="2067200"/>
            <a:chExt cx="1367100" cy="426000"/>
          </a:xfrm>
        </p:grpSpPr>
        <p:cxnSp>
          <p:nvCxnSpPr>
            <p:cNvPr id="166" name="Google Shape;166;p22"/>
            <p:cNvCxnSpPr/>
            <p:nvPr/>
          </p:nvCxnSpPr>
          <p:spPr>
            <a:xfrm>
              <a:off x="1983850" y="2075525"/>
              <a:ext cx="1367100" cy="375300"/>
            </a:xfrm>
            <a:prstGeom prst="straightConnector1">
              <a:avLst/>
            </a:prstGeom>
            <a:noFill/>
            <a:ln cap="flat" cmpd="sng" w="19050">
              <a:solidFill>
                <a:srgbClr val="FF0000"/>
              </a:solidFill>
              <a:prstDash val="solid"/>
              <a:round/>
              <a:headEnd len="med" w="med" type="none"/>
              <a:tailEnd len="med" w="med" type="none"/>
            </a:ln>
          </p:spPr>
        </p:cxnSp>
        <p:cxnSp>
          <p:nvCxnSpPr>
            <p:cNvPr id="167" name="Google Shape;167;p22"/>
            <p:cNvCxnSpPr/>
            <p:nvPr/>
          </p:nvCxnSpPr>
          <p:spPr>
            <a:xfrm flipH="1">
              <a:off x="2002525" y="2067200"/>
              <a:ext cx="1248300" cy="426000"/>
            </a:xfrm>
            <a:prstGeom prst="straightConnector1">
              <a:avLst/>
            </a:prstGeom>
            <a:noFill/>
            <a:ln cap="flat" cmpd="sng" w="19050">
              <a:solidFill>
                <a:srgbClr val="FF0000"/>
              </a:solidFill>
              <a:prstDash val="solid"/>
              <a:round/>
              <a:headEnd len="med" w="med" type="none"/>
              <a:tailEnd len="med" w="med" type="none"/>
            </a:ln>
          </p:spPr>
        </p:cxnSp>
      </p:grpSp>
      <p:pic>
        <p:nvPicPr>
          <p:cNvPr id="168" name="Google Shape;168;p22"/>
          <p:cNvPicPr preferRelativeResize="0"/>
          <p:nvPr/>
        </p:nvPicPr>
        <p:blipFill>
          <a:blip r:embed="rId3">
            <a:alphaModFix/>
          </a:blip>
          <a:stretch>
            <a:fillRect/>
          </a:stretch>
        </p:blipFill>
        <p:spPr>
          <a:xfrm>
            <a:off x="627525" y="1806200"/>
            <a:ext cx="2273225" cy="3179850"/>
          </a:xfrm>
          <a:prstGeom prst="rect">
            <a:avLst/>
          </a:prstGeom>
          <a:noFill/>
          <a:ln>
            <a:noFill/>
          </a:ln>
        </p:spPr>
      </p:pic>
      <p:sp>
        <p:nvSpPr>
          <p:cNvPr id="169" name="Google Shape;169;p22"/>
          <p:cNvSpPr/>
          <p:nvPr/>
        </p:nvSpPr>
        <p:spPr>
          <a:xfrm>
            <a:off x="2517300" y="1806200"/>
            <a:ext cx="383400" cy="31797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2517300" y="2358950"/>
            <a:ext cx="383400" cy="1710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p:nvPr/>
        </p:nvSpPr>
        <p:spPr>
          <a:xfrm>
            <a:off x="3846600" y="3083675"/>
            <a:ext cx="1679700" cy="3633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22"/>
          <p:cNvGrpSpPr/>
          <p:nvPr/>
        </p:nvGrpSpPr>
        <p:grpSpPr>
          <a:xfrm>
            <a:off x="3916331" y="2184001"/>
            <a:ext cx="1301616" cy="387873"/>
            <a:chOff x="1983850" y="2067200"/>
            <a:chExt cx="1367100" cy="426000"/>
          </a:xfrm>
        </p:grpSpPr>
        <p:cxnSp>
          <p:nvCxnSpPr>
            <p:cNvPr id="173" name="Google Shape;173;p22"/>
            <p:cNvCxnSpPr/>
            <p:nvPr/>
          </p:nvCxnSpPr>
          <p:spPr>
            <a:xfrm>
              <a:off x="1983850" y="2075525"/>
              <a:ext cx="1367100" cy="375300"/>
            </a:xfrm>
            <a:prstGeom prst="straightConnector1">
              <a:avLst/>
            </a:prstGeom>
            <a:noFill/>
            <a:ln cap="flat" cmpd="sng" w="19050">
              <a:solidFill>
                <a:srgbClr val="FF0000"/>
              </a:solidFill>
              <a:prstDash val="solid"/>
              <a:round/>
              <a:headEnd len="med" w="med" type="none"/>
              <a:tailEnd len="med" w="med" type="none"/>
            </a:ln>
          </p:spPr>
        </p:cxnSp>
        <p:cxnSp>
          <p:nvCxnSpPr>
            <p:cNvPr id="174" name="Google Shape;174;p22"/>
            <p:cNvCxnSpPr/>
            <p:nvPr/>
          </p:nvCxnSpPr>
          <p:spPr>
            <a:xfrm flipH="1">
              <a:off x="2002525" y="2067200"/>
              <a:ext cx="1248300" cy="426000"/>
            </a:xfrm>
            <a:prstGeom prst="straightConnector1">
              <a:avLst/>
            </a:prstGeom>
            <a:noFill/>
            <a:ln cap="flat" cmpd="sng" w="19050">
              <a:solidFill>
                <a:srgbClr val="FF0000"/>
              </a:solidFill>
              <a:prstDash val="solid"/>
              <a:round/>
              <a:headEnd len="med" w="med" type="none"/>
              <a:tailEnd len="med" w="med" type="none"/>
            </a:ln>
          </p:spPr>
        </p:cxnSp>
      </p:grpSp>
      <p:sp>
        <p:nvSpPr>
          <p:cNvPr id="175" name="Google Shape;175;p22"/>
          <p:cNvSpPr txBox="1"/>
          <p:nvPr/>
        </p:nvSpPr>
        <p:spPr>
          <a:xfrm>
            <a:off x="8878350" y="4768725"/>
            <a:ext cx="265800" cy="36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accent1"/>
                </a:solidFill>
                <a:latin typeface="Lato"/>
                <a:ea typeface="Lato"/>
                <a:cs typeface="Lato"/>
                <a:sym typeface="Lato"/>
              </a:rPr>
              <a:t>9</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181" name="Google Shape;181;p23"/>
          <p:cNvSpPr txBox="1"/>
          <p:nvPr>
            <p:ph idx="1" type="body"/>
          </p:nvPr>
        </p:nvSpPr>
        <p:spPr>
          <a:xfrm>
            <a:off x="257300" y="2068825"/>
            <a:ext cx="2967300" cy="22611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Single factor (price) model trained on data from </a:t>
            </a:r>
            <a:r>
              <a:rPr lang="en" sz="1000"/>
              <a:t>1-1-2018 to 10-20-19</a:t>
            </a:r>
            <a:endParaRPr sz="1000"/>
          </a:p>
          <a:p>
            <a:pPr indent="-292100" lvl="0" marL="457200" rtl="0" algn="l">
              <a:spcBef>
                <a:spcPts val="0"/>
              </a:spcBef>
              <a:spcAft>
                <a:spcPts val="0"/>
              </a:spcAft>
              <a:buSzPts val="1000"/>
              <a:buChar char="●"/>
            </a:pPr>
            <a:r>
              <a:rPr lang="en" sz="1000"/>
              <a:t>Z-score:</a:t>
            </a:r>
            <a:endParaRPr sz="1000"/>
          </a:p>
          <a:p>
            <a:pPr indent="-292100" lvl="1" marL="914400" rtl="0" algn="l">
              <a:spcBef>
                <a:spcPts val="0"/>
              </a:spcBef>
              <a:spcAft>
                <a:spcPts val="0"/>
              </a:spcAft>
              <a:buSzPts val="1000"/>
              <a:buChar char="○"/>
            </a:pPr>
            <a:r>
              <a:rPr lang="en" sz="1000"/>
              <a:t>Residuals / std</a:t>
            </a:r>
            <a:endParaRPr sz="1000"/>
          </a:p>
          <a:p>
            <a:pPr indent="-292100" lvl="1" marL="914400" rtl="0" algn="l">
              <a:spcBef>
                <a:spcPts val="0"/>
              </a:spcBef>
              <a:spcAft>
                <a:spcPts val="0"/>
              </a:spcAft>
              <a:buSzPts val="1000"/>
              <a:buChar char="○"/>
            </a:pPr>
            <a:r>
              <a:rPr lang="en" sz="1000"/>
              <a:t>Enact long/short position when open threshold triggered</a:t>
            </a:r>
            <a:endParaRPr sz="1000"/>
          </a:p>
          <a:p>
            <a:pPr indent="-292100" lvl="1" marL="914400" rtl="0" algn="l">
              <a:spcBef>
                <a:spcPts val="0"/>
              </a:spcBef>
              <a:spcAft>
                <a:spcPts val="0"/>
              </a:spcAft>
              <a:buSzPts val="1000"/>
              <a:buChar char="○"/>
            </a:pPr>
            <a:r>
              <a:rPr lang="en" sz="1000"/>
              <a:t>Close positions when reverted back to half threshold</a:t>
            </a:r>
            <a:endParaRPr sz="1000"/>
          </a:p>
          <a:p>
            <a:pPr indent="-292100" lvl="0" marL="457200" rtl="0" algn="l">
              <a:spcBef>
                <a:spcPts val="0"/>
              </a:spcBef>
              <a:spcAft>
                <a:spcPts val="0"/>
              </a:spcAft>
              <a:buSzPts val="1000"/>
              <a:buChar char="●"/>
            </a:pPr>
            <a:r>
              <a:rPr lang="en" sz="1000"/>
              <a:t>Built positions on trading volume</a:t>
            </a:r>
            <a:endParaRPr sz="1000"/>
          </a:p>
          <a:p>
            <a:pPr indent="-292100" lvl="1" marL="914400" rtl="0" algn="l">
              <a:spcBef>
                <a:spcPts val="0"/>
              </a:spcBef>
              <a:spcAft>
                <a:spcPts val="0"/>
              </a:spcAft>
              <a:buSzPts val="1000"/>
              <a:buChar char="○"/>
            </a:pPr>
            <a:r>
              <a:rPr lang="en" sz="1000"/>
              <a:t>Single position limit = 100 shares</a:t>
            </a:r>
            <a:endParaRPr sz="1000"/>
          </a:p>
          <a:p>
            <a:pPr indent="-292100" lvl="0" marL="457200" rtl="0" algn="l">
              <a:spcBef>
                <a:spcPts val="0"/>
              </a:spcBef>
              <a:spcAft>
                <a:spcPts val="0"/>
              </a:spcAft>
              <a:buSzPts val="1000"/>
              <a:buChar char="●"/>
            </a:pPr>
            <a:r>
              <a:rPr lang="en" sz="1000"/>
              <a:t>Closes all positions on final trading day</a:t>
            </a:r>
            <a:endParaRPr sz="1000"/>
          </a:p>
          <a:p>
            <a:pPr indent="0" lvl="0" marL="0" rtl="0" algn="l">
              <a:spcBef>
                <a:spcPts val="1600"/>
              </a:spcBef>
              <a:spcAft>
                <a:spcPts val="1600"/>
              </a:spcAft>
              <a:buNone/>
            </a:pPr>
            <a:r>
              <a:t/>
            </a:r>
            <a:endParaRPr sz="1000"/>
          </a:p>
        </p:txBody>
      </p:sp>
      <p:pic>
        <p:nvPicPr>
          <p:cNvPr id="182" name="Google Shape;182;p23"/>
          <p:cNvPicPr preferRelativeResize="0"/>
          <p:nvPr/>
        </p:nvPicPr>
        <p:blipFill>
          <a:blip r:embed="rId3">
            <a:alphaModFix/>
          </a:blip>
          <a:stretch>
            <a:fillRect/>
          </a:stretch>
        </p:blipFill>
        <p:spPr>
          <a:xfrm>
            <a:off x="3265002" y="1318650"/>
            <a:ext cx="5466176" cy="3177726"/>
          </a:xfrm>
          <a:prstGeom prst="rect">
            <a:avLst/>
          </a:prstGeom>
          <a:noFill/>
          <a:ln>
            <a:noFill/>
          </a:ln>
        </p:spPr>
      </p:pic>
      <p:pic>
        <p:nvPicPr>
          <p:cNvPr id="183" name="Google Shape;183;p23"/>
          <p:cNvPicPr preferRelativeResize="0"/>
          <p:nvPr/>
        </p:nvPicPr>
        <p:blipFill>
          <a:blip r:embed="rId4">
            <a:alphaModFix/>
          </a:blip>
          <a:stretch>
            <a:fillRect/>
          </a:stretch>
        </p:blipFill>
        <p:spPr>
          <a:xfrm>
            <a:off x="3315150" y="2901575"/>
            <a:ext cx="5416023" cy="1531675"/>
          </a:xfrm>
          <a:prstGeom prst="rect">
            <a:avLst/>
          </a:prstGeom>
          <a:noFill/>
          <a:ln>
            <a:noFill/>
          </a:ln>
        </p:spPr>
      </p:pic>
      <p:sp>
        <p:nvSpPr>
          <p:cNvPr id="184" name="Google Shape;184;p23"/>
          <p:cNvSpPr txBox="1"/>
          <p:nvPr/>
        </p:nvSpPr>
        <p:spPr>
          <a:xfrm>
            <a:off x="8731175" y="4768725"/>
            <a:ext cx="412800" cy="36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accent1"/>
                </a:solidFill>
                <a:latin typeface="Lato"/>
                <a:ea typeface="Lato"/>
                <a:cs typeface="Lato"/>
                <a:sym typeface="Lato"/>
              </a:rPr>
              <a:t>10</a:t>
            </a:r>
            <a:endParaRPr>
              <a:latin typeface="Lato"/>
              <a:ea typeface="Lato"/>
              <a:cs typeface="Lato"/>
              <a:sym typeface="Lato"/>
            </a:endParaRPr>
          </a:p>
        </p:txBody>
      </p:sp>
      <p:pic>
        <p:nvPicPr>
          <p:cNvPr id="185" name="Google Shape;185;p23"/>
          <p:cNvPicPr preferRelativeResize="0"/>
          <p:nvPr/>
        </p:nvPicPr>
        <p:blipFill>
          <a:blip r:embed="rId5">
            <a:alphaModFix/>
          </a:blip>
          <a:stretch>
            <a:fillRect/>
          </a:stretch>
        </p:blipFill>
        <p:spPr>
          <a:xfrm>
            <a:off x="3315150" y="2901574"/>
            <a:ext cx="5466177" cy="1786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t/>
            </a:r>
            <a:endParaRPr/>
          </a:p>
        </p:txBody>
      </p:sp>
      <p:sp>
        <p:nvSpPr>
          <p:cNvPr id="191" name="Google Shape;191;p24"/>
          <p:cNvSpPr txBox="1"/>
          <p:nvPr>
            <p:ph idx="1" type="body"/>
          </p:nvPr>
        </p:nvSpPr>
        <p:spPr>
          <a:xfrm>
            <a:off x="729450" y="2078875"/>
            <a:ext cx="42534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Out-of-Sample Test on data from 10-21-2018 to 12-31-19</a:t>
            </a:r>
            <a:endParaRPr/>
          </a:p>
          <a:p>
            <a:pPr indent="-311150" lvl="0" marL="457200" rtl="0" algn="l">
              <a:spcBef>
                <a:spcPts val="0"/>
              </a:spcBef>
              <a:spcAft>
                <a:spcPts val="0"/>
              </a:spcAft>
              <a:buSzPts val="1300"/>
              <a:buChar char="●"/>
            </a:pPr>
            <a:r>
              <a:rPr lang="en"/>
              <a:t>Made a profit of $105,808 USD</a:t>
            </a:r>
            <a:endParaRPr/>
          </a:p>
          <a:p>
            <a:pPr indent="-298450" lvl="1" marL="914400" rtl="0" algn="l">
              <a:spcBef>
                <a:spcPts val="0"/>
              </a:spcBef>
              <a:spcAft>
                <a:spcPts val="0"/>
              </a:spcAft>
              <a:buSzPts val="1100"/>
              <a:buChar char="○"/>
            </a:pPr>
            <a:r>
              <a:rPr lang="en"/>
              <a:t>Portfolio size </a:t>
            </a:r>
            <a:r>
              <a:rPr lang="en"/>
              <a:t>arbitrary</a:t>
            </a:r>
            <a:endParaRPr/>
          </a:p>
          <a:p>
            <a:pPr indent="-298450" lvl="1" marL="914400" rtl="0" algn="l">
              <a:spcBef>
                <a:spcPts val="0"/>
              </a:spcBef>
              <a:spcAft>
                <a:spcPts val="0"/>
              </a:spcAft>
              <a:buSzPts val="1100"/>
              <a:buChar char="○"/>
            </a:pPr>
            <a:r>
              <a:rPr lang="en"/>
              <a:t>~$10k required to open initial positions</a:t>
            </a:r>
            <a:endParaRPr/>
          </a:p>
        </p:txBody>
      </p:sp>
      <p:sp>
        <p:nvSpPr>
          <p:cNvPr id="192" name="Google Shape;192;p24"/>
          <p:cNvSpPr txBox="1"/>
          <p:nvPr/>
        </p:nvSpPr>
        <p:spPr>
          <a:xfrm>
            <a:off x="8731175" y="4768725"/>
            <a:ext cx="412800" cy="36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accent1"/>
                </a:solidFill>
                <a:latin typeface="Lato"/>
                <a:ea typeface="Lato"/>
                <a:cs typeface="Lato"/>
                <a:sym typeface="Lato"/>
              </a:rPr>
              <a:t>12</a:t>
            </a:r>
            <a:endParaRPr>
              <a:latin typeface="Lato"/>
              <a:ea typeface="Lato"/>
              <a:cs typeface="Lato"/>
              <a:sym typeface="Lato"/>
            </a:endParaRPr>
          </a:p>
        </p:txBody>
      </p:sp>
      <p:pic>
        <p:nvPicPr>
          <p:cNvPr id="193" name="Google Shape;193;p24"/>
          <p:cNvPicPr preferRelativeResize="0"/>
          <p:nvPr/>
        </p:nvPicPr>
        <p:blipFill>
          <a:blip r:embed="rId3">
            <a:alphaModFix/>
          </a:blip>
          <a:stretch>
            <a:fillRect/>
          </a:stretch>
        </p:blipFill>
        <p:spPr>
          <a:xfrm>
            <a:off x="5019599" y="1038975"/>
            <a:ext cx="3440250" cy="2498874"/>
          </a:xfrm>
          <a:prstGeom prst="rect">
            <a:avLst/>
          </a:prstGeom>
          <a:noFill/>
          <a:ln>
            <a:noFill/>
          </a:ln>
        </p:spPr>
      </p:pic>
      <p:pic>
        <p:nvPicPr>
          <p:cNvPr id="194" name="Google Shape;194;p24"/>
          <p:cNvPicPr preferRelativeResize="0"/>
          <p:nvPr/>
        </p:nvPicPr>
        <p:blipFill>
          <a:blip r:embed="rId4">
            <a:alphaModFix/>
          </a:blip>
          <a:stretch>
            <a:fillRect/>
          </a:stretch>
        </p:blipFill>
        <p:spPr>
          <a:xfrm>
            <a:off x="1540588" y="3687800"/>
            <a:ext cx="2531963" cy="734175"/>
          </a:xfrm>
          <a:prstGeom prst="rect">
            <a:avLst/>
          </a:prstGeom>
          <a:noFill/>
          <a:ln>
            <a:noFill/>
          </a:ln>
        </p:spPr>
      </p:pic>
      <p:pic>
        <p:nvPicPr>
          <p:cNvPr id="195" name="Google Shape;195;p24"/>
          <p:cNvPicPr preferRelativeResize="0"/>
          <p:nvPr/>
        </p:nvPicPr>
        <p:blipFill>
          <a:blip r:embed="rId5">
            <a:alphaModFix/>
          </a:blip>
          <a:stretch>
            <a:fillRect/>
          </a:stretch>
        </p:blipFill>
        <p:spPr>
          <a:xfrm>
            <a:off x="4373850" y="3662400"/>
            <a:ext cx="2477450" cy="784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Steps/Risks </a:t>
            </a:r>
            <a:endParaRPr/>
          </a:p>
        </p:txBody>
      </p:sp>
      <p:sp>
        <p:nvSpPr>
          <p:cNvPr id="201" name="Google Shape;201;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Implement NLP sentiment analysis on news to detect when there is idiosyncratic risk associated with individual stocks</a:t>
            </a:r>
            <a:endParaRPr/>
          </a:p>
          <a:p>
            <a:pPr indent="-298450" lvl="1" marL="914400" rtl="0" algn="l">
              <a:spcBef>
                <a:spcPts val="0"/>
              </a:spcBef>
              <a:spcAft>
                <a:spcPts val="0"/>
              </a:spcAft>
              <a:buSzPts val="1100"/>
              <a:buChar char="○"/>
            </a:pPr>
            <a:r>
              <a:rPr lang="en"/>
              <a:t>Pause trading on specific days or time periods of idiosyncratic risk exposure</a:t>
            </a:r>
            <a:endParaRPr/>
          </a:p>
          <a:p>
            <a:pPr indent="-311150" lvl="0" marL="457200" rtl="0" algn="l">
              <a:spcBef>
                <a:spcPts val="0"/>
              </a:spcBef>
              <a:spcAft>
                <a:spcPts val="0"/>
              </a:spcAft>
              <a:buSzPts val="1300"/>
              <a:buChar char="●"/>
            </a:pPr>
            <a:r>
              <a:rPr lang="en"/>
              <a:t>Test our analysis on intraday data to see if returns, standard deviation, sharpe ratio outperform S&amp;P 500 metrics</a:t>
            </a:r>
            <a:endParaRPr/>
          </a:p>
          <a:p>
            <a:pPr indent="-311150" lvl="0" marL="457200" rtl="0" algn="l">
              <a:spcBef>
                <a:spcPts val="0"/>
              </a:spcBef>
              <a:spcAft>
                <a:spcPts val="0"/>
              </a:spcAft>
              <a:buSzPts val="1300"/>
              <a:buChar char="●"/>
            </a:pPr>
            <a:r>
              <a:rPr lang="en"/>
              <a:t>Risk: Price impact of trades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6"/>
          <p:cNvPicPr preferRelativeResize="0"/>
          <p:nvPr/>
        </p:nvPicPr>
        <p:blipFill>
          <a:blip r:embed="rId3">
            <a:alphaModFix/>
          </a:blip>
          <a:stretch>
            <a:fillRect/>
          </a:stretch>
        </p:blipFill>
        <p:spPr>
          <a:xfrm>
            <a:off x="1361588" y="1436475"/>
            <a:ext cx="6420827" cy="3382351"/>
          </a:xfrm>
          <a:prstGeom prst="rect">
            <a:avLst/>
          </a:prstGeom>
          <a:noFill/>
          <a:ln>
            <a:noFill/>
          </a:ln>
        </p:spPr>
      </p:pic>
      <p:sp>
        <p:nvSpPr>
          <p:cNvPr id="207" name="Google Shape;207;p26"/>
          <p:cNvSpPr txBox="1"/>
          <p:nvPr/>
        </p:nvSpPr>
        <p:spPr>
          <a:xfrm>
            <a:off x="2643150" y="897275"/>
            <a:ext cx="38577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Lato"/>
                <a:ea typeface="Lato"/>
                <a:cs typeface="Lato"/>
                <a:sym typeface="Lato"/>
              </a:rPr>
              <a:t>Thank you!</a:t>
            </a:r>
            <a:endParaRPr sz="18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213" name="Google Shape;213;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u="sng">
                <a:solidFill>
                  <a:schemeClr val="hlink"/>
                </a:solidFill>
                <a:hlinkClick r:id="rId3"/>
              </a:rPr>
              <a:t>https://www.investopedia.com/terms/s/statisticalarbitrage.asp</a:t>
            </a:r>
            <a:endParaRPr/>
          </a:p>
          <a:p>
            <a:pPr indent="-311150" lvl="0" marL="457200" rtl="0" algn="l">
              <a:spcBef>
                <a:spcPts val="0"/>
              </a:spcBef>
              <a:spcAft>
                <a:spcPts val="0"/>
              </a:spcAft>
              <a:buSzPts val="1300"/>
              <a:buChar char="●"/>
            </a:pPr>
            <a:r>
              <a:rPr lang="en" u="sng">
                <a:solidFill>
                  <a:schemeClr val="hlink"/>
                </a:solidFill>
                <a:hlinkClick r:id="rId4"/>
              </a:rPr>
              <a:t>https://wrds-www.wharton.upenn.edu/</a:t>
            </a:r>
            <a:endParaRPr/>
          </a:p>
        </p:txBody>
      </p:sp>
      <p:sp>
        <p:nvSpPr>
          <p:cNvPr id="214" name="Google Shape;214;p27"/>
          <p:cNvSpPr txBox="1"/>
          <p:nvPr/>
        </p:nvSpPr>
        <p:spPr>
          <a:xfrm>
            <a:off x="8731175" y="4768725"/>
            <a:ext cx="412800" cy="36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accent1"/>
                </a:solidFill>
                <a:latin typeface="Lato"/>
                <a:ea typeface="Lato"/>
                <a:cs typeface="Lato"/>
                <a:sym typeface="Lato"/>
              </a:rPr>
              <a:t>13</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Statistical Arbitrage?</a:t>
            </a:r>
            <a:endParaRPr/>
          </a:p>
        </p:txBody>
      </p:sp>
      <p:sp>
        <p:nvSpPr>
          <p:cNvPr id="93" name="Google Shape;93;p14"/>
          <p:cNvSpPr txBox="1"/>
          <p:nvPr>
            <p:ph idx="1" type="body"/>
          </p:nvPr>
        </p:nvSpPr>
        <p:spPr>
          <a:xfrm>
            <a:off x="352000" y="2078875"/>
            <a:ext cx="47490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Opening both a long position and short position simultaneously to take advantage of inefficient pricing in correlated securities </a:t>
            </a:r>
            <a:endParaRPr/>
          </a:p>
          <a:p>
            <a:pPr indent="-311150" lvl="0" marL="457200" rtl="0" algn="l">
              <a:spcBef>
                <a:spcPts val="0"/>
              </a:spcBef>
              <a:spcAft>
                <a:spcPts val="0"/>
              </a:spcAft>
              <a:buSzPts val="1300"/>
              <a:buChar char="●"/>
            </a:pPr>
            <a:r>
              <a:rPr lang="en"/>
              <a:t>Often referred to as “Pairs Trading”</a:t>
            </a:r>
            <a:endParaRPr/>
          </a:p>
          <a:p>
            <a:pPr indent="-311150" lvl="0" marL="457200" rtl="0" algn="l">
              <a:spcBef>
                <a:spcPts val="0"/>
              </a:spcBef>
              <a:spcAft>
                <a:spcPts val="0"/>
              </a:spcAft>
              <a:buSzPts val="1300"/>
              <a:buChar char="●"/>
            </a:pPr>
            <a:r>
              <a:rPr lang="en"/>
              <a:t>Investors take advantage when highly correlated stocks get substantially out of sync with one another</a:t>
            </a:r>
            <a:endParaRPr/>
          </a:p>
          <a:p>
            <a:pPr indent="-298450" lvl="1" marL="914400" rtl="0" algn="l">
              <a:spcBef>
                <a:spcPts val="0"/>
              </a:spcBef>
              <a:spcAft>
                <a:spcPts val="0"/>
              </a:spcAft>
              <a:buSzPts val="1100"/>
              <a:buChar char="○"/>
            </a:pPr>
            <a:r>
              <a:rPr lang="en"/>
              <a:t>Example of GM and Ford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4" name="Google Shape;94;p14"/>
          <p:cNvPicPr preferRelativeResize="0"/>
          <p:nvPr/>
        </p:nvPicPr>
        <p:blipFill>
          <a:blip r:embed="rId3">
            <a:alphaModFix/>
          </a:blip>
          <a:stretch>
            <a:fillRect/>
          </a:stretch>
        </p:blipFill>
        <p:spPr>
          <a:xfrm>
            <a:off x="5066925" y="2078875"/>
            <a:ext cx="3915299" cy="1744650"/>
          </a:xfrm>
          <a:prstGeom prst="rect">
            <a:avLst/>
          </a:prstGeom>
          <a:noFill/>
          <a:ln>
            <a:noFill/>
          </a:ln>
        </p:spPr>
      </p:pic>
      <p:sp>
        <p:nvSpPr>
          <p:cNvPr id="95" name="Google Shape;95;p14"/>
          <p:cNvSpPr txBox="1"/>
          <p:nvPr/>
        </p:nvSpPr>
        <p:spPr>
          <a:xfrm>
            <a:off x="8878350" y="4768725"/>
            <a:ext cx="265800" cy="36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accent1"/>
                </a:solidFill>
                <a:latin typeface="Lato"/>
                <a:ea typeface="Lato"/>
                <a:cs typeface="Lato"/>
                <a:sym typeface="Lato"/>
              </a:rPr>
              <a:t>2</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Risks of Statistical Arbitrage</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It depends heavily on a stock’s ability to revert back to a historical normal (a.k.a. Mean Reversion)</a:t>
            </a:r>
            <a:endParaRPr/>
          </a:p>
          <a:p>
            <a:pPr indent="-311150" lvl="0" marL="457200" rtl="0" algn="l">
              <a:spcBef>
                <a:spcPts val="0"/>
              </a:spcBef>
              <a:spcAft>
                <a:spcPts val="0"/>
              </a:spcAft>
              <a:buSzPts val="1300"/>
              <a:buChar char="●"/>
            </a:pPr>
            <a:r>
              <a:rPr lang="en"/>
              <a:t>Inefficiencies are often very miniscule, so large positions in both stocks are needed to generate sufficient returns </a:t>
            </a:r>
            <a:endParaRPr/>
          </a:p>
          <a:p>
            <a:pPr indent="-311150" lvl="0" marL="457200" rtl="0" algn="l">
              <a:spcBef>
                <a:spcPts val="0"/>
              </a:spcBef>
              <a:spcAft>
                <a:spcPts val="0"/>
              </a:spcAft>
              <a:buSzPts val="1300"/>
              <a:buChar char="●"/>
            </a:pPr>
            <a:r>
              <a:rPr lang="en"/>
              <a:t>Need to exclude idiosyncratic risk for each stock </a:t>
            </a:r>
            <a:endParaRPr/>
          </a:p>
          <a:p>
            <a:pPr indent="-298450" lvl="1" marL="914400" rtl="0" algn="l">
              <a:spcBef>
                <a:spcPts val="0"/>
              </a:spcBef>
              <a:spcAft>
                <a:spcPts val="0"/>
              </a:spcAft>
              <a:buSzPts val="1100"/>
              <a:buChar char="○"/>
            </a:pPr>
            <a:r>
              <a:rPr lang="en"/>
              <a:t>Don’t want stocks to diverge from each other</a:t>
            </a:r>
            <a:endParaRPr/>
          </a:p>
          <a:p>
            <a:pPr indent="-311150" lvl="0" marL="457200" rtl="0" algn="l">
              <a:spcBef>
                <a:spcPts val="0"/>
              </a:spcBef>
              <a:spcAft>
                <a:spcPts val="0"/>
              </a:spcAft>
              <a:buSzPts val="1300"/>
              <a:buChar char="●"/>
            </a:pPr>
            <a:r>
              <a:rPr lang="en"/>
              <a:t>Specific to our analysis </a:t>
            </a:r>
            <a:endParaRPr/>
          </a:p>
          <a:p>
            <a:pPr indent="-298450" lvl="1" marL="914400" rtl="0" algn="l">
              <a:spcBef>
                <a:spcPts val="0"/>
              </a:spcBef>
              <a:spcAft>
                <a:spcPts val="0"/>
              </a:spcAft>
              <a:buSzPts val="1100"/>
              <a:buChar char="○"/>
            </a:pPr>
            <a:r>
              <a:rPr lang="en" sz="1300"/>
              <a:t>We </a:t>
            </a:r>
            <a:r>
              <a:rPr lang="en" sz="1300"/>
              <a:t>couldn’t get intraday data, so it will be difficult to optimize</a:t>
            </a:r>
            <a:endParaRPr/>
          </a:p>
        </p:txBody>
      </p:sp>
      <p:sp>
        <p:nvSpPr>
          <p:cNvPr id="102" name="Google Shape;102;p15"/>
          <p:cNvSpPr txBox="1"/>
          <p:nvPr/>
        </p:nvSpPr>
        <p:spPr>
          <a:xfrm>
            <a:off x="8878350" y="4768725"/>
            <a:ext cx="265800" cy="36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accent1"/>
                </a:solidFill>
                <a:latin typeface="Lato"/>
                <a:ea typeface="Lato"/>
                <a:cs typeface="Lato"/>
                <a:sym typeface="Lato"/>
              </a:rPr>
              <a:t>3</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Investment Thesis</a:t>
            </a:r>
            <a:endParaRPr/>
          </a:p>
        </p:txBody>
      </p:sp>
      <p:sp>
        <p:nvSpPr>
          <p:cNvPr id="108" name="Google Shape;108;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believe that we can take advantage of the market </a:t>
            </a:r>
            <a:r>
              <a:rPr lang="en"/>
              <a:t>inefficiencies</a:t>
            </a:r>
            <a:r>
              <a:rPr lang="en"/>
              <a:t> in the pricing of highly correlated stocks</a:t>
            </a:r>
            <a:endParaRPr/>
          </a:p>
          <a:p>
            <a:pPr indent="-311150" lvl="0" marL="457200" rtl="0" algn="l">
              <a:spcBef>
                <a:spcPts val="0"/>
              </a:spcBef>
              <a:spcAft>
                <a:spcPts val="0"/>
              </a:spcAft>
              <a:buSzPts val="1300"/>
              <a:buChar char="●"/>
            </a:pPr>
            <a:r>
              <a:rPr lang="en"/>
              <a:t>We can find stocks that are highly correlated, and take advantage of periods when they are out of sync</a:t>
            </a:r>
            <a:endParaRPr/>
          </a:p>
          <a:p>
            <a:pPr indent="-311150" lvl="0" marL="457200" rtl="0" algn="l">
              <a:spcBef>
                <a:spcPts val="0"/>
              </a:spcBef>
              <a:spcAft>
                <a:spcPts val="0"/>
              </a:spcAft>
              <a:buSzPts val="1300"/>
              <a:buChar char="●"/>
            </a:pPr>
            <a:r>
              <a:rPr lang="en"/>
              <a:t>To avoid data mining</a:t>
            </a:r>
            <a:endParaRPr/>
          </a:p>
          <a:p>
            <a:pPr indent="-298450" lvl="1" marL="914400" rtl="0" algn="l">
              <a:spcBef>
                <a:spcPts val="0"/>
              </a:spcBef>
              <a:spcAft>
                <a:spcPts val="0"/>
              </a:spcAft>
              <a:buSzPts val="1100"/>
              <a:buChar char="○"/>
            </a:pPr>
            <a:r>
              <a:rPr lang="en"/>
              <a:t>We ensured that there was an intuitive reasoning behind the correlation</a:t>
            </a:r>
            <a:endParaRPr/>
          </a:p>
          <a:p>
            <a:pPr indent="-298450" lvl="1" marL="914400" rtl="0" algn="l">
              <a:spcBef>
                <a:spcPts val="0"/>
              </a:spcBef>
              <a:spcAft>
                <a:spcPts val="0"/>
              </a:spcAft>
              <a:buSzPts val="1100"/>
              <a:buChar char="○"/>
            </a:pPr>
            <a:r>
              <a:rPr lang="en"/>
              <a:t>W</a:t>
            </a:r>
            <a:r>
              <a:rPr lang="en"/>
              <a:t>e implemented statistical tests to ensure academic reasoning behind the correlation</a:t>
            </a:r>
            <a:endParaRPr/>
          </a:p>
        </p:txBody>
      </p:sp>
      <p:sp>
        <p:nvSpPr>
          <p:cNvPr id="109" name="Google Shape;109;p16"/>
          <p:cNvSpPr txBox="1"/>
          <p:nvPr/>
        </p:nvSpPr>
        <p:spPr>
          <a:xfrm>
            <a:off x="8878350" y="4768725"/>
            <a:ext cx="265800" cy="36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accent1"/>
                </a:solidFill>
                <a:latin typeface="Lato"/>
                <a:ea typeface="Lato"/>
                <a:cs typeface="Lato"/>
                <a:sym typeface="Lato"/>
              </a:rPr>
              <a:t>4</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Correlations</a:t>
            </a:r>
            <a:endParaRPr/>
          </a:p>
          <a:p>
            <a:pPr indent="0" lvl="0" marL="0" rtl="0" algn="l">
              <a:spcBef>
                <a:spcPts val="0"/>
              </a:spcBef>
              <a:spcAft>
                <a:spcPts val="0"/>
              </a:spcAft>
              <a:buNone/>
            </a:pPr>
            <a:r>
              <a:t/>
            </a:r>
            <a:endParaRPr/>
          </a:p>
        </p:txBody>
      </p:sp>
      <p:pic>
        <p:nvPicPr>
          <p:cNvPr id="115" name="Google Shape;115;p17"/>
          <p:cNvPicPr preferRelativeResize="0"/>
          <p:nvPr/>
        </p:nvPicPr>
        <p:blipFill>
          <a:blip r:embed="rId3">
            <a:alphaModFix/>
          </a:blip>
          <a:stretch>
            <a:fillRect/>
          </a:stretch>
        </p:blipFill>
        <p:spPr>
          <a:xfrm>
            <a:off x="650463" y="1973349"/>
            <a:ext cx="7846674" cy="1544225"/>
          </a:xfrm>
          <a:prstGeom prst="rect">
            <a:avLst/>
          </a:prstGeom>
          <a:noFill/>
          <a:ln>
            <a:noFill/>
          </a:ln>
        </p:spPr>
      </p:pic>
      <p:sp>
        <p:nvSpPr>
          <p:cNvPr id="116" name="Google Shape;116;p17"/>
          <p:cNvSpPr txBox="1"/>
          <p:nvPr/>
        </p:nvSpPr>
        <p:spPr>
          <a:xfrm>
            <a:off x="8878350" y="4768725"/>
            <a:ext cx="265800" cy="36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accent1"/>
                </a:solidFill>
                <a:latin typeface="Lato"/>
                <a:ea typeface="Lato"/>
                <a:cs typeface="Lato"/>
                <a:sym typeface="Lato"/>
              </a:rPr>
              <a:t>5</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Correlations</a:t>
            </a:r>
            <a:endParaRPr/>
          </a:p>
        </p:txBody>
      </p:sp>
      <p:pic>
        <p:nvPicPr>
          <p:cNvPr id="122" name="Google Shape;122;p18"/>
          <p:cNvPicPr preferRelativeResize="0"/>
          <p:nvPr/>
        </p:nvPicPr>
        <p:blipFill>
          <a:blip r:embed="rId3">
            <a:alphaModFix/>
          </a:blip>
          <a:stretch>
            <a:fillRect/>
          </a:stretch>
        </p:blipFill>
        <p:spPr>
          <a:xfrm>
            <a:off x="199650" y="2013387"/>
            <a:ext cx="4648699" cy="2222200"/>
          </a:xfrm>
          <a:prstGeom prst="rect">
            <a:avLst/>
          </a:prstGeom>
          <a:noFill/>
          <a:ln>
            <a:noFill/>
          </a:ln>
        </p:spPr>
      </p:pic>
      <p:sp>
        <p:nvSpPr>
          <p:cNvPr id="123" name="Google Shape;123;p18"/>
          <p:cNvSpPr txBox="1"/>
          <p:nvPr/>
        </p:nvSpPr>
        <p:spPr>
          <a:xfrm>
            <a:off x="8878350" y="4768725"/>
            <a:ext cx="265800" cy="36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accent1"/>
                </a:solidFill>
                <a:latin typeface="Lato"/>
                <a:ea typeface="Lato"/>
                <a:cs typeface="Lato"/>
                <a:sym typeface="Lato"/>
              </a:rPr>
              <a:t>6</a:t>
            </a:r>
            <a:endParaRPr>
              <a:latin typeface="Lato"/>
              <a:ea typeface="Lato"/>
              <a:cs typeface="Lato"/>
              <a:sym typeface="Lato"/>
            </a:endParaRPr>
          </a:p>
        </p:txBody>
      </p:sp>
      <p:pic>
        <p:nvPicPr>
          <p:cNvPr id="124" name="Google Shape;124;p18"/>
          <p:cNvPicPr preferRelativeResize="0"/>
          <p:nvPr/>
        </p:nvPicPr>
        <p:blipFill>
          <a:blip r:embed="rId4">
            <a:alphaModFix/>
          </a:blip>
          <a:stretch>
            <a:fillRect/>
          </a:stretch>
        </p:blipFill>
        <p:spPr>
          <a:xfrm>
            <a:off x="4882700" y="2031250"/>
            <a:ext cx="4383976" cy="2186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Correlations</a:t>
            </a:r>
            <a:endParaRPr/>
          </a:p>
        </p:txBody>
      </p:sp>
      <p:pic>
        <p:nvPicPr>
          <p:cNvPr id="130" name="Google Shape;130;p19"/>
          <p:cNvPicPr preferRelativeResize="0"/>
          <p:nvPr/>
        </p:nvPicPr>
        <p:blipFill>
          <a:blip r:embed="rId3">
            <a:alphaModFix/>
          </a:blip>
          <a:stretch>
            <a:fillRect/>
          </a:stretch>
        </p:blipFill>
        <p:spPr>
          <a:xfrm>
            <a:off x="1594425" y="1853850"/>
            <a:ext cx="6059408" cy="2984850"/>
          </a:xfrm>
          <a:prstGeom prst="rect">
            <a:avLst/>
          </a:prstGeom>
          <a:noFill/>
          <a:ln>
            <a:noFill/>
          </a:ln>
        </p:spPr>
      </p:pic>
      <p:sp>
        <p:nvSpPr>
          <p:cNvPr id="131" name="Google Shape;131;p19"/>
          <p:cNvSpPr txBox="1"/>
          <p:nvPr/>
        </p:nvSpPr>
        <p:spPr>
          <a:xfrm>
            <a:off x="8878350" y="4768725"/>
            <a:ext cx="265800" cy="36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accent1"/>
                </a:solidFill>
                <a:latin typeface="Lato"/>
                <a:ea typeface="Lato"/>
                <a:cs typeface="Lato"/>
                <a:sym typeface="Lato"/>
              </a:rPr>
              <a:t>7</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Pairs chosen on correlation</a:t>
            </a:r>
            <a:endParaRPr/>
          </a:p>
        </p:txBody>
      </p:sp>
      <p:sp>
        <p:nvSpPr>
          <p:cNvPr id="137" name="Google Shape;137;p20"/>
          <p:cNvSpPr txBox="1"/>
          <p:nvPr>
            <p:ph idx="1" type="body"/>
          </p:nvPr>
        </p:nvSpPr>
        <p:spPr>
          <a:xfrm>
            <a:off x="2046450" y="2020525"/>
            <a:ext cx="6030600" cy="2664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2000">
                <a:solidFill>
                  <a:srgbClr val="666666"/>
                </a:solidFill>
              </a:rPr>
              <a:t>(IDA, XEL) </a:t>
            </a:r>
            <a:r>
              <a:rPr lang="en" sz="2000">
                <a:solidFill>
                  <a:srgbClr val="666666"/>
                </a:solidFill>
                <a:highlight>
                  <a:srgbClr val="FFFFFF"/>
                </a:highlight>
                <a:latin typeface="Arial"/>
                <a:ea typeface="Arial"/>
                <a:cs typeface="Arial"/>
                <a:sym typeface="Arial"/>
              </a:rPr>
              <a:t>.</a:t>
            </a:r>
            <a:r>
              <a:rPr lang="en" sz="2000">
                <a:solidFill>
                  <a:srgbClr val="666666"/>
                </a:solidFill>
                <a:highlight>
                  <a:srgbClr val="FFFFFF"/>
                </a:highlight>
                <a:latin typeface="Arial"/>
                <a:ea typeface="Arial"/>
                <a:cs typeface="Arial"/>
                <a:sym typeface="Arial"/>
              </a:rPr>
              <a:t>9608</a:t>
            </a:r>
            <a:r>
              <a:rPr lang="en" sz="2000">
                <a:solidFill>
                  <a:srgbClr val="666666"/>
                </a:solidFill>
              </a:rPr>
              <a:t>			         </a:t>
            </a:r>
            <a:r>
              <a:rPr lang="en" sz="2000">
                <a:solidFill>
                  <a:srgbClr val="666666"/>
                </a:solidFill>
              </a:rPr>
              <a:t>(SUI, ETR) .9786</a:t>
            </a:r>
            <a:endParaRPr sz="2000">
              <a:solidFill>
                <a:srgbClr val="666666"/>
              </a:solidFill>
            </a:endParaRPr>
          </a:p>
          <a:p>
            <a:pPr indent="0" lvl="0" marL="0" rtl="0" algn="just">
              <a:lnSpc>
                <a:spcPct val="100000"/>
              </a:lnSpc>
              <a:spcBef>
                <a:spcPts val="1600"/>
              </a:spcBef>
              <a:spcAft>
                <a:spcPts val="0"/>
              </a:spcAft>
              <a:buNone/>
            </a:pPr>
            <a:r>
              <a:rPr lang="en" sz="2000">
                <a:solidFill>
                  <a:srgbClr val="666666"/>
                </a:solidFill>
              </a:rPr>
              <a:t>(LMT, MANH) </a:t>
            </a:r>
            <a:r>
              <a:rPr lang="en" sz="2000">
                <a:solidFill>
                  <a:srgbClr val="666666"/>
                </a:solidFill>
                <a:highlight>
                  <a:srgbClr val="FFFFFF"/>
                </a:highlight>
                <a:latin typeface="Arial"/>
                <a:ea typeface="Arial"/>
                <a:cs typeface="Arial"/>
                <a:sym typeface="Arial"/>
              </a:rPr>
              <a:t>.9589</a:t>
            </a:r>
            <a:r>
              <a:rPr lang="en" sz="2000">
                <a:solidFill>
                  <a:srgbClr val="666666"/>
                </a:solidFill>
              </a:rPr>
              <a:t>			(</a:t>
            </a:r>
            <a:r>
              <a:rPr lang="en" sz="2000">
                <a:solidFill>
                  <a:srgbClr val="666666"/>
                </a:solidFill>
              </a:rPr>
              <a:t>GPN, SNPS)   .9860</a:t>
            </a:r>
            <a:endParaRPr sz="2000">
              <a:solidFill>
                <a:srgbClr val="666666"/>
              </a:solidFill>
            </a:endParaRPr>
          </a:p>
          <a:p>
            <a:pPr indent="0" lvl="0" marL="0" rtl="0" algn="just">
              <a:lnSpc>
                <a:spcPct val="100000"/>
              </a:lnSpc>
              <a:spcBef>
                <a:spcPts val="1600"/>
              </a:spcBef>
              <a:spcAft>
                <a:spcPts val="0"/>
              </a:spcAft>
              <a:buNone/>
            </a:pPr>
            <a:r>
              <a:rPr lang="en" sz="2000">
                <a:solidFill>
                  <a:srgbClr val="666666"/>
                </a:solidFill>
              </a:rPr>
              <a:t>(SKY, LMT)	.</a:t>
            </a:r>
            <a:r>
              <a:rPr lang="en" sz="2000">
                <a:solidFill>
                  <a:srgbClr val="666666"/>
                </a:solidFill>
                <a:highlight>
                  <a:srgbClr val="FFFFFF"/>
                </a:highlight>
                <a:latin typeface="Arial"/>
                <a:ea typeface="Arial"/>
                <a:cs typeface="Arial"/>
                <a:sym typeface="Arial"/>
              </a:rPr>
              <a:t>9630</a:t>
            </a:r>
            <a:r>
              <a:rPr lang="en" sz="2000">
                <a:solidFill>
                  <a:srgbClr val="666666"/>
                </a:solidFill>
              </a:rPr>
              <a:t>			(</a:t>
            </a:r>
            <a:r>
              <a:rPr lang="en" sz="2000">
                <a:solidFill>
                  <a:srgbClr val="666666"/>
                </a:solidFill>
              </a:rPr>
              <a:t>AWK, WEC) .9713</a:t>
            </a:r>
            <a:endParaRPr sz="2000">
              <a:solidFill>
                <a:srgbClr val="666666"/>
              </a:solidFill>
            </a:endParaRPr>
          </a:p>
          <a:p>
            <a:pPr indent="0" lvl="0" marL="0" rtl="0" algn="just">
              <a:lnSpc>
                <a:spcPct val="100000"/>
              </a:lnSpc>
              <a:spcBef>
                <a:spcPts val="1600"/>
              </a:spcBef>
              <a:spcAft>
                <a:spcPts val="0"/>
              </a:spcAft>
              <a:buNone/>
            </a:pPr>
            <a:r>
              <a:rPr lang="en" sz="2000">
                <a:solidFill>
                  <a:srgbClr val="666666"/>
                </a:solidFill>
              </a:rPr>
              <a:t>(NVDA, GOOGL)  </a:t>
            </a:r>
            <a:r>
              <a:rPr lang="en" sz="2000">
                <a:solidFill>
                  <a:srgbClr val="666666"/>
                </a:solidFill>
                <a:highlight>
                  <a:srgbClr val="FFFFFF"/>
                </a:highlight>
                <a:latin typeface="Arial"/>
                <a:ea typeface="Arial"/>
                <a:cs typeface="Arial"/>
                <a:sym typeface="Arial"/>
              </a:rPr>
              <a:t>.9288</a:t>
            </a:r>
            <a:r>
              <a:rPr lang="en" sz="2000">
                <a:solidFill>
                  <a:srgbClr val="666666"/>
                </a:solidFill>
              </a:rPr>
              <a:t>		</a:t>
            </a:r>
            <a:r>
              <a:rPr lang="en" sz="2000">
                <a:solidFill>
                  <a:srgbClr val="666666"/>
                </a:solidFill>
              </a:rPr>
              <a:t>(ORA, Y) </a:t>
            </a:r>
            <a:r>
              <a:rPr lang="en" sz="2000">
                <a:solidFill>
                  <a:srgbClr val="666666"/>
                </a:solidFill>
                <a:highlight>
                  <a:srgbClr val="FFFFFF"/>
                </a:highlight>
                <a:latin typeface="Arial"/>
                <a:ea typeface="Arial"/>
                <a:cs typeface="Arial"/>
                <a:sym typeface="Arial"/>
              </a:rPr>
              <a:t>.9787</a:t>
            </a:r>
            <a:endParaRPr sz="2000">
              <a:solidFill>
                <a:srgbClr val="666666"/>
              </a:solidFill>
            </a:endParaRPr>
          </a:p>
          <a:p>
            <a:pPr indent="0" lvl="0" marL="0" rtl="0" algn="just">
              <a:lnSpc>
                <a:spcPct val="100000"/>
              </a:lnSpc>
              <a:spcBef>
                <a:spcPts val="1600"/>
              </a:spcBef>
              <a:spcAft>
                <a:spcPts val="1600"/>
              </a:spcAft>
              <a:buNone/>
            </a:pPr>
            <a:r>
              <a:rPr lang="en" sz="2000">
                <a:solidFill>
                  <a:srgbClr val="666666"/>
                </a:solidFill>
              </a:rPr>
              <a:t>(PRFT, TPX)	</a:t>
            </a:r>
            <a:r>
              <a:rPr lang="en" sz="2000">
                <a:solidFill>
                  <a:srgbClr val="666666"/>
                </a:solidFill>
                <a:highlight>
                  <a:srgbClr val="FFFFFF"/>
                </a:highlight>
                <a:latin typeface="Arial"/>
                <a:ea typeface="Arial"/>
                <a:cs typeface="Arial"/>
                <a:sym typeface="Arial"/>
              </a:rPr>
              <a:t>.9638</a:t>
            </a:r>
            <a:r>
              <a:rPr lang="en" sz="2000">
                <a:solidFill>
                  <a:srgbClr val="666666"/>
                </a:solidFill>
              </a:rPr>
              <a:t>			</a:t>
            </a:r>
            <a:r>
              <a:rPr lang="en" sz="2000">
                <a:solidFill>
                  <a:srgbClr val="666666"/>
                </a:solidFill>
              </a:rPr>
              <a:t>(MSFT, GIB)	 .9774		 </a:t>
            </a:r>
            <a:endParaRPr sz="2000">
              <a:solidFill>
                <a:srgbClr val="666666"/>
              </a:solidFill>
            </a:endParaRPr>
          </a:p>
        </p:txBody>
      </p:sp>
      <p:sp>
        <p:nvSpPr>
          <p:cNvPr id="138" name="Google Shape;138;p20"/>
          <p:cNvSpPr/>
          <p:nvPr/>
        </p:nvSpPr>
        <p:spPr>
          <a:xfrm>
            <a:off x="2046450" y="2581000"/>
            <a:ext cx="1649700" cy="3648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2050525" y="3578250"/>
            <a:ext cx="2046300" cy="4062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a:off x="5272700" y="2538400"/>
            <a:ext cx="1512000" cy="4500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txBox="1"/>
          <p:nvPr/>
        </p:nvSpPr>
        <p:spPr>
          <a:xfrm>
            <a:off x="8878350" y="4768725"/>
            <a:ext cx="265800" cy="36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accent1"/>
                </a:solidFill>
                <a:latin typeface="Lato"/>
                <a:ea typeface="Lato"/>
                <a:cs typeface="Lato"/>
                <a:sym typeface="Lato"/>
              </a:rPr>
              <a:t>8</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Cointegration (Engle Granger)</a:t>
            </a:r>
            <a:endParaRPr/>
          </a:p>
        </p:txBody>
      </p:sp>
      <p:pic>
        <p:nvPicPr>
          <p:cNvPr id="147" name="Google Shape;147;p21"/>
          <p:cNvPicPr preferRelativeResize="0"/>
          <p:nvPr/>
        </p:nvPicPr>
        <p:blipFill>
          <a:blip r:embed="rId3">
            <a:alphaModFix/>
          </a:blip>
          <a:stretch>
            <a:fillRect/>
          </a:stretch>
        </p:blipFill>
        <p:spPr>
          <a:xfrm>
            <a:off x="1882925" y="2134038"/>
            <a:ext cx="4953000" cy="2600325"/>
          </a:xfrm>
          <a:prstGeom prst="rect">
            <a:avLst/>
          </a:prstGeom>
          <a:noFill/>
          <a:ln>
            <a:noFill/>
          </a:ln>
        </p:spPr>
      </p:pic>
      <p:sp>
        <p:nvSpPr>
          <p:cNvPr id="148" name="Google Shape;148;p21"/>
          <p:cNvSpPr/>
          <p:nvPr/>
        </p:nvSpPr>
        <p:spPr>
          <a:xfrm>
            <a:off x="5147150" y="4009350"/>
            <a:ext cx="1271100" cy="427500"/>
          </a:xfrm>
          <a:prstGeom prst="wedgeEllipseCallout">
            <a:avLst>
              <a:gd fmla="val -50948" name="adj1"/>
              <a:gd fmla="val 6608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 too!</a:t>
            </a:r>
            <a:endParaRPr/>
          </a:p>
        </p:txBody>
      </p:sp>
      <p:sp>
        <p:nvSpPr>
          <p:cNvPr id="149" name="Google Shape;149;p21"/>
          <p:cNvSpPr/>
          <p:nvPr/>
        </p:nvSpPr>
        <p:spPr>
          <a:xfrm>
            <a:off x="6243250" y="1069350"/>
            <a:ext cx="1071300" cy="1064700"/>
          </a:xfrm>
          <a:prstGeom prst="wedgeEllipseCallout">
            <a:avLst>
              <a:gd fmla="val -47709" name="adj1"/>
              <a:gd fmla="val 8407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Hey, I’m on a random walk in the park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