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400800" cy="6400800"/>
  <p:notesSz cx="6400800" cy="6400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060" y="1984248"/>
            <a:ext cx="544068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60120" y="3584448"/>
            <a:ext cx="448056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20040" y="1472184"/>
            <a:ext cx="278434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296412" y="1472184"/>
            <a:ext cx="278434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168" y="1072641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 h="0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92550" y="1072641"/>
            <a:ext cx="0" cy="946785"/>
          </a:xfrm>
          <a:custGeom>
            <a:avLst/>
            <a:gdLst/>
            <a:ahLst/>
            <a:cxnLst/>
            <a:rect l="l" t="t" r="r" b="b"/>
            <a:pathLst>
              <a:path w="0" h="946785">
                <a:moveTo>
                  <a:pt x="0" y="0"/>
                </a:moveTo>
                <a:lnTo>
                  <a:pt x="0" y="9466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892550" y="2070735"/>
            <a:ext cx="0" cy="3397885"/>
          </a:xfrm>
          <a:custGeom>
            <a:avLst/>
            <a:gdLst/>
            <a:ahLst/>
            <a:cxnLst/>
            <a:rect l="l" t="t" r="r" b="b"/>
            <a:pathLst>
              <a:path w="0" h="3397885">
                <a:moveTo>
                  <a:pt x="0" y="0"/>
                </a:moveTo>
                <a:lnTo>
                  <a:pt x="0" y="33973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610990" y="5249798"/>
            <a:ext cx="281305" cy="73660"/>
          </a:xfrm>
          <a:custGeom>
            <a:avLst/>
            <a:gdLst/>
            <a:ahLst/>
            <a:cxnLst/>
            <a:rect l="l" t="t" r="r" b="b"/>
            <a:pathLst>
              <a:path w="281304" h="73660">
                <a:moveTo>
                  <a:pt x="140588" y="0"/>
                </a:moveTo>
                <a:lnTo>
                  <a:pt x="0" y="36829"/>
                </a:lnTo>
                <a:lnTo>
                  <a:pt x="140588" y="73532"/>
                </a:lnTo>
                <a:lnTo>
                  <a:pt x="281178" y="36829"/>
                </a:lnTo>
                <a:lnTo>
                  <a:pt x="140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610990" y="5249798"/>
            <a:ext cx="281305" cy="73660"/>
          </a:xfrm>
          <a:custGeom>
            <a:avLst/>
            <a:gdLst/>
            <a:ahLst/>
            <a:cxnLst/>
            <a:rect l="l" t="t" r="r" b="b"/>
            <a:pathLst>
              <a:path w="281304" h="73660">
                <a:moveTo>
                  <a:pt x="0" y="36829"/>
                </a:moveTo>
                <a:lnTo>
                  <a:pt x="140588" y="0"/>
                </a:lnTo>
                <a:lnTo>
                  <a:pt x="281178" y="36829"/>
                </a:lnTo>
                <a:lnTo>
                  <a:pt x="140588" y="73532"/>
                </a:lnTo>
                <a:lnTo>
                  <a:pt x="0" y="368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767585" y="5468111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 h="0">
                <a:moveTo>
                  <a:pt x="0" y="0"/>
                </a:moveTo>
                <a:lnTo>
                  <a:pt x="304774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76758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2989960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43890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353940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815332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256032"/>
            <a:ext cx="576072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1472184"/>
            <a:ext cx="57607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176272" y="5952744"/>
            <a:ext cx="2048256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0040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608576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5" y="5670296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0115" y="5670296"/>
            <a:ext cx="248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7.39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1507" y="5670296"/>
            <a:ext cx="248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54.6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7932" y="5670296"/>
            <a:ext cx="10674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  <a:tabLst>
                <a:tab pos="569595" algn="l"/>
              </a:tabLst>
            </a:pPr>
            <a:r>
              <a:rPr dirty="0" sz="900">
                <a:latin typeface="Arial"/>
                <a:cs typeface="Arial"/>
              </a:rPr>
              <a:t>0.02	0.14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Incidence Risk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Ratio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7004" y="1396746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 h="0">
                <a:moveTo>
                  <a:pt x="0" y="0"/>
                </a:moveTo>
                <a:lnTo>
                  <a:pt x="7886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46703" y="1396746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 h="0">
                <a:moveTo>
                  <a:pt x="0" y="0"/>
                </a:moveTo>
                <a:lnTo>
                  <a:pt x="7886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46703" y="1372235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55871" y="1372235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80560" y="155879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 h="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10203" y="1558797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 h="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10203" y="153428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99484" y="153428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09390" y="1720850"/>
            <a:ext cx="117475" cy="0"/>
          </a:xfrm>
          <a:custGeom>
            <a:avLst/>
            <a:gdLst/>
            <a:ahLst/>
            <a:cxnLst/>
            <a:rect l="l" t="t" r="r" b="b"/>
            <a:pathLst>
              <a:path w="117475" h="0">
                <a:moveTo>
                  <a:pt x="0" y="0"/>
                </a:moveTo>
                <a:lnTo>
                  <a:pt x="11696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41115" y="1720850"/>
            <a:ext cx="116839" cy="0"/>
          </a:xfrm>
          <a:custGeom>
            <a:avLst/>
            <a:gdLst/>
            <a:ahLst/>
            <a:cxnLst/>
            <a:rect l="l" t="t" r="r" b="b"/>
            <a:pathLst>
              <a:path w="116839" h="0">
                <a:moveTo>
                  <a:pt x="0" y="0"/>
                </a:moveTo>
                <a:lnTo>
                  <a:pt x="1168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41115" y="1696466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4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26358" y="1696466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4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52825" y="1883029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 h="0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69615" y="1883029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 h="0">
                <a:moveTo>
                  <a:pt x="0" y="0"/>
                </a:moveTo>
                <a:lnTo>
                  <a:pt x="231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69615" y="185851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84472" y="185851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38270" y="2045080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 h="0">
                <a:moveTo>
                  <a:pt x="0" y="0"/>
                </a:moveTo>
                <a:lnTo>
                  <a:pt x="10388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82948" y="2045080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 h="0">
                <a:moveTo>
                  <a:pt x="0" y="0"/>
                </a:moveTo>
                <a:lnTo>
                  <a:pt x="1038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82948" y="202057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42155" y="202057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52825" y="2855467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 h="0">
                <a:moveTo>
                  <a:pt x="0" y="0"/>
                </a:moveTo>
                <a:lnTo>
                  <a:pt x="6142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86964" y="2855467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 h="0">
                <a:moveTo>
                  <a:pt x="0" y="0"/>
                </a:moveTo>
                <a:lnTo>
                  <a:pt x="614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86964" y="283095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67123" y="283095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66209" y="3017520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9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55846" y="3017520"/>
            <a:ext cx="59055" cy="0"/>
          </a:xfrm>
          <a:custGeom>
            <a:avLst/>
            <a:gdLst/>
            <a:ahLst/>
            <a:cxnLst/>
            <a:rect l="l" t="t" r="r" b="b"/>
            <a:pathLst>
              <a:path w="59054" h="0">
                <a:moveTo>
                  <a:pt x="0" y="0"/>
                </a:moveTo>
                <a:lnTo>
                  <a:pt x="589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55846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25138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46195" y="317957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 h="0">
                <a:moveTo>
                  <a:pt x="0" y="0"/>
                </a:moveTo>
                <a:lnTo>
                  <a:pt x="2360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58540" y="3179572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 h="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58540" y="315506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082288" y="315506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20440" y="3341623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 h="0">
                <a:moveTo>
                  <a:pt x="0" y="0"/>
                </a:moveTo>
                <a:lnTo>
                  <a:pt x="61417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54705" y="3341623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 h="0">
                <a:moveTo>
                  <a:pt x="0" y="0"/>
                </a:moveTo>
                <a:lnTo>
                  <a:pt x="61429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54705" y="3317113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34611" y="3317113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59988" y="3503803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 h="0">
                <a:moveTo>
                  <a:pt x="0" y="0"/>
                </a:moveTo>
                <a:lnTo>
                  <a:pt x="2941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14294" y="3503803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 h="0">
                <a:moveTo>
                  <a:pt x="0" y="0"/>
                </a:moveTo>
                <a:lnTo>
                  <a:pt x="2942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14294" y="3479291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754120" y="3479291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32529" y="3665854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 h="0">
                <a:moveTo>
                  <a:pt x="0" y="0"/>
                </a:moveTo>
                <a:lnTo>
                  <a:pt x="2007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480308" y="3665854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 h="0">
                <a:moveTo>
                  <a:pt x="0" y="0"/>
                </a:moveTo>
                <a:lnTo>
                  <a:pt x="2007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80308" y="3641344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33316" y="3641344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521964" y="3827907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 h="0">
                <a:moveTo>
                  <a:pt x="0" y="0"/>
                </a:moveTo>
                <a:lnTo>
                  <a:pt x="29425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76270" y="3827907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 h="0">
                <a:moveTo>
                  <a:pt x="0" y="0"/>
                </a:moveTo>
                <a:lnTo>
                  <a:pt x="2942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76270" y="380339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16222" y="380339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842130" y="3989959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4" h="0">
                <a:moveTo>
                  <a:pt x="0" y="0"/>
                </a:moveTo>
                <a:lnTo>
                  <a:pt x="615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75380" y="3989959"/>
            <a:ext cx="615315" cy="0"/>
          </a:xfrm>
          <a:custGeom>
            <a:avLst/>
            <a:gdLst/>
            <a:ahLst/>
            <a:cxnLst/>
            <a:rect l="l" t="t" r="r" b="b"/>
            <a:pathLst>
              <a:path w="615314" h="0">
                <a:moveTo>
                  <a:pt x="0" y="0"/>
                </a:moveTo>
                <a:lnTo>
                  <a:pt x="615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75380" y="396544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457446" y="396544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31209" y="4152010"/>
            <a:ext cx="427990" cy="0"/>
          </a:xfrm>
          <a:custGeom>
            <a:avLst/>
            <a:gdLst/>
            <a:ahLst/>
            <a:cxnLst/>
            <a:rect l="l" t="t" r="r" b="b"/>
            <a:pathLst>
              <a:path w="427989" h="0">
                <a:moveTo>
                  <a:pt x="0" y="0"/>
                </a:moveTo>
                <a:lnTo>
                  <a:pt x="4276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352291" y="4152010"/>
            <a:ext cx="427990" cy="0"/>
          </a:xfrm>
          <a:custGeom>
            <a:avLst/>
            <a:gdLst/>
            <a:ahLst/>
            <a:cxnLst/>
            <a:rect l="l" t="t" r="r" b="b"/>
            <a:pathLst>
              <a:path w="427989" h="0">
                <a:moveTo>
                  <a:pt x="0" y="0"/>
                </a:moveTo>
                <a:lnTo>
                  <a:pt x="4274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52291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58817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34639" y="4314190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 h="0">
                <a:moveTo>
                  <a:pt x="0" y="0"/>
                </a:moveTo>
                <a:lnTo>
                  <a:pt x="4265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856610" y="4314190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 h="0">
                <a:moveTo>
                  <a:pt x="0" y="0"/>
                </a:moveTo>
                <a:lnTo>
                  <a:pt x="4265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856610" y="4289678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5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761232" y="4289678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5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431665" y="4476241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 h="0">
                <a:moveTo>
                  <a:pt x="0" y="0"/>
                </a:moveTo>
                <a:lnTo>
                  <a:pt x="1162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264152" y="4476241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 h="0">
                <a:moveTo>
                  <a:pt x="0" y="0"/>
                </a:moveTo>
                <a:lnTo>
                  <a:pt x="11607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64152" y="445173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547870" y="445173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24960" y="463829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1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482340" y="463829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0" y="0"/>
                </a:moveTo>
                <a:lnTo>
                  <a:pt x="911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482340" y="4613783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716146" y="4613783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279908" y="2892805"/>
            <a:ext cx="1324610" cy="511809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UK, 2016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 spc="-5">
                <a:latin typeface="Arial"/>
                <a:cs typeface="Arial"/>
              </a:rPr>
              <a:t>Ukraine,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Spain,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2016.2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9908" y="3379215"/>
            <a:ext cx="1360805" cy="67373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Spain,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2016.1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 spc="-5">
                <a:latin typeface="Arial"/>
                <a:cs typeface="Arial"/>
              </a:rPr>
              <a:t>Slovakia,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Serbia,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 spc="-15">
                <a:latin typeface="Arial"/>
                <a:cs typeface="Arial"/>
              </a:rPr>
              <a:t>Bothamley, Italy,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2016.3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79908" y="4052442"/>
            <a:ext cx="1226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Arial"/>
                <a:cs typeface="Arial"/>
              </a:rPr>
              <a:t>Bothamley, Italy,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2016.2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79908" y="4189603"/>
            <a:ext cx="1346200" cy="511809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15">
                <a:latin typeface="Arial"/>
                <a:cs typeface="Arial"/>
              </a:rPr>
              <a:t>Bothamley, Italy,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2016.1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Belgium,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 spc="-5">
                <a:latin typeface="Arial"/>
                <a:cs typeface="Arial"/>
              </a:rPr>
              <a:t>Belarus,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237607" y="1272032"/>
            <a:ext cx="883919" cy="836294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>
                <a:latin typeface="Arial"/>
                <a:cs typeface="Arial"/>
              </a:rPr>
              <a:t>1.29 [0.82,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2.03]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1.31 [1.08,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1.59]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>
                <a:latin typeface="Arial"/>
                <a:cs typeface="Arial"/>
              </a:rPr>
              <a:t>0.17 [0.09,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0.32]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0.21 [0.07,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0.63]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1.09 [0.62,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1.91]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237607" y="5186933"/>
            <a:ext cx="88391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0.54 [0.30,</a:t>
            </a:r>
            <a:r>
              <a:rPr dirty="0" sz="900" spc="1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1.00]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925570" y="137109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0" y="51435"/>
                </a:moveTo>
                <a:lnTo>
                  <a:pt x="51434" y="51435"/>
                </a:lnTo>
                <a:lnTo>
                  <a:pt x="51434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929126" y="15331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457955" y="169519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501390" y="185724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86834" y="201930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501390" y="282968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914775" y="29918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308"/>
                </a:moveTo>
                <a:lnTo>
                  <a:pt x="51435" y="51308"/>
                </a:lnTo>
                <a:lnTo>
                  <a:pt x="51435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794759" y="315391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469004" y="331597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408553" y="347802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681095" y="364007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470528" y="380212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790696" y="3964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4" y="51435"/>
                </a:lnTo>
                <a:lnTo>
                  <a:pt x="51434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779773" y="41263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283203" y="4288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380229" y="44504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73526" y="461251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01168" y="5124450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 h="0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279908" y="5180583"/>
            <a:ext cx="34258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RE Model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>
                <a:latin typeface="Arial"/>
                <a:cs typeface="Arial"/>
              </a:rPr>
              <a:t>All Studies (Q = 149.68, df = </a:t>
            </a:r>
            <a:r>
              <a:rPr dirty="0" sz="900" spc="-5">
                <a:latin typeface="Arial"/>
                <a:cs typeface="Arial"/>
              </a:rPr>
              <a:t>16, </a:t>
            </a:r>
            <a:r>
              <a:rPr dirty="0" sz="900">
                <a:latin typeface="Arial"/>
                <a:cs typeface="Arial"/>
              </a:rPr>
              <a:t>p = 0.00; I</a:t>
            </a:r>
            <a:r>
              <a:rPr dirty="0" baseline="41666" sz="900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1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92.4%)</a:t>
            </a:r>
            <a:endParaRPr sz="9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79908" y="2568829"/>
            <a:ext cx="1168400" cy="34988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5" b="1" i="1">
                <a:latin typeface="Arial"/>
                <a:cs typeface="Arial"/>
              </a:rPr>
              <a:t>Bothamley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USA,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79908" y="1110106"/>
            <a:ext cx="1565275" cy="998219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b="1" i="1">
                <a:latin typeface="Arial"/>
                <a:cs typeface="Arial"/>
              </a:rPr>
              <a:t>Without</a:t>
            </a:r>
            <a:r>
              <a:rPr dirty="0" sz="900" spc="-5" b="1" i="1">
                <a:latin typeface="Arial"/>
                <a:cs typeface="Arial"/>
              </a:rPr>
              <a:t> Bothamley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0">
                <a:latin typeface="Arial"/>
                <a:cs typeface="Arial"/>
              </a:rPr>
              <a:t>Zenner, </a:t>
            </a:r>
            <a:r>
              <a:rPr dirty="0" sz="900">
                <a:latin typeface="Arial"/>
                <a:cs typeface="Arial"/>
              </a:rPr>
              <a:t>UK, 2012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8100"/>
              </a:lnSpc>
            </a:pPr>
            <a:r>
              <a:rPr dirty="0" sz="900">
                <a:latin typeface="Arial"/>
                <a:cs typeface="Arial"/>
              </a:rPr>
              <a:t>Rendell, Mongolia, 2016  </a:t>
            </a:r>
            <a:r>
              <a:rPr dirty="0" sz="900" spc="-15">
                <a:latin typeface="Arial"/>
                <a:cs typeface="Arial"/>
              </a:rPr>
              <a:t>Odayar, </a:t>
            </a:r>
            <a:r>
              <a:rPr dirty="0" sz="900">
                <a:latin typeface="Arial"/>
                <a:cs typeface="Arial"/>
              </a:rPr>
              <a:t>South Africa, 2018  Espinal, Santo </a:t>
            </a:r>
            <a:r>
              <a:rPr dirty="0" sz="900" spc="-5">
                <a:latin typeface="Arial"/>
                <a:cs typeface="Arial"/>
              </a:rPr>
              <a:t>Domingo,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1996  </a:t>
            </a:r>
            <a:r>
              <a:rPr dirty="0" sz="900" spc="-5">
                <a:latin typeface="Arial"/>
                <a:cs typeface="Arial"/>
              </a:rPr>
              <a:t>Crampin, Malawi, </a:t>
            </a:r>
            <a:r>
              <a:rPr dirty="0" sz="900">
                <a:latin typeface="Arial"/>
                <a:cs typeface="Arial"/>
              </a:rPr>
              <a:t>2004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79908" y="810895"/>
            <a:ext cx="1544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Author(s), </a:t>
            </a:r>
            <a:r>
              <a:rPr dirty="0" sz="900" b="1">
                <a:latin typeface="Arial"/>
                <a:cs typeface="Arial"/>
              </a:rPr>
              <a:t>Country and</a:t>
            </a:r>
            <a:r>
              <a:rPr dirty="0" sz="900" spc="-60" b="1">
                <a:latin typeface="Arial"/>
                <a:cs typeface="Arial"/>
              </a:rPr>
              <a:t> </a:t>
            </a:r>
            <a:r>
              <a:rPr dirty="0" sz="900" spc="-20" b="1">
                <a:latin typeface="Arial"/>
                <a:cs typeface="Arial"/>
              </a:rPr>
              <a:t>Year</a:t>
            </a:r>
            <a:endParaRPr sz="9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494784" y="810895"/>
            <a:ext cx="1626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Incidence Risk Ratio [95%</a:t>
            </a:r>
            <a:r>
              <a:rPr dirty="0" sz="900" spc="-9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CI]</a:t>
            </a:r>
            <a:endParaRPr sz="9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205729" y="2730880"/>
            <a:ext cx="915669" cy="221361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295"/>
              </a:spcBef>
            </a:pPr>
            <a:r>
              <a:rPr dirty="0" sz="900">
                <a:latin typeface="Arial"/>
                <a:cs typeface="Arial"/>
              </a:rPr>
              <a:t>0.21 [0.01,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3.29]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1.23 [0.85,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1.78]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200"/>
              </a:spcBef>
            </a:pPr>
            <a:r>
              <a:rPr dirty="0" sz="900">
                <a:latin typeface="Arial"/>
                <a:cs typeface="Arial"/>
              </a:rPr>
              <a:t>0.73 [0.24,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2.28]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0.18 [0.01,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2.86]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0.14 [0.03,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0.55]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0.45 [0.17,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1.19]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0.18 [0.04,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0.72]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dirty="0" sz="900">
                <a:latin typeface="Arial"/>
                <a:cs typeface="Arial"/>
              </a:rPr>
              <a:t>0.72 [0.04,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11.58]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0.69 [0.10,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4.89]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0.08 [0.01,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0.57]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9.26 [5.01,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17.13]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200"/>
              </a:spcBef>
            </a:pPr>
            <a:r>
              <a:rPr dirty="0" sz="900">
                <a:latin typeface="Arial"/>
                <a:cs typeface="Arial"/>
              </a:rPr>
              <a:t>0.28 [0.17,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0.47]</a:t>
            </a:r>
            <a:endParaRPr sz="900">
              <a:latin typeface="Arial"/>
              <a:cs typeface="Arial"/>
            </a:endParaRPr>
          </a:p>
          <a:p>
            <a:pPr algn="ctr" marL="63500">
              <a:lnSpc>
                <a:spcPct val="100000"/>
              </a:lnSpc>
              <a:spcBef>
                <a:spcPts val="835"/>
              </a:spcBef>
            </a:pPr>
            <a:r>
              <a:rPr dirty="0" sz="900">
                <a:latin typeface="Arial"/>
                <a:cs typeface="Arial"/>
              </a:rPr>
              <a:t>0.50 [0.22,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1.14]</a:t>
            </a:r>
            <a:endParaRPr sz="9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540252" y="4844669"/>
            <a:ext cx="382270" cy="73660"/>
          </a:xfrm>
          <a:custGeom>
            <a:avLst/>
            <a:gdLst/>
            <a:ahLst/>
            <a:cxnLst/>
            <a:rect l="l" t="t" r="r" b="b"/>
            <a:pathLst>
              <a:path w="382270" h="73660">
                <a:moveTo>
                  <a:pt x="190881" y="0"/>
                </a:moveTo>
                <a:lnTo>
                  <a:pt x="0" y="36702"/>
                </a:lnTo>
                <a:lnTo>
                  <a:pt x="190881" y="73532"/>
                </a:lnTo>
                <a:lnTo>
                  <a:pt x="381888" y="36702"/>
                </a:lnTo>
                <a:lnTo>
                  <a:pt x="190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540252" y="4844669"/>
            <a:ext cx="382270" cy="73660"/>
          </a:xfrm>
          <a:custGeom>
            <a:avLst/>
            <a:gdLst/>
            <a:ahLst/>
            <a:cxnLst/>
            <a:rect l="l" t="t" r="r" b="b"/>
            <a:pathLst>
              <a:path w="382270" h="73660">
                <a:moveTo>
                  <a:pt x="0" y="36702"/>
                </a:moveTo>
                <a:lnTo>
                  <a:pt x="190881" y="0"/>
                </a:lnTo>
                <a:lnTo>
                  <a:pt x="381888" y="36702"/>
                </a:lnTo>
                <a:lnTo>
                  <a:pt x="190881" y="73532"/>
                </a:lnTo>
                <a:lnTo>
                  <a:pt x="0" y="36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5269357" y="2188590"/>
            <a:ext cx="8521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0.61 [0.25,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1.50]</a:t>
            </a:r>
            <a:endParaRPr sz="9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574796" y="2251455"/>
            <a:ext cx="411480" cy="73660"/>
          </a:xfrm>
          <a:custGeom>
            <a:avLst/>
            <a:gdLst/>
            <a:ahLst/>
            <a:cxnLst/>
            <a:rect l="l" t="t" r="r" b="b"/>
            <a:pathLst>
              <a:path w="411479" h="73660">
                <a:moveTo>
                  <a:pt x="205612" y="0"/>
                </a:moveTo>
                <a:lnTo>
                  <a:pt x="0" y="36703"/>
                </a:lnTo>
                <a:lnTo>
                  <a:pt x="205612" y="73533"/>
                </a:lnTo>
                <a:lnTo>
                  <a:pt x="411099" y="36703"/>
                </a:lnTo>
                <a:lnTo>
                  <a:pt x="205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74796" y="2251455"/>
            <a:ext cx="411480" cy="73660"/>
          </a:xfrm>
          <a:custGeom>
            <a:avLst/>
            <a:gdLst/>
            <a:ahLst/>
            <a:cxnLst/>
            <a:rect l="l" t="t" r="r" b="b"/>
            <a:pathLst>
              <a:path w="411479" h="73660">
                <a:moveTo>
                  <a:pt x="0" y="36703"/>
                </a:moveTo>
                <a:lnTo>
                  <a:pt x="205612" y="0"/>
                </a:lnTo>
                <a:lnTo>
                  <a:pt x="411099" y="36703"/>
                </a:lnTo>
                <a:lnTo>
                  <a:pt x="205612" y="73533"/>
                </a:lnTo>
                <a:lnTo>
                  <a:pt x="0" y="367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279908" y="4774438"/>
            <a:ext cx="33813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RE Model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>
                <a:latin typeface="Arial"/>
                <a:cs typeface="Arial"/>
              </a:rPr>
              <a:t>Subgroup (Q = </a:t>
            </a:r>
            <a:r>
              <a:rPr dirty="0" sz="900" spc="-5">
                <a:latin typeface="Arial"/>
                <a:cs typeface="Arial"/>
              </a:rPr>
              <a:t>101.02, </a:t>
            </a:r>
            <a:r>
              <a:rPr dirty="0" sz="900">
                <a:latin typeface="Arial"/>
                <a:cs typeface="Arial"/>
              </a:rPr>
              <a:t>df = </a:t>
            </a:r>
            <a:r>
              <a:rPr dirty="0" sz="900" spc="-5">
                <a:latin typeface="Arial"/>
                <a:cs typeface="Arial"/>
              </a:rPr>
              <a:t>11, </a:t>
            </a:r>
            <a:r>
              <a:rPr dirty="0" sz="900">
                <a:latin typeface="Arial"/>
                <a:cs typeface="Arial"/>
              </a:rPr>
              <a:t>p = </a:t>
            </a:r>
            <a:r>
              <a:rPr dirty="0" sz="900" spc="-5">
                <a:latin typeface="Arial"/>
                <a:cs typeface="Arial"/>
              </a:rPr>
              <a:t>0.00; </a:t>
            </a:r>
            <a:r>
              <a:rPr dirty="0" sz="900">
                <a:latin typeface="Arial"/>
                <a:cs typeface="Arial"/>
              </a:rPr>
              <a:t>I</a:t>
            </a:r>
            <a:r>
              <a:rPr dirty="0" baseline="41666" sz="900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8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87.6%)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79908" y="2181225"/>
            <a:ext cx="32543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RE Model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>
                <a:latin typeface="Arial"/>
                <a:cs typeface="Arial"/>
              </a:rPr>
              <a:t>Subgroup (Q = </a:t>
            </a:r>
            <a:r>
              <a:rPr dirty="0" sz="900" spc="-5">
                <a:latin typeface="Arial"/>
                <a:cs typeface="Arial"/>
              </a:rPr>
              <a:t>47.27, </a:t>
            </a:r>
            <a:r>
              <a:rPr dirty="0" sz="900">
                <a:latin typeface="Arial"/>
                <a:cs typeface="Arial"/>
              </a:rPr>
              <a:t>df = </a:t>
            </a:r>
            <a:r>
              <a:rPr dirty="0" sz="900" spc="-5">
                <a:latin typeface="Arial"/>
                <a:cs typeface="Arial"/>
              </a:rPr>
              <a:t>4, </a:t>
            </a:r>
            <a:r>
              <a:rPr dirty="0" sz="900">
                <a:latin typeface="Arial"/>
                <a:cs typeface="Arial"/>
              </a:rPr>
              <a:t>p = 0.00; I</a:t>
            </a:r>
            <a:r>
              <a:rPr dirty="0" baseline="41666" sz="900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1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94.3%)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2019-10-03T11:32:17Z</dcterms:created>
  <dcterms:modified xsi:type="dcterms:W3CDTF">2019-10-03T11:32:17Z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2019-09-30T00:00:00Z</vt:filetime>
  </property>
  <property fmtid="{D5CDD505-2E9C-101B-9397-08002B2CF9AE}" pid="3" name="Creator">
    <vt:lpwstr>R</vt:lpwstr>
  </property>
  <property fmtid="{D5CDD505-2E9C-101B-9397-08002B2CF9AE}" pid="4" name="LastSaved">
    <vt:filetime>2019-10-03T00:00:00Z</vt:filetime>
  </property>
</Properties>
</file>