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6400800"/>
  <p:notesSz cx="64008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984248"/>
            <a:ext cx="54406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3584448"/>
            <a:ext cx="44805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2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8" y="107264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92550" y="1072641"/>
            <a:ext cx="0" cy="622935"/>
          </a:xfrm>
          <a:custGeom>
            <a:avLst/>
            <a:gdLst/>
            <a:ahLst/>
            <a:cxnLst/>
            <a:rect l="l" t="t" r="r" b="b"/>
            <a:pathLst>
              <a:path w="0" h="622935">
                <a:moveTo>
                  <a:pt x="0" y="0"/>
                </a:moveTo>
                <a:lnTo>
                  <a:pt x="0" y="62255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892550" y="1746630"/>
            <a:ext cx="0" cy="1731645"/>
          </a:xfrm>
          <a:custGeom>
            <a:avLst/>
            <a:gdLst/>
            <a:ahLst/>
            <a:cxnLst/>
            <a:rect l="l" t="t" r="r" b="b"/>
            <a:pathLst>
              <a:path w="0" h="1731645">
                <a:moveTo>
                  <a:pt x="0" y="0"/>
                </a:moveTo>
                <a:lnTo>
                  <a:pt x="0" y="17313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892550" y="3529457"/>
            <a:ext cx="0" cy="596900"/>
          </a:xfrm>
          <a:custGeom>
            <a:avLst/>
            <a:gdLst/>
            <a:ahLst/>
            <a:cxnLst/>
            <a:rect l="l" t="t" r="r" b="b"/>
            <a:pathLst>
              <a:path w="0" h="596900">
                <a:moveTo>
                  <a:pt x="0" y="0"/>
                </a:moveTo>
                <a:lnTo>
                  <a:pt x="0" y="596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892550" y="4177791"/>
            <a:ext cx="0" cy="1290320"/>
          </a:xfrm>
          <a:custGeom>
            <a:avLst/>
            <a:gdLst/>
            <a:ahLst/>
            <a:cxnLst/>
            <a:rect l="l" t="t" r="r" b="b"/>
            <a:pathLst>
              <a:path w="0" h="1290320">
                <a:moveTo>
                  <a:pt x="0" y="0"/>
                </a:moveTo>
                <a:lnTo>
                  <a:pt x="0" y="12903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870833" y="5249798"/>
            <a:ext cx="311150" cy="73660"/>
          </a:xfrm>
          <a:custGeom>
            <a:avLst/>
            <a:gdLst/>
            <a:ahLst/>
            <a:cxnLst/>
            <a:rect l="l" t="t" r="r" b="b"/>
            <a:pathLst>
              <a:path w="311150" h="73660">
                <a:moveTo>
                  <a:pt x="155447" y="0"/>
                </a:moveTo>
                <a:lnTo>
                  <a:pt x="0" y="36829"/>
                </a:lnTo>
                <a:lnTo>
                  <a:pt x="155447" y="73532"/>
                </a:lnTo>
                <a:lnTo>
                  <a:pt x="310895" y="36829"/>
                </a:lnTo>
                <a:lnTo>
                  <a:pt x="155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870833" y="5249798"/>
            <a:ext cx="311150" cy="73660"/>
          </a:xfrm>
          <a:custGeom>
            <a:avLst/>
            <a:gdLst/>
            <a:ahLst/>
            <a:cxnLst/>
            <a:rect l="l" t="t" r="r" b="b"/>
            <a:pathLst>
              <a:path w="311150" h="73660">
                <a:moveTo>
                  <a:pt x="0" y="36829"/>
                </a:moveTo>
                <a:lnTo>
                  <a:pt x="155447" y="0"/>
                </a:lnTo>
                <a:lnTo>
                  <a:pt x="310895" y="36829"/>
                </a:lnTo>
                <a:lnTo>
                  <a:pt x="155447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767585" y="546811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 h="0">
                <a:moveTo>
                  <a:pt x="0" y="0"/>
                </a:moveTo>
                <a:lnTo>
                  <a:pt x="30477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76758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298996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43890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353940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815332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3135" y="567029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0115" y="5670296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7.39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507" y="5670296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54.6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8279" y="5670296"/>
            <a:ext cx="10864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100"/>
              </a:spcBef>
              <a:tabLst>
                <a:tab pos="579120" algn="l"/>
              </a:tabLst>
            </a:pPr>
            <a:r>
              <a:rPr dirty="0" sz="900">
                <a:latin typeface="Arial"/>
                <a:cs typeface="Arial"/>
              </a:rPr>
              <a:t>0.02	0.14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Incidence Rate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Ratio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2382" y="1396746"/>
            <a:ext cx="78740" cy="0"/>
          </a:xfrm>
          <a:custGeom>
            <a:avLst/>
            <a:gdLst/>
            <a:ahLst/>
            <a:cxnLst/>
            <a:rect l="l" t="t" r="r" b="b"/>
            <a:pathLst>
              <a:path w="78739" h="0">
                <a:moveTo>
                  <a:pt x="0" y="0"/>
                </a:moveTo>
                <a:lnTo>
                  <a:pt x="787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42079" y="1396746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 h="0">
                <a:moveTo>
                  <a:pt x="0" y="0"/>
                </a:moveTo>
                <a:lnTo>
                  <a:pt x="788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42079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51121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68953" y="1558797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 h="0">
                <a:moveTo>
                  <a:pt x="0" y="0"/>
                </a:moveTo>
                <a:lnTo>
                  <a:pt x="1502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67151" y="1558797"/>
            <a:ext cx="150495" cy="0"/>
          </a:xfrm>
          <a:custGeom>
            <a:avLst/>
            <a:gdLst/>
            <a:ahLst/>
            <a:cxnLst/>
            <a:rect l="l" t="t" r="r" b="b"/>
            <a:pathLst>
              <a:path w="150495" h="0">
                <a:moveTo>
                  <a:pt x="0" y="0"/>
                </a:moveTo>
                <a:lnTo>
                  <a:pt x="1503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67151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19195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32046" y="172085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1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33419" y="1720850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719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33419" y="169646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79240" y="169646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35908" y="1883029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 h="0">
                <a:moveTo>
                  <a:pt x="0" y="0"/>
                </a:moveTo>
                <a:lnTo>
                  <a:pt x="2340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50539" y="1883029"/>
            <a:ext cx="234315" cy="0"/>
          </a:xfrm>
          <a:custGeom>
            <a:avLst/>
            <a:gdLst/>
            <a:ahLst/>
            <a:cxnLst/>
            <a:rect l="l" t="t" r="r" b="b"/>
            <a:pathLst>
              <a:path w="234314" h="0">
                <a:moveTo>
                  <a:pt x="0" y="0"/>
                </a:moveTo>
                <a:lnTo>
                  <a:pt x="2339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50539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69969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42129" y="2693416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 h="0">
                <a:moveTo>
                  <a:pt x="0" y="0"/>
                </a:moveTo>
                <a:lnTo>
                  <a:pt x="178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12133" y="2693416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 h="0">
                <a:moveTo>
                  <a:pt x="0" y="0"/>
                </a:moveTo>
                <a:lnTo>
                  <a:pt x="178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12133" y="266890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20691" y="266890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32707" y="285546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07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05326" y="285546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594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05326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08779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81728" y="301752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5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76826" y="301752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46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76826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35321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62272" y="31795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 h="0">
                <a:moveTo>
                  <a:pt x="0" y="0"/>
                </a:moveTo>
                <a:lnTo>
                  <a:pt x="14554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65422" y="3179572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 h="0">
                <a:moveTo>
                  <a:pt x="0" y="0"/>
                </a:moveTo>
                <a:lnTo>
                  <a:pt x="1454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65422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07815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94860" y="3341623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 h="0">
                <a:moveTo>
                  <a:pt x="0" y="0"/>
                </a:moveTo>
                <a:lnTo>
                  <a:pt x="2948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48532" y="3341623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 h="0">
                <a:moveTo>
                  <a:pt x="0" y="0"/>
                </a:moveTo>
                <a:lnTo>
                  <a:pt x="2948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48532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89754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25189" y="350380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96970" y="350380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 h="0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696970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01972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49877" y="3665854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 h="0">
                <a:moveTo>
                  <a:pt x="0" y="0"/>
                </a:moveTo>
                <a:lnTo>
                  <a:pt x="73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24654" y="3665854"/>
            <a:ext cx="74295" cy="0"/>
          </a:xfrm>
          <a:custGeom>
            <a:avLst/>
            <a:gdLst/>
            <a:ahLst/>
            <a:cxnLst/>
            <a:rect l="l" t="t" r="r" b="b"/>
            <a:pathLst>
              <a:path w="74295" h="0">
                <a:moveTo>
                  <a:pt x="0" y="0"/>
                </a:moveTo>
                <a:lnTo>
                  <a:pt x="737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24654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23664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61536" y="3827907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83508" y="3827907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 h="0">
                <a:moveTo>
                  <a:pt x="0" y="0"/>
                </a:moveTo>
                <a:lnTo>
                  <a:pt x="42659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83508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88257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257802" y="3989959"/>
            <a:ext cx="429259" cy="0"/>
          </a:xfrm>
          <a:custGeom>
            <a:avLst/>
            <a:gdLst/>
            <a:ahLst/>
            <a:cxnLst/>
            <a:rect l="l" t="t" r="r" b="b"/>
            <a:pathLst>
              <a:path w="429260" h="0">
                <a:moveTo>
                  <a:pt x="0" y="0"/>
                </a:moveTo>
                <a:lnTo>
                  <a:pt x="4287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77741" y="3989959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 h="0">
                <a:moveTo>
                  <a:pt x="0" y="0"/>
                </a:moveTo>
                <a:lnTo>
                  <a:pt x="428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77741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86553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24300" y="4152010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42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58311" y="4152010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55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58311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38726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48151" y="431419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1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02457" y="4314190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 h="0">
                <a:moveTo>
                  <a:pt x="0" y="0"/>
                </a:moveTo>
                <a:lnTo>
                  <a:pt x="2942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02457" y="4289678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42283" y="4289678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493005" y="4476241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802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261484" y="4476241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8008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61484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673219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66616" y="463829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90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456178" y="463829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 h="0">
                <a:moveTo>
                  <a:pt x="0" y="0"/>
                </a:moveTo>
                <a:lnTo>
                  <a:pt x="1590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456178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25621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279908" y="3865498"/>
            <a:ext cx="1226820" cy="3498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2016.2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9908" y="4214495"/>
            <a:ext cx="1226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2016.1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9908" y="4351654"/>
            <a:ext cx="1346200" cy="3498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Belgium,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Belarus,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05736" y="5186933"/>
            <a:ext cx="9156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1.79 [ 0.91,</a:t>
            </a:r>
            <a:r>
              <a:rPr dirty="0" sz="900" spc="1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3.50]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020946" y="137109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517519" y="15331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80611" y="1695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784472" y="185724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90695" y="2667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81271" y="28296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30292" y="29918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10838" y="31539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43426" y="331597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73753" y="34780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298441" y="364007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610102" y="380212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206366" y="3964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72865" y="41263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696715" y="4288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441571" y="44504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615182" y="461251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01168" y="512445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279908" y="5180583"/>
            <a:ext cx="34258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All Studies (Q = 294.06, df = </a:t>
            </a:r>
            <a:r>
              <a:rPr dirty="0" sz="900" spc="-5">
                <a:latin typeface="Arial"/>
                <a:cs typeface="Arial"/>
              </a:rPr>
              <a:t>16, </a:t>
            </a:r>
            <a:r>
              <a:rPr dirty="0" sz="900">
                <a:latin typeface="Arial"/>
                <a:cs typeface="Arial"/>
              </a:rPr>
              <a:t>p = 0.00; 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93.0%)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79908" y="2406776"/>
            <a:ext cx="1746885" cy="148399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5" b="1" i="1">
                <a:latin typeface="Arial"/>
                <a:cs typeface="Arial"/>
              </a:rPr>
              <a:t>Bothamley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USA, 2016  </a:t>
            </a: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United Kingdom,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  </a:t>
            </a: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Ukraine,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Spain,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2016.3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Spain,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Spain,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Slovakia,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Serbia,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9908" y="1110106"/>
            <a:ext cx="1565275" cy="836294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b="1" i="1">
                <a:latin typeface="Arial"/>
                <a:cs typeface="Arial"/>
              </a:rPr>
              <a:t>Without</a:t>
            </a:r>
            <a:r>
              <a:rPr dirty="0" sz="900" spc="-5" b="1" i="1">
                <a:latin typeface="Arial"/>
                <a:cs typeface="Arial"/>
              </a:rPr>
              <a:t> Bothamley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0">
                <a:latin typeface="Arial"/>
                <a:cs typeface="Arial"/>
              </a:rPr>
              <a:t>Zenner, </a:t>
            </a:r>
            <a:r>
              <a:rPr dirty="0" sz="900">
                <a:latin typeface="Arial"/>
                <a:cs typeface="Arial"/>
              </a:rPr>
              <a:t>UK, 2012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dirty="0" sz="900" spc="-15">
                <a:latin typeface="Arial"/>
                <a:cs typeface="Arial"/>
              </a:rPr>
              <a:t>Odayar, </a:t>
            </a:r>
            <a:r>
              <a:rPr dirty="0" sz="900">
                <a:latin typeface="Arial"/>
                <a:cs typeface="Arial"/>
              </a:rPr>
              <a:t>South Africa, 2018  Espinal, Santo </a:t>
            </a:r>
            <a:r>
              <a:rPr dirty="0" sz="900" spc="-5">
                <a:latin typeface="Arial"/>
                <a:cs typeface="Arial"/>
              </a:rPr>
              <a:t>Domingo,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1996  </a:t>
            </a:r>
            <a:r>
              <a:rPr dirty="0" sz="900" spc="-5">
                <a:latin typeface="Arial"/>
                <a:cs typeface="Arial"/>
              </a:rPr>
              <a:t>Crampin, Malawi, </a:t>
            </a:r>
            <a:r>
              <a:rPr dirty="0" sz="900">
                <a:latin typeface="Arial"/>
                <a:cs typeface="Arial"/>
              </a:rPr>
              <a:t>2004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9908" y="810895"/>
            <a:ext cx="1544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Author(s), </a:t>
            </a:r>
            <a:r>
              <a:rPr dirty="0" sz="900" b="1">
                <a:latin typeface="Arial"/>
                <a:cs typeface="Arial"/>
              </a:rPr>
              <a:t>Country and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488560" y="810895"/>
            <a:ext cx="1632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Incidence Rate Ratio [95%</a:t>
            </a:r>
            <a:r>
              <a:rPr dirty="0" sz="900" spc="-9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CI]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078729" y="2568829"/>
            <a:ext cx="1042669" cy="237553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94615">
              <a:lnSpc>
                <a:spcPct val="100000"/>
              </a:lnSpc>
              <a:spcBef>
                <a:spcPts val="295"/>
              </a:spcBef>
            </a:pPr>
            <a:r>
              <a:rPr dirty="0" sz="900">
                <a:latin typeface="Arial"/>
                <a:cs typeface="Arial"/>
              </a:rPr>
              <a:t>6.28 [ 2.59,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15.22]</a:t>
            </a:r>
            <a:endParaRPr sz="900">
              <a:latin typeface="Arial"/>
              <a:cs typeface="Arial"/>
            </a:endParaRPr>
          </a:p>
          <a:p>
            <a:pPr algn="ctr" marL="126364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2.53 [ 1.63,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3.94]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27.37 [19.41,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38.59]</a:t>
            </a:r>
            <a:endParaRPr sz="900">
              <a:latin typeface="Arial"/>
              <a:cs typeface="Arial"/>
            </a:endParaRPr>
          </a:p>
          <a:p>
            <a:pPr algn="ctr" marL="126364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1.21 [ 0.58,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2.54]</a:t>
            </a:r>
            <a:endParaRPr sz="900">
              <a:latin typeface="Arial"/>
              <a:cs typeface="Arial"/>
            </a:endParaRPr>
          </a:p>
          <a:p>
            <a:pPr algn="ctr" marL="126364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2.15 [ 0.54,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8.63]</a:t>
            </a:r>
            <a:endParaRPr sz="900">
              <a:latin typeface="Arial"/>
              <a:cs typeface="Arial"/>
            </a:endParaRPr>
          </a:p>
          <a:p>
            <a:pPr algn="ctr" marL="126364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1.03 [ 0.43,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2.48]</a:t>
            </a:r>
            <a:endParaRPr sz="900">
              <a:latin typeface="Arial"/>
              <a:cs typeface="Arial"/>
            </a:endParaRPr>
          </a:p>
          <a:p>
            <a:pPr algn="ctr" marL="94615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6.49 [ 4.22,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10.00]</a:t>
            </a:r>
            <a:endParaRPr sz="900">
              <a:latin typeface="Arial"/>
              <a:cs typeface="Arial"/>
            </a:endParaRPr>
          </a:p>
          <a:p>
            <a:pPr algn="ctr" marL="126364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0.33 [ 0.05,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2.34]</a:t>
            </a:r>
            <a:endParaRPr sz="900">
              <a:latin typeface="Arial"/>
              <a:cs typeface="Arial"/>
            </a:endParaRPr>
          </a:p>
          <a:p>
            <a:pPr algn="ctr" marL="94615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4.36 [ 0.61,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31.23]</a:t>
            </a:r>
            <a:endParaRPr sz="900">
              <a:latin typeface="Arial"/>
              <a:cs typeface="Arial"/>
            </a:endParaRPr>
          </a:p>
          <a:p>
            <a:pPr algn="ctr" marL="94615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1.03 [ 0.06,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16.46]</a:t>
            </a:r>
            <a:endParaRPr sz="900">
              <a:latin typeface="Arial"/>
              <a:cs typeface="Arial"/>
            </a:endParaRPr>
          </a:p>
          <a:p>
            <a:pPr algn="ctr" marL="126364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0.48 [ 0.12,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1.91]</a:t>
            </a:r>
            <a:endParaRPr sz="900">
              <a:latin typeface="Arial"/>
              <a:cs typeface="Arial"/>
            </a:endParaRPr>
          </a:p>
          <a:p>
            <a:pPr algn="ctr" marL="31115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12.08 [ 4.95,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29.48]</a:t>
            </a:r>
            <a:endParaRPr sz="900">
              <a:latin typeface="Arial"/>
              <a:cs typeface="Arial"/>
            </a:endParaRPr>
          </a:p>
          <a:p>
            <a:pPr algn="ctr" marL="126364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0.34 [ 0.15,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0.75]</a:t>
            </a:r>
            <a:endParaRPr sz="900">
              <a:latin typeface="Arial"/>
              <a:cs typeface="Arial"/>
            </a:endParaRPr>
          </a:p>
          <a:p>
            <a:pPr algn="ctr" marL="190500">
              <a:lnSpc>
                <a:spcPct val="100000"/>
              </a:lnSpc>
              <a:spcBef>
                <a:spcPts val="835"/>
              </a:spcBef>
            </a:pPr>
            <a:r>
              <a:rPr dirty="0" sz="900">
                <a:latin typeface="Arial"/>
                <a:cs typeface="Arial"/>
              </a:rPr>
              <a:t>2.38 [1.08,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5.24]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910838" y="4844669"/>
            <a:ext cx="363855" cy="73660"/>
          </a:xfrm>
          <a:custGeom>
            <a:avLst/>
            <a:gdLst/>
            <a:ahLst/>
            <a:cxnLst/>
            <a:rect l="l" t="t" r="r" b="b"/>
            <a:pathLst>
              <a:path w="363854" h="73660">
                <a:moveTo>
                  <a:pt x="181863" y="0"/>
                </a:moveTo>
                <a:lnTo>
                  <a:pt x="0" y="36702"/>
                </a:lnTo>
                <a:lnTo>
                  <a:pt x="181863" y="73532"/>
                </a:lnTo>
                <a:lnTo>
                  <a:pt x="363854" y="36702"/>
                </a:lnTo>
                <a:lnTo>
                  <a:pt x="181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910838" y="4844669"/>
            <a:ext cx="363855" cy="73660"/>
          </a:xfrm>
          <a:custGeom>
            <a:avLst/>
            <a:gdLst/>
            <a:ahLst/>
            <a:cxnLst/>
            <a:rect l="l" t="t" r="r" b="b"/>
            <a:pathLst>
              <a:path w="363854" h="73660">
                <a:moveTo>
                  <a:pt x="0" y="36702"/>
                </a:moveTo>
                <a:lnTo>
                  <a:pt x="181863" y="0"/>
                </a:lnTo>
                <a:lnTo>
                  <a:pt x="363854" y="36702"/>
                </a:lnTo>
                <a:lnTo>
                  <a:pt x="181863" y="73532"/>
                </a:lnTo>
                <a:lnTo>
                  <a:pt x="0" y="36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205736" y="1272032"/>
            <a:ext cx="915669" cy="91694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900">
                <a:latin typeface="Arial"/>
                <a:cs typeface="Arial"/>
              </a:rPr>
              <a:t>1.95 [ 1.24,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3.07]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0.22 [ 0.10,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0.47]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1.06 [ 0.50,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2.25]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0.70 [ 0.23,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2.16]</a:t>
            </a:r>
            <a:endParaRPr sz="900">
              <a:latin typeface="Arial"/>
              <a:cs typeface="Arial"/>
            </a:endParaRPr>
          </a:p>
          <a:p>
            <a:pPr algn="ctr" marL="63500">
              <a:lnSpc>
                <a:spcPct val="100000"/>
              </a:lnSpc>
              <a:spcBef>
                <a:spcPts val="835"/>
              </a:spcBef>
            </a:pPr>
            <a:r>
              <a:rPr dirty="0" sz="900">
                <a:latin typeface="Arial"/>
                <a:cs typeface="Arial"/>
              </a:rPr>
              <a:t>0.78 [0.30,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2.01]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614801" y="2089404"/>
            <a:ext cx="438784" cy="73660"/>
          </a:xfrm>
          <a:custGeom>
            <a:avLst/>
            <a:gdLst/>
            <a:ahLst/>
            <a:cxnLst/>
            <a:rect l="l" t="t" r="r" b="b"/>
            <a:pathLst>
              <a:path w="438785" h="73660">
                <a:moveTo>
                  <a:pt x="219075" y="0"/>
                </a:moveTo>
                <a:lnTo>
                  <a:pt x="0" y="36703"/>
                </a:lnTo>
                <a:lnTo>
                  <a:pt x="219075" y="73406"/>
                </a:lnTo>
                <a:lnTo>
                  <a:pt x="438276" y="36703"/>
                </a:lnTo>
                <a:lnTo>
                  <a:pt x="21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614801" y="2089404"/>
            <a:ext cx="438784" cy="73660"/>
          </a:xfrm>
          <a:custGeom>
            <a:avLst/>
            <a:gdLst/>
            <a:ahLst/>
            <a:cxnLst/>
            <a:rect l="l" t="t" r="r" b="b"/>
            <a:pathLst>
              <a:path w="438785" h="73660">
                <a:moveTo>
                  <a:pt x="0" y="36703"/>
                </a:moveTo>
                <a:lnTo>
                  <a:pt x="219075" y="0"/>
                </a:lnTo>
                <a:lnTo>
                  <a:pt x="438276" y="36703"/>
                </a:lnTo>
                <a:lnTo>
                  <a:pt x="219075" y="73406"/>
                </a:lnTo>
                <a:lnTo>
                  <a:pt x="0" y="36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279908" y="4774438"/>
            <a:ext cx="3381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Subgroup (Q = </a:t>
            </a:r>
            <a:r>
              <a:rPr dirty="0" sz="900" spc="-5">
                <a:latin typeface="Arial"/>
                <a:cs typeface="Arial"/>
              </a:rPr>
              <a:t>199.18, </a:t>
            </a:r>
            <a:r>
              <a:rPr dirty="0" sz="900">
                <a:latin typeface="Arial"/>
                <a:cs typeface="Arial"/>
              </a:rPr>
              <a:t>df = </a:t>
            </a:r>
            <a:r>
              <a:rPr dirty="0" sz="900" spc="-5">
                <a:latin typeface="Arial"/>
                <a:cs typeface="Arial"/>
              </a:rPr>
              <a:t>12, </a:t>
            </a:r>
            <a:r>
              <a:rPr dirty="0" sz="900">
                <a:latin typeface="Arial"/>
                <a:cs typeface="Arial"/>
              </a:rPr>
              <a:t>p = </a:t>
            </a:r>
            <a:r>
              <a:rPr dirty="0" sz="900" spc="-5">
                <a:latin typeface="Arial"/>
                <a:cs typeface="Arial"/>
              </a:rPr>
              <a:t>0.00; 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92.7%)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79908" y="2019172"/>
            <a:ext cx="3254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Subgroup (Q = </a:t>
            </a:r>
            <a:r>
              <a:rPr dirty="0" sz="900" spc="-5">
                <a:latin typeface="Arial"/>
                <a:cs typeface="Arial"/>
              </a:rPr>
              <a:t>23.78, </a:t>
            </a:r>
            <a:r>
              <a:rPr dirty="0" sz="900">
                <a:latin typeface="Arial"/>
                <a:cs typeface="Arial"/>
              </a:rPr>
              <a:t>df = </a:t>
            </a:r>
            <a:r>
              <a:rPr dirty="0" sz="900" spc="-5">
                <a:latin typeface="Arial"/>
                <a:cs typeface="Arial"/>
              </a:rPr>
              <a:t>3, </a:t>
            </a:r>
            <a:r>
              <a:rPr dirty="0" sz="900">
                <a:latin typeface="Arial"/>
                <a:cs typeface="Arial"/>
              </a:rPr>
              <a:t>p = 0.00; 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85.3%)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2019-10-03T16:12:51Z</dcterms:created>
  <dcterms:modified xsi:type="dcterms:W3CDTF">2019-10-03T16:12:51Z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2019-09-30T00:00:00Z</vt:filetime>
  </property>
  <property fmtid="{D5CDD505-2E9C-101B-9397-08002B2CF9AE}" pid="3" name="Creator">
    <vt:lpwstr>R</vt:lpwstr>
  </property>
  <property fmtid="{D5CDD505-2E9C-101B-9397-08002B2CF9AE}" pid="4" name="LastSaved">
    <vt:filetime>2019-10-03T00:00:00Z</vt:filetime>
  </property>
</Properties>
</file>