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07264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057269" y="1072641"/>
            <a:ext cx="0" cy="946785"/>
          </a:xfrm>
          <a:custGeom>
            <a:avLst/>
            <a:gdLst/>
            <a:ahLst/>
            <a:cxnLst/>
            <a:rect l="l" t="t" r="r" b="b"/>
            <a:pathLst>
              <a:path w="0" h="946785">
                <a:moveTo>
                  <a:pt x="0" y="0"/>
                </a:moveTo>
                <a:lnTo>
                  <a:pt x="0" y="946658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057269" y="2070735"/>
            <a:ext cx="0" cy="3397885"/>
          </a:xfrm>
          <a:custGeom>
            <a:avLst/>
            <a:gdLst/>
            <a:ahLst/>
            <a:cxnLst/>
            <a:rect l="l" t="t" r="r" b="b"/>
            <a:pathLst>
              <a:path w="0" h="3397885">
                <a:moveTo>
                  <a:pt x="0" y="0"/>
                </a:moveTo>
                <a:lnTo>
                  <a:pt x="0" y="339737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795903" y="5249798"/>
            <a:ext cx="261620" cy="73660"/>
          </a:xfrm>
          <a:custGeom>
            <a:avLst/>
            <a:gdLst/>
            <a:ahLst/>
            <a:cxnLst/>
            <a:rect l="l" t="t" r="r" b="b"/>
            <a:pathLst>
              <a:path w="261620" h="73660">
                <a:moveTo>
                  <a:pt x="130556" y="0"/>
                </a:moveTo>
                <a:lnTo>
                  <a:pt x="0" y="36829"/>
                </a:lnTo>
                <a:lnTo>
                  <a:pt x="130556" y="73532"/>
                </a:lnTo>
                <a:lnTo>
                  <a:pt x="261112" y="36829"/>
                </a:lnTo>
                <a:lnTo>
                  <a:pt x="1305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795903" y="5249798"/>
            <a:ext cx="261620" cy="73660"/>
          </a:xfrm>
          <a:custGeom>
            <a:avLst/>
            <a:gdLst/>
            <a:ahLst/>
            <a:cxnLst/>
            <a:rect l="l" t="t" r="r" b="b"/>
            <a:pathLst>
              <a:path w="261620" h="73660">
                <a:moveTo>
                  <a:pt x="0" y="36829"/>
                </a:moveTo>
                <a:lnTo>
                  <a:pt x="130556" y="0"/>
                </a:lnTo>
                <a:lnTo>
                  <a:pt x="261112" y="36829"/>
                </a:lnTo>
                <a:lnTo>
                  <a:pt x="130556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577464" y="5468111"/>
            <a:ext cx="2336800" cy="0"/>
          </a:xfrm>
          <a:custGeom>
            <a:avLst/>
            <a:gdLst/>
            <a:ahLst/>
            <a:cxnLst/>
            <a:rect l="l" t="t" r="r" b="b"/>
            <a:pathLst>
              <a:path w="2336800" h="0">
                <a:moveTo>
                  <a:pt x="0" y="0"/>
                </a:moveTo>
                <a:lnTo>
                  <a:pt x="23368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57746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6707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90880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485766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914265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3014" y="5670296"/>
            <a:ext cx="895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1941" y="5670296"/>
            <a:ext cx="6762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0690" algn="l"/>
              </a:tabLst>
            </a:pPr>
            <a:r>
              <a:rPr dirty="0" sz="900">
                <a:latin typeface="Arial"/>
                <a:cs typeface="Arial"/>
              </a:rPr>
              <a:t>7.39	54.6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3123" y="5670296"/>
            <a:ext cx="11366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dirty="0" sz="900">
                <a:latin typeface="Arial"/>
                <a:cs typeface="Arial"/>
              </a:rPr>
              <a:t>0.02	0.5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Incidence Risk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Ratio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37533" y="139674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5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4723" y="1396746"/>
            <a:ext cx="71755" cy="0"/>
          </a:xfrm>
          <a:custGeom>
            <a:avLst/>
            <a:gdLst/>
            <a:ahLst/>
            <a:cxnLst/>
            <a:rect l="l" t="t" r="r" b="b"/>
            <a:pathLst>
              <a:path w="71754" h="0">
                <a:moveTo>
                  <a:pt x="0" y="0"/>
                </a:moveTo>
                <a:lnTo>
                  <a:pt x="7137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14723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209034" y="1372235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40834" y="1558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7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3778" y="1558797"/>
            <a:ext cx="15875" cy="0"/>
          </a:xfrm>
          <a:custGeom>
            <a:avLst/>
            <a:gdLst/>
            <a:ahLst/>
            <a:cxnLst/>
            <a:rect l="l" t="t" r="r" b="b"/>
            <a:pathLst>
              <a:path w="15875" h="0">
                <a:moveTo>
                  <a:pt x="0" y="0"/>
                </a:moveTo>
                <a:lnTo>
                  <a:pt x="1562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073778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56583" y="153428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03446" y="1720850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 h="0">
                <a:moveTo>
                  <a:pt x="0" y="0"/>
                </a:moveTo>
                <a:lnTo>
                  <a:pt x="10667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45204" y="1720850"/>
            <a:ext cx="107314" cy="0"/>
          </a:xfrm>
          <a:custGeom>
            <a:avLst/>
            <a:gdLst/>
            <a:ahLst/>
            <a:cxnLst/>
            <a:rect l="l" t="t" r="r" b="b"/>
            <a:pathLst>
              <a:path w="107314" h="0">
                <a:moveTo>
                  <a:pt x="0" y="0"/>
                </a:moveTo>
                <a:lnTo>
                  <a:pt x="10680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45204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0127" y="1696466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4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743705" y="188302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78910" y="1883029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36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78910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57065" y="185851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01719" y="2045080"/>
            <a:ext cx="94615" cy="0"/>
          </a:xfrm>
          <a:custGeom>
            <a:avLst/>
            <a:gdLst/>
            <a:ahLst/>
            <a:cxnLst/>
            <a:rect l="l" t="t" r="r" b="b"/>
            <a:pathLst>
              <a:path w="94614" h="0">
                <a:moveTo>
                  <a:pt x="0" y="0"/>
                </a:moveTo>
                <a:lnTo>
                  <a:pt x="9461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55541" y="2045080"/>
            <a:ext cx="95250" cy="0"/>
          </a:xfrm>
          <a:custGeom>
            <a:avLst/>
            <a:gdLst/>
            <a:ahLst/>
            <a:cxnLst/>
            <a:rect l="l" t="t" r="r" b="b"/>
            <a:pathLst>
              <a:path w="95250" h="0">
                <a:moveTo>
                  <a:pt x="0" y="0"/>
                </a:moveTo>
                <a:lnTo>
                  <a:pt x="9474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55541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196334" y="202057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43705" y="2855467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23564" y="2855467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70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3564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312411" y="283095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127627" y="301752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283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023233" y="3017520"/>
            <a:ext cx="53340" cy="0"/>
          </a:xfrm>
          <a:custGeom>
            <a:avLst/>
            <a:gdLst/>
            <a:ahLst/>
            <a:cxnLst/>
            <a:rect l="l" t="t" r="r" b="b"/>
            <a:pathLst>
              <a:path w="53339" h="0">
                <a:moveTo>
                  <a:pt x="0" y="0"/>
                </a:moveTo>
                <a:lnTo>
                  <a:pt x="529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023233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180459" y="2993008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016121" y="317957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47261" y="317957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747261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33545" y="315506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13607" y="334162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45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93720" y="3341623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45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093720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2059" y="331711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657472" y="3503803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334639" y="3503803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334639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928871" y="347929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3910584" y="36658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5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74617" y="3665854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5" h="0">
                <a:moveTo>
                  <a:pt x="0" y="0"/>
                </a:moveTo>
                <a:lnTo>
                  <a:pt x="18453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674617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095115" y="364134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715003" y="382790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392170" y="3827907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39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392170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86403" y="3803396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012438" y="3989959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5" h="0">
                <a:moveTo>
                  <a:pt x="0" y="0"/>
                </a:moveTo>
                <a:lnTo>
                  <a:pt x="56946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391408" y="3989959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5" h="0">
                <a:moveTo>
                  <a:pt x="0" y="0"/>
                </a:moveTo>
                <a:lnTo>
                  <a:pt x="56959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91408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81905" y="396544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02278" y="41520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 h="0">
                <a:moveTo>
                  <a:pt x="0" y="0"/>
                </a:moveTo>
                <a:lnTo>
                  <a:pt x="3950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555746" y="4152010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4" h="0">
                <a:moveTo>
                  <a:pt x="0" y="0"/>
                </a:moveTo>
                <a:lnTo>
                  <a:pt x="39509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55746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397375" y="412750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541140" y="431419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20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095370" y="4314190"/>
            <a:ext cx="394335" cy="0"/>
          </a:xfrm>
          <a:custGeom>
            <a:avLst/>
            <a:gdLst/>
            <a:ahLst/>
            <a:cxnLst/>
            <a:rect l="l" t="t" r="r" b="b"/>
            <a:pathLst>
              <a:path w="394335" h="0">
                <a:moveTo>
                  <a:pt x="0" y="0"/>
                </a:moveTo>
                <a:lnTo>
                  <a:pt x="39433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095370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935348" y="4289678"/>
            <a:ext cx="0" cy="48895"/>
          </a:xfrm>
          <a:custGeom>
            <a:avLst/>
            <a:gdLst/>
            <a:ahLst/>
            <a:cxnLst/>
            <a:rect l="l" t="t" r="r" b="b"/>
            <a:pathLst>
              <a:path w="0" h="48895">
                <a:moveTo>
                  <a:pt x="0" y="4889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559808" y="447624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4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402328" y="4476241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 h="0">
                <a:moveTo>
                  <a:pt x="0" y="0"/>
                </a:moveTo>
                <a:lnTo>
                  <a:pt x="10604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402328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665853" y="445173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810761" y="463829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803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3676396" y="4638294"/>
            <a:ext cx="83185" cy="0"/>
          </a:xfrm>
          <a:custGeom>
            <a:avLst/>
            <a:gdLst/>
            <a:ahLst/>
            <a:cxnLst/>
            <a:rect l="l" t="t" r="r" b="b"/>
            <a:pathLst>
              <a:path w="83185" h="0">
                <a:moveTo>
                  <a:pt x="0" y="0"/>
                </a:moveTo>
                <a:lnTo>
                  <a:pt x="8293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676396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893565" y="4613783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279908" y="2892805"/>
            <a:ext cx="1324610" cy="51180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UK, 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Ukraine,</a:t>
            </a:r>
            <a:r>
              <a:rPr dirty="0" sz="900" spc="-3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79908" y="3379215"/>
            <a:ext cx="1360805" cy="67373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Spain,</a:t>
            </a:r>
            <a:r>
              <a:rPr dirty="0" sz="900" spc="-2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Slovakia,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Serbia,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2016.3</a:t>
            </a:r>
            <a:endParaRPr sz="9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79908" y="4052442"/>
            <a:ext cx="1226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2016.2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79908" y="4189603"/>
            <a:ext cx="1346200" cy="51180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5">
                <a:latin typeface="Arial"/>
                <a:cs typeface="Arial"/>
              </a:rPr>
              <a:t>Bothamley, Italy,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2016.1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Belgium,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 spc="-5">
                <a:latin typeface="Arial"/>
                <a:cs typeface="Arial"/>
              </a:rPr>
              <a:t>Belarus,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37607" y="1272032"/>
            <a:ext cx="883919" cy="836294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1.29 [0.82,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2.03]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1.31 [1.08,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1.59]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0.17 [0.09,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0.32]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0.21 [0.07,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0.63]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1.09 [0.62,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1.91]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237607" y="5186933"/>
            <a:ext cx="8839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0.54 [0.30,</a:t>
            </a:r>
            <a:r>
              <a:rPr dirty="0" sz="900" spc="16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1.00]</a:t>
            </a:r>
            <a:endParaRPr sz="900">
              <a:latin typeface="Arial"/>
              <a:cs typeface="Arial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4086097" y="137109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089400" y="15331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4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652011" y="1695195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92271" y="1857248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50284" y="201930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692271" y="282968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076191" y="299186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308"/>
                </a:moveTo>
                <a:lnTo>
                  <a:pt x="51435" y="51308"/>
                </a:lnTo>
                <a:lnTo>
                  <a:pt x="51435" y="0"/>
                </a:lnTo>
                <a:lnTo>
                  <a:pt x="0" y="0"/>
                </a:lnTo>
                <a:lnTo>
                  <a:pt x="0" y="51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964685" y="315391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662171" y="331597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606038" y="347802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859148" y="364007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663569" y="3802126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4" y="51435"/>
                </a:lnTo>
                <a:lnTo>
                  <a:pt x="51434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961003" y="396430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950842" y="4126357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489705" y="4288409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508372" y="44504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759327" y="4612513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201168" y="5124450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279908" y="5180583"/>
            <a:ext cx="34258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All Studies (Q = 149.68, df = </a:t>
            </a:r>
            <a:r>
              <a:rPr dirty="0" sz="900" spc="-5">
                <a:latin typeface="Arial"/>
                <a:cs typeface="Arial"/>
              </a:rPr>
              <a:t>16,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45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92.4%)</a:t>
            </a:r>
            <a:endParaRPr sz="9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79908" y="2568829"/>
            <a:ext cx="1168400" cy="34988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5" b="1" i="1">
                <a:latin typeface="Arial"/>
                <a:cs typeface="Arial"/>
              </a:rPr>
              <a:t>Bothamley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5">
                <a:latin typeface="Arial"/>
                <a:cs typeface="Arial"/>
              </a:rPr>
              <a:t>Bothamley, </a:t>
            </a:r>
            <a:r>
              <a:rPr dirty="0" sz="900">
                <a:latin typeface="Arial"/>
                <a:cs typeface="Arial"/>
              </a:rPr>
              <a:t>USA,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79908" y="1110106"/>
            <a:ext cx="1565275" cy="998219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b="1" i="1">
                <a:latin typeface="Arial"/>
                <a:cs typeface="Arial"/>
              </a:rPr>
              <a:t>Without</a:t>
            </a:r>
            <a:r>
              <a:rPr dirty="0" sz="900" spc="-5" b="1" i="1">
                <a:latin typeface="Arial"/>
                <a:cs typeface="Arial"/>
              </a:rPr>
              <a:t> Bothamley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900" spc="-10">
                <a:latin typeface="Arial"/>
                <a:cs typeface="Arial"/>
              </a:rPr>
              <a:t>Zenner, </a:t>
            </a:r>
            <a:r>
              <a:rPr dirty="0" sz="900">
                <a:latin typeface="Arial"/>
                <a:cs typeface="Arial"/>
              </a:rPr>
              <a:t>UK, 2012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18100"/>
              </a:lnSpc>
            </a:pPr>
            <a:r>
              <a:rPr dirty="0" sz="900">
                <a:latin typeface="Arial"/>
                <a:cs typeface="Arial"/>
              </a:rPr>
              <a:t>Rendell, Mongolia, 2016  </a:t>
            </a:r>
            <a:r>
              <a:rPr dirty="0" sz="900" spc="-15">
                <a:latin typeface="Arial"/>
                <a:cs typeface="Arial"/>
              </a:rPr>
              <a:t>Odayar, </a:t>
            </a:r>
            <a:r>
              <a:rPr dirty="0" sz="900">
                <a:latin typeface="Arial"/>
                <a:cs typeface="Arial"/>
              </a:rPr>
              <a:t>South Africa, 2018  Espinal, Santo </a:t>
            </a:r>
            <a:r>
              <a:rPr dirty="0" sz="900" spc="-5">
                <a:latin typeface="Arial"/>
                <a:cs typeface="Arial"/>
              </a:rPr>
              <a:t>Domingo,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1996  </a:t>
            </a:r>
            <a:r>
              <a:rPr dirty="0" sz="900" spc="-5">
                <a:latin typeface="Arial"/>
                <a:cs typeface="Arial"/>
              </a:rPr>
              <a:t>Crampin, Malawi, </a:t>
            </a:r>
            <a:r>
              <a:rPr dirty="0" sz="90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79908" y="810895"/>
            <a:ext cx="1544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Author(s), </a:t>
            </a:r>
            <a:r>
              <a:rPr dirty="0" sz="900" b="1">
                <a:latin typeface="Arial"/>
                <a:cs typeface="Arial"/>
              </a:rPr>
              <a:t>Country and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94784" y="810895"/>
            <a:ext cx="1626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Incidence Risk Ratio [95%</a:t>
            </a:r>
            <a:r>
              <a:rPr dirty="0" sz="900" spc="-9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CI]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205729" y="2730880"/>
            <a:ext cx="915669" cy="221361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295"/>
              </a:spcBef>
            </a:pPr>
            <a:r>
              <a:rPr dirty="0" sz="900">
                <a:latin typeface="Arial"/>
                <a:cs typeface="Arial"/>
              </a:rPr>
              <a:t>0.21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3.29]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1.23 [0.85,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1.78]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0.73 [0.24,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2.28]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0.18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2.86]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0.14 [0.03,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0.55]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0.45 [0.17,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1.19]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0.18 [0.04,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0.72]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0.72 [0.04,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11.58]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0.69 [0.10,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4.89]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0.08 [0.01,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0.57]</a:t>
            </a:r>
            <a:endParaRPr sz="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900">
                <a:latin typeface="Arial"/>
                <a:cs typeface="Arial"/>
              </a:rPr>
              <a:t>9.26 [5.01,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17.13]</a:t>
            </a:r>
            <a:endParaRPr sz="900">
              <a:latin typeface="Arial"/>
              <a:cs typeface="Arial"/>
            </a:endParaRPr>
          </a:p>
          <a:p>
            <a:pPr marL="4445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latin typeface="Arial"/>
                <a:cs typeface="Arial"/>
              </a:rPr>
              <a:t>0.28 [0.17,</a:t>
            </a:r>
            <a:r>
              <a:rPr dirty="0" sz="900" spc="15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0.47]</a:t>
            </a:r>
            <a:endParaRPr sz="900">
              <a:latin typeface="Arial"/>
              <a:cs typeface="Arial"/>
            </a:endParaRPr>
          </a:p>
          <a:p>
            <a:pPr algn="ctr" marL="63500">
              <a:lnSpc>
                <a:spcPct val="100000"/>
              </a:lnSpc>
              <a:spcBef>
                <a:spcPts val="835"/>
              </a:spcBef>
            </a:pPr>
            <a:r>
              <a:rPr dirty="0" sz="900">
                <a:latin typeface="Arial"/>
                <a:cs typeface="Arial"/>
              </a:rPr>
              <a:t>0.50 [0.22,</a:t>
            </a:r>
            <a:r>
              <a:rPr dirty="0" sz="900" spc="-10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1.14]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3730116" y="4844669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4" h="73660">
                <a:moveTo>
                  <a:pt x="177292" y="0"/>
                </a:moveTo>
                <a:lnTo>
                  <a:pt x="0" y="36702"/>
                </a:lnTo>
                <a:lnTo>
                  <a:pt x="177292" y="73532"/>
                </a:lnTo>
                <a:lnTo>
                  <a:pt x="354711" y="36702"/>
                </a:lnTo>
                <a:lnTo>
                  <a:pt x="1772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730116" y="4844669"/>
            <a:ext cx="354965" cy="73660"/>
          </a:xfrm>
          <a:custGeom>
            <a:avLst/>
            <a:gdLst/>
            <a:ahLst/>
            <a:cxnLst/>
            <a:rect l="l" t="t" r="r" b="b"/>
            <a:pathLst>
              <a:path w="354964" h="73660">
                <a:moveTo>
                  <a:pt x="0" y="36702"/>
                </a:moveTo>
                <a:lnTo>
                  <a:pt x="177292" y="0"/>
                </a:lnTo>
                <a:lnTo>
                  <a:pt x="354711" y="36702"/>
                </a:lnTo>
                <a:lnTo>
                  <a:pt x="177292" y="73532"/>
                </a:lnTo>
                <a:lnTo>
                  <a:pt x="0" y="3670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 txBox="1"/>
          <p:nvPr/>
        </p:nvSpPr>
        <p:spPr>
          <a:xfrm>
            <a:off x="5269357" y="2188590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0.61 [0.25,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1.50]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3762247" y="2251455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190880" y="0"/>
                </a:moveTo>
                <a:lnTo>
                  <a:pt x="0" y="36703"/>
                </a:lnTo>
                <a:lnTo>
                  <a:pt x="190880" y="73533"/>
                </a:lnTo>
                <a:lnTo>
                  <a:pt x="381762" y="36703"/>
                </a:lnTo>
                <a:lnTo>
                  <a:pt x="1908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762247" y="2251455"/>
            <a:ext cx="382270" cy="73660"/>
          </a:xfrm>
          <a:custGeom>
            <a:avLst/>
            <a:gdLst/>
            <a:ahLst/>
            <a:cxnLst/>
            <a:rect l="l" t="t" r="r" b="b"/>
            <a:pathLst>
              <a:path w="382270" h="73660">
                <a:moveTo>
                  <a:pt x="0" y="36703"/>
                </a:moveTo>
                <a:lnTo>
                  <a:pt x="190880" y="0"/>
                </a:lnTo>
                <a:lnTo>
                  <a:pt x="381762" y="36703"/>
                </a:lnTo>
                <a:lnTo>
                  <a:pt x="190880" y="73533"/>
                </a:lnTo>
                <a:lnTo>
                  <a:pt x="0" y="3670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 txBox="1"/>
          <p:nvPr/>
        </p:nvSpPr>
        <p:spPr>
          <a:xfrm>
            <a:off x="279908" y="4774438"/>
            <a:ext cx="3381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101.02,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11, </a:t>
            </a:r>
            <a:r>
              <a:rPr dirty="0" sz="900">
                <a:latin typeface="Arial"/>
                <a:cs typeface="Arial"/>
              </a:rPr>
              <a:t>p = </a:t>
            </a:r>
            <a:r>
              <a:rPr dirty="0" sz="900" spc="-5">
                <a:latin typeface="Arial"/>
                <a:cs typeface="Arial"/>
              </a:rPr>
              <a:t>0.00; </a:t>
            </a:r>
            <a:r>
              <a:rPr dirty="0" sz="900">
                <a:latin typeface="Arial"/>
                <a:cs typeface="Arial"/>
              </a:rPr>
              <a:t>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8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87.6%)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279908" y="2181225"/>
            <a:ext cx="32543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Subgroup (Q = </a:t>
            </a:r>
            <a:r>
              <a:rPr dirty="0" sz="900" spc="-5">
                <a:latin typeface="Arial"/>
                <a:cs typeface="Arial"/>
              </a:rPr>
              <a:t>47.27,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4,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2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94.3%)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2019-10-03T16:11:33Z</dcterms:created>
  <dcterms:modified xsi:type="dcterms:W3CDTF">2019-10-03T16:11:33Z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