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1"/>
  </p:notesMasterIdLst>
  <p:sldIdLst>
    <p:sldId id="256" r:id="rId3"/>
    <p:sldId id="263" r:id="rId4"/>
    <p:sldId id="257" r:id="rId5"/>
    <p:sldId id="258" r:id="rId6"/>
    <p:sldId id="260" r:id="rId7"/>
    <p:sldId id="259" r:id="rId8"/>
    <p:sldId id="261" r:id="rId9"/>
    <p:sldId id="262" r:id="rId10"/>
    <p:sldId id="264" r:id="rId11"/>
    <p:sldId id="265" r:id="rId12"/>
    <p:sldId id="273" r:id="rId13"/>
    <p:sldId id="282" r:id="rId14"/>
    <p:sldId id="274" r:id="rId15"/>
    <p:sldId id="277" r:id="rId16"/>
    <p:sldId id="276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85" autoAdjust="0"/>
  </p:normalViewPr>
  <p:slideViewPr>
    <p:cSldViewPr snapToGrid="0">
      <p:cViewPr varScale="1">
        <p:scale>
          <a:sx n="92" d="100"/>
          <a:sy n="92" d="100"/>
        </p:scale>
        <p:origin x="21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C5620-F8CC-4169-9DF1-142C5C4F784C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EFD50-F014-4BD9-ACDE-F3ADD0064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1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immunology-and-microbiology/morbidit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11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global predominance of TB in men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9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TB has been recognized as a serious cause of </a:t>
            </a:r>
            <a:r>
              <a:rPr lang="en-GB" dirty="0" smtClean="0">
                <a:hlinkClick r:id="rId3" tooltip="Learn more about Morbidity from ScienceDirect's AI-generated Topic Pages"/>
              </a:rPr>
              <a:t>morbidity</a:t>
            </a:r>
            <a:r>
              <a:rPr lang="en-GB" dirty="0" smtClean="0"/>
              <a:t> and mortality in pregnancy for over a century.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in low income countries </a:t>
            </a:r>
            <a:r>
              <a:rPr lang="en-GB" dirty="0" smtClean="0"/>
              <a:t>TB kills more women than all causes of maternal mortality combined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six-fold increase in perinatal death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46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Hippocratic view that pregnancy was beneﬁcial to tuberculosis was generally held until the 19th century</a:t>
            </a:r>
          </a:p>
          <a:p>
            <a:r>
              <a:rPr lang="en-GB" dirty="0" smtClean="0"/>
              <a:t> pregnancy having a deleterious effect on tuberculosis, so much so that abortion was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5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441372" y="6833507"/>
            <a:ext cx="4180114" cy="296876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79688"/>
            <a:endParaRPr lang="en-GB" sz="1929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53143" y="6833507"/>
            <a:ext cx="3004457" cy="296876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79688"/>
            <a:fld id="{1D8BD707-D9CF-40AE-B4C6-C98DA3205C09}" type="datetimeFigureOut">
              <a:rPr lang="en-US" sz="1929" smtClean="0">
                <a:solidFill>
                  <a:prstClr val="black">
                    <a:tint val="75000"/>
                  </a:prstClr>
                </a:solidFill>
              </a:rPr>
              <a:pPr defTabSz="979688"/>
              <a:t>10/3/2019</a:t>
            </a:fld>
            <a:endParaRPr lang="en-US" sz="1929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405257" y="6833507"/>
            <a:ext cx="3004457" cy="29687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79688"/>
            <a:fld id="{B6F15528-21DE-4FAA-801E-634DDDAF4B2B}" type="slidenum">
              <a:rPr lang="en-GB" sz="1929" smtClean="0">
                <a:solidFill>
                  <a:prstClr val="black">
                    <a:tint val="75000"/>
                  </a:prstClr>
                </a:solidFill>
              </a:rPr>
              <a:pPr defTabSz="979688"/>
              <a:t>‹#›</a:t>
            </a:fld>
            <a:endParaRPr lang="en-GB" sz="1929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9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4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64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7383" y="1882411"/>
            <a:ext cx="8569779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29"/>
          </a:p>
        </p:txBody>
      </p:sp>
      <p:sp>
        <p:nvSpPr>
          <p:cNvPr id="17" name="bk object 17"/>
          <p:cNvSpPr/>
          <p:nvPr/>
        </p:nvSpPr>
        <p:spPr>
          <a:xfrm>
            <a:off x="5428887" y="1882411"/>
            <a:ext cx="0" cy="3976688"/>
          </a:xfrm>
          <a:custGeom>
            <a:avLst/>
            <a:gdLst/>
            <a:ahLst/>
            <a:cxnLst/>
            <a:rect l="l" t="t" r="r" b="b"/>
            <a:pathLst>
              <a:path h="3711575">
                <a:moveTo>
                  <a:pt x="0" y="0"/>
                </a:moveTo>
                <a:lnTo>
                  <a:pt x="0" y="3711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29"/>
          </a:p>
        </p:txBody>
      </p:sp>
      <p:sp>
        <p:nvSpPr>
          <p:cNvPr id="18" name="bk object 18"/>
          <p:cNvSpPr/>
          <p:nvPr/>
        </p:nvSpPr>
        <p:spPr>
          <a:xfrm>
            <a:off x="4642032" y="5624784"/>
            <a:ext cx="1018721" cy="78921"/>
          </a:xfrm>
          <a:custGeom>
            <a:avLst/>
            <a:gdLst/>
            <a:ahLst/>
            <a:cxnLst/>
            <a:rect l="l" t="t" r="r" b="b"/>
            <a:pathLst>
              <a:path w="713104" h="73660">
                <a:moveTo>
                  <a:pt x="356362" y="0"/>
                </a:moveTo>
                <a:lnTo>
                  <a:pt x="0" y="36829"/>
                </a:lnTo>
                <a:lnTo>
                  <a:pt x="356362" y="73532"/>
                </a:lnTo>
                <a:lnTo>
                  <a:pt x="712724" y="36829"/>
                </a:lnTo>
                <a:lnTo>
                  <a:pt x="356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29"/>
          </a:p>
        </p:txBody>
      </p:sp>
      <p:sp>
        <p:nvSpPr>
          <p:cNvPr id="19" name="bk object 19"/>
          <p:cNvSpPr/>
          <p:nvPr/>
        </p:nvSpPr>
        <p:spPr>
          <a:xfrm>
            <a:off x="4642032" y="5624784"/>
            <a:ext cx="1018721" cy="78921"/>
          </a:xfrm>
          <a:custGeom>
            <a:avLst/>
            <a:gdLst/>
            <a:ahLst/>
            <a:cxnLst/>
            <a:rect l="l" t="t" r="r" b="b"/>
            <a:pathLst>
              <a:path w="713104" h="73660">
                <a:moveTo>
                  <a:pt x="0" y="36829"/>
                </a:moveTo>
                <a:lnTo>
                  <a:pt x="356362" y="0"/>
                </a:lnTo>
                <a:lnTo>
                  <a:pt x="712724" y="36829"/>
                </a:lnTo>
                <a:lnTo>
                  <a:pt x="356362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29"/>
          </a:p>
        </p:txBody>
      </p:sp>
      <p:sp>
        <p:nvSpPr>
          <p:cNvPr id="20" name="bk object 20"/>
          <p:cNvSpPr/>
          <p:nvPr/>
        </p:nvSpPr>
        <p:spPr>
          <a:xfrm>
            <a:off x="3717471" y="5858690"/>
            <a:ext cx="2283279" cy="0"/>
          </a:xfrm>
          <a:custGeom>
            <a:avLst/>
            <a:gdLst/>
            <a:ahLst/>
            <a:cxnLst/>
            <a:rect l="l" t="t" r="r" b="b"/>
            <a:pathLst>
              <a:path w="1598295">
                <a:moveTo>
                  <a:pt x="0" y="0"/>
                </a:moveTo>
                <a:lnTo>
                  <a:pt x="15981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29"/>
          </a:p>
        </p:txBody>
      </p:sp>
      <p:sp>
        <p:nvSpPr>
          <p:cNvPr id="21" name="bk object 21"/>
          <p:cNvSpPr/>
          <p:nvPr/>
        </p:nvSpPr>
        <p:spPr>
          <a:xfrm>
            <a:off x="3717470" y="5858691"/>
            <a:ext cx="0" cy="97971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29"/>
          </a:p>
        </p:txBody>
      </p:sp>
      <p:sp>
        <p:nvSpPr>
          <p:cNvPr id="22" name="bk object 22"/>
          <p:cNvSpPr/>
          <p:nvPr/>
        </p:nvSpPr>
        <p:spPr>
          <a:xfrm>
            <a:off x="4860834" y="5858691"/>
            <a:ext cx="0" cy="97971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29"/>
          </a:p>
        </p:txBody>
      </p:sp>
      <p:sp>
        <p:nvSpPr>
          <p:cNvPr id="23" name="bk object 23"/>
          <p:cNvSpPr/>
          <p:nvPr/>
        </p:nvSpPr>
        <p:spPr>
          <a:xfrm>
            <a:off x="5428887" y="5858691"/>
            <a:ext cx="0" cy="97971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29"/>
          </a:p>
        </p:txBody>
      </p:sp>
      <p:sp>
        <p:nvSpPr>
          <p:cNvPr id="24" name="bk object 24"/>
          <p:cNvSpPr/>
          <p:nvPr/>
        </p:nvSpPr>
        <p:spPr>
          <a:xfrm>
            <a:off x="6000567" y="5858691"/>
            <a:ext cx="0" cy="97971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2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6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89844">
        <a:defRPr>
          <a:latin typeface="+mn-lt"/>
          <a:ea typeface="+mn-ea"/>
          <a:cs typeface="+mn-cs"/>
        </a:defRPr>
      </a:lvl2pPr>
      <a:lvl3pPr marL="979688">
        <a:defRPr>
          <a:latin typeface="+mn-lt"/>
          <a:ea typeface="+mn-ea"/>
          <a:cs typeface="+mn-cs"/>
        </a:defRPr>
      </a:lvl3pPr>
      <a:lvl4pPr marL="1469532">
        <a:defRPr>
          <a:latin typeface="+mn-lt"/>
          <a:ea typeface="+mn-ea"/>
          <a:cs typeface="+mn-cs"/>
        </a:defRPr>
      </a:lvl4pPr>
      <a:lvl5pPr marL="1959376">
        <a:defRPr>
          <a:latin typeface="+mn-lt"/>
          <a:ea typeface="+mn-ea"/>
          <a:cs typeface="+mn-cs"/>
        </a:defRPr>
      </a:lvl5pPr>
      <a:lvl6pPr marL="2449220">
        <a:defRPr>
          <a:latin typeface="+mn-lt"/>
          <a:ea typeface="+mn-ea"/>
          <a:cs typeface="+mn-cs"/>
        </a:defRPr>
      </a:lvl6pPr>
      <a:lvl7pPr marL="2939064">
        <a:defRPr>
          <a:latin typeface="+mn-lt"/>
          <a:ea typeface="+mn-ea"/>
          <a:cs typeface="+mn-cs"/>
        </a:defRPr>
      </a:lvl7pPr>
      <a:lvl8pPr marL="3428909">
        <a:defRPr>
          <a:latin typeface="+mn-lt"/>
          <a:ea typeface="+mn-ea"/>
          <a:cs typeface="+mn-cs"/>
        </a:defRPr>
      </a:lvl8pPr>
      <a:lvl9pPr marL="391875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89844">
        <a:defRPr>
          <a:latin typeface="+mn-lt"/>
          <a:ea typeface="+mn-ea"/>
          <a:cs typeface="+mn-cs"/>
        </a:defRPr>
      </a:lvl2pPr>
      <a:lvl3pPr marL="979688">
        <a:defRPr>
          <a:latin typeface="+mn-lt"/>
          <a:ea typeface="+mn-ea"/>
          <a:cs typeface="+mn-cs"/>
        </a:defRPr>
      </a:lvl3pPr>
      <a:lvl4pPr marL="1469532">
        <a:defRPr>
          <a:latin typeface="+mn-lt"/>
          <a:ea typeface="+mn-ea"/>
          <a:cs typeface="+mn-cs"/>
        </a:defRPr>
      </a:lvl4pPr>
      <a:lvl5pPr marL="1959376">
        <a:defRPr>
          <a:latin typeface="+mn-lt"/>
          <a:ea typeface="+mn-ea"/>
          <a:cs typeface="+mn-cs"/>
        </a:defRPr>
      </a:lvl5pPr>
      <a:lvl6pPr marL="2449220">
        <a:defRPr>
          <a:latin typeface="+mn-lt"/>
          <a:ea typeface="+mn-ea"/>
          <a:cs typeface="+mn-cs"/>
        </a:defRPr>
      </a:lvl6pPr>
      <a:lvl7pPr marL="2939064">
        <a:defRPr>
          <a:latin typeface="+mn-lt"/>
          <a:ea typeface="+mn-ea"/>
          <a:cs typeface="+mn-cs"/>
        </a:defRPr>
      </a:lvl7pPr>
      <a:lvl8pPr marL="3428909">
        <a:defRPr>
          <a:latin typeface="+mn-lt"/>
          <a:ea typeface="+mn-ea"/>
          <a:cs typeface="+mn-cs"/>
        </a:defRPr>
      </a:lvl8pPr>
      <a:lvl9pPr marL="391875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Revisiting the burden of TB in pregnant and post-partum women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GB" dirty="0" smtClean="0"/>
          </a:p>
          <a:p>
            <a:pPr algn="r"/>
            <a:endParaRPr lang="en-GB" dirty="0"/>
          </a:p>
          <a:p>
            <a:r>
              <a:rPr lang="en-GB" dirty="0" err="1" smtClean="0"/>
              <a:t>Nyashazaishe</a:t>
            </a:r>
            <a:r>
              <a:rPr lang="en-GB" dirty="0" smtClean="0"/>
              <a:t> </a:t>
            </a:r>
            <a:r>
              <a:rPr lang="en-GB" dirty="0"/>
              <a:t>Mafirakureva</a:t>
            </a:r>
          </a:p>
        </p:txBody>
      </p:sp>
    </p:spTree>
    <p:extLst>
      <p:ext uri="{BB962C8B-B14F-4D97-AF65-F5344CB8AC3E}">
        <p14:creationId xmlns:p14="http://schemas.microsoft.com/office/powerpoint/2010/main" val="7991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Prisma</a:t>
            </a:r>
            <a:r>
              <a:rPr lang="en-GB" dirty="0" smtClean="0"/>
              <a:t> flow diagram</a:t>
            </a:r>
            <a:endParaRPr lang="en-GB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62" y="1914797"/>
            <a:ext cx="4652529" cy="4033225"/>
          </a:xfrm>
        </p:spPr>
      </p:pic>
      <p:sp>
        <p:nvSpPr>
          <p:cNvPr id="24" name="TextBox 23"/>
          <p:cNvSpPr txBox="1"/>
          <p:nvPr/>
        </p:nvSpPr>
        <p:spPr>
          <a:xfrm>
            <a:off x="62345" y="5665643"/>
            <a:ext cx="27587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PROSPERO 2018, CRD42018111690</a:t>
            </a:r>
          </a:p>
        </p:txBody>
      </p:sp>
    </p:spTree>
    <p:extLst>
      <p:ext uri="{BB962C8B-B14F-4D97-AF65-F5344CB8AC3E}">
        <p14:creationId xmlns:p14="http://schemas.microsoft.com/office/powerpoint/2010/main" val="1128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pregnancy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9"/>
          <a:stretch/>
        </p:blipFill>
        <p:spPr>
          <a:xfrm>
            <a:off x="1371729" y="1517073"/>
            <a:ext cx="6400542" cy="51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8433" y="6075317"/>
            <a:ext cx="266020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0.05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0621" y="6075317"/>
            <a:ext cx="266020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2.72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5629" y="6075317"/>
            <a:ext cx="1143680" cy="458862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453786" defTabSz="979688">
              <a:spcBef>
                <a:spcPts val="107"/>
              </a:spcBef>
              <a:tabLst>
                <a:tab pos="964721" algn="l"/>
              </a:tabLst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0.37	1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  <a:p>
            <a:pPr defTabSz="979688">
              <a:spcBef>
                <a:spcPts val="48"/>
              </a:spcBef>
            </a:pPr>
            <a:endParaRPr sz="96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3607" defTabSz="979688"/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Incidence Risk</a:t>
            </a:r>
            <a:r>
              <a:rPr sz="964" spc="-9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Ratio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1416" y="4583701"/>
            <a:ext cx="166688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9621" y="4583701"/>
            <a:ext cx="166688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9621" y="4557439"/>
            <a:ext cx="0" cy="53068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17968" y="4557439"/>
            <a:ext cx="0" cy="53068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57949" y="4043499"/>
            <a:ext cx="55788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47594" y="4043499"/>
            <a:ext cx="55788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47594" y="4017237"/>
            <a:ext cx="0" cy="53068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3194" y="4017237"/>
            <a:ext cx="0" cy="53068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83010" y="3503159"/>
            <a:ext cx="23744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6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90592" y="3503159"/>
            <a:ext cx="23744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4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90592" y="3476897"/>
            <a:ext cx="0" cy="53068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20454" y="3476897"/>
            <a:ext cx="0" cy="53068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3564" y="2962955"/>
            <a:ext cx="451077" cy="0"/>
          </a:xfrm>
          <a:custGeom>
            <a:avLst/>
            <a:gdLst/>
            <a:ahLst/>
            <a:cxnLst/>
            <a:rect l="l" t="t" r="r" b="b"/>
            <a:pathLst>
              <a:path w="421004">
                <a:moveTo>
                  <a:pt x="0" y="0"/>
                </a:moveTo>
                <a:lnTo>
                  <a:pt x="4204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57787" y="2962955"/>
            <a:ext cx="451077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57786" y="2936694"/>
            <a:ext cx="0" cy="53068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14095" y="2936694"/>
            <a:ext cx="0" cy="53068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79434" y="2422615"/>
            <a:ext cx="213632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0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11238" y="2422615"/>
            <a:ext cx="213632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11238" y="2396354"/>
            <a:ext cx="0" cy="53068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92659" y="2396354"/>
            <a:ext cx="0" cy="53068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2902" y="4476886"/>
            <a:ext cx="987878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spc="-11" dirty="0">
                <a:solidFill>
                  <a:prstClr val="black"/>
                </a:solidFill>
                <a:latin typeface="Arial"/>
                <a:cs typeface="Arial"/>
              </a:rPr>
              <a:t>Zenner,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UK,</a:t>
            </a:r>
            <a:r>
              <a:rPr sz="964" spc="-5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2012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2901" y="3936682"/>
            <a:ext cx="1348468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Rendell, Mongolia,</a:t>
            </a:r>
            <a:r>
              <a:rPr sz="964" spc="-9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2016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42902" y="3396479"/>
            <a:ext cx="1494064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spc="-16" dirty="0">
                <a:solidFill>
                  <a:prstClr val="black"/>
                </a:solidFill>
                <a:latin typeface="Arial"/>
                <a:cs typeface="Arial"/>
              </a:rPr>
              <a:t>Odayar,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South Africa,</a:t>
            </a:r>
            <a:r>
              <a:rPr sz="964" spc="-5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2018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42902" y="2856138"/>
            <a:ext cx="1677080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Espinal, Santo </a:t>
            </a:r>
            <a:r>
              <a:rPr sz="964" spc="-5" dirty="0">
                <a:solidFill>
                  <a:prstClr val="black"/>
                </a:solidFill>
                <a:latin typeface="Arial"/>
                <a:cs typeface="Arial"/>
              </a:rPr>
              <a:t>Domingo,</a:t>
            </a:r>
            <a:r>
              <a:rPr sz="964" spc="-9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1996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2901" y="2315936"/>
            <a:ext cx="1276350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spc="-5" dirty="0">
                <a:solidFill>
                  <a:prstClr val="black"/>
                </a:solidFill>
                <a:latin typeface="Arial"/>
                <a:cs typeface="Arial"/>
              </a:rPr>
              <a:t>Crampin, Malawi,</a:t>
            </a:r>
            <a:r>
              <a:rPr sz="964" spc="-4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2004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88740" y="4476886"/>
            <a:ext cx="913038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1.29 [0.82,</a:t>
            </a:r>
            <a:r>
              <a:rPr sz="964" spc="-9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2.03]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8740" y="3936682"/>
            <a:ext cx="913038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1.31 [1.08,</a:t>
            </a:r>
            <a:r>
              <a:rPr sz="964" spc="-9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1.59]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88740" y="3396479"/>
            <a:ext cx="913038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0.17 [0.09,</a:t>
            </a:r>
            <a:r>
              <a:rPr sz="964" spc="-9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0.32]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8740" y="2856138"/>
            <a:ext cx="913038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0.21 [0.07,</a:t>
            </a:r>
            <a:r>
              <a:rPr sz="964" spc="-9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0.63]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88740" y="2315936"/>
            <a:ext cx="913038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1.09 [0.62,</a:t>
            </a:r>
            <a:r>
              <a:rPr sz="964" spc="-9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1.91]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8740" y="5557428"/>
            <a:ext cx="913038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0.61 [0.25,</a:t>
            </a:r>
            <a:r>
              <a:rPr sz="964" spc="-9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1.50]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96309" y="4556079"/>
            <a:ext cx="55109" cy="55109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02839" y="4015877"/>
            <a:ext cx="55109" cy="55109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27901" y="3475672"/>
            <a:ext cx="55109" cy="55109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08455" y="2935333"/>
            <a:ext cx="55109" cy="55109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24327" y="2395130"/>
            <a:ext cx="55109" cy="55109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358538" y="5123905"/>
            <a:ext cx="6427334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79688"/>
            <a:endParaRPr sz="192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42901" y="5550625"/>
            <a:ext cx="3057525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RE Model </a:t>
            </a:r>
            <a:r>
              <a:rPr sz="964" spc="-11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(Q = </a:t>
            </a:r>
            <a:r>
              <a:rPr sz="964" spc="-5" dirty="0">
                <a:solidFill>
                  <a:prstClr val="black"/>
                </a:solidFill>
                <a:latin typeface="Arial"/>
                <a:cs typeface="Arial"/>
              </a:rPr>
              <a:t>149.68,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df = </a:t>
            </a:r>
            <a:r>
              <a:rPr sz="964" spc="-5" dirty="0">
                <a:solidFill>
                  <a:prstClr val="black"/>
                </a:solidFill>
                <a:latin typeface="Arial"/>
                <a:cs typeface="Arial"/>
              </a:rPr>
              <a:t>16,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p = 0.00; I</a:t>
            </a:r>
            <a:r>
              <a:rPr sz="964" baseline="41666" dirty="0">
                <a:solidFill>
                  <a:prstClr val="black"/>
                </a:solidFill>
                <a:latin typeface="Arial"/>
                <a:cs typeface="Arial"/>
              </a:rPr>
              <a:t>2 </a:t>
            </a:r>
            <a:r>
              <a:rPr sz="964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964" spc="-1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spc="-5" dirty="0">
                <a:solidFill>
                  <a:prstClr val="black"/>
                </a:solidFill>
                <a:latin typeface="Arial"/>
                <a:cs typeface="Arial"/>
              </a:rPr>
              <a:t>92.4%)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42902" y="1505494"/>
            <a:ext cx="1655309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b="1" spc="-5" dirty="0">
                <a:solidFill>
                  <a:prstClr val="black"/>
                </a:solidFill>
                <a:latin typeface="Arial"/>
                <a:cs typeface="Arial"/>
              </a:rPr>
              <a:t>Author(s), </a:t>
            </a:r>
            <a:r>
              <a:rPr sz="964" b="1" dirty="0">
                <a:solidFill>
                  <a:prstClr val="black"/>
                </a:solidFill>
                <a:latin typeface="Arial"/>
                <a:cs typeface="Arial"/>
              </a:rPr>
              <a:t>Country and</a:t>
            </a:r>
            <a:r>
              <a:rPr sz="964" b="1" spc="-6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b="1" spc="-21" dirty="0">
                <a:solidFill>
                  <a:prstClr val="black"/>
                </a:solidFill>
                <a:latin typeface="Arial"/>
                <a:cs typeface="Arial"/>
              </a:rPr>
              <a:t>Year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58840" y="1505494"/>
            <a:ext cx="1742395" cy="162114"/>
          </a:xfrm>
          <a:prstGeom prst="rect">
            <a:avLst/>
          </a:prstGeom>
        </p:spPr>
        <p:txBody>
          <a:bodyPr vert="horz" wrap="square" lIns="0" tIns="13607" rIns="0" bIns="0" rtlCol="0">
            <a:spAutoFit/>
          </a:bodyPr>
          <a:lstStyle/>
          <a:p>
            <a:pPr marL="13607" defTabSz="979688">
              <a:spcBef>
                <a:spcPts val="107"/>
              </a:spcBef>
            </a:pPr>
            <a:r>
              <a:rPr sz="964" b="1" dirty="0">
                <a:solidFill>
                  <a:prstClr val="black"/>
                </a:solidFill>
                <a:latin typeface="Arial"/>
                <a:cs typeface="Arial"/>
              </a:rPr>
              <a:t>Incidence Risk Ratio [95%</a:t>
            </a:r>
            <a:r>
              <a:rPr sz="964" b="1" spc="-10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964" b="1" dirty="0">
                <a:solidFill>
                  <a:prstClr val="black"/>
                </a:solidFill>
                <a:latin typeface="Arial"/>
                <a:cs typeface="Arial"/>
              </a:rPr>
              <a:t>CI]</a:t>
            </a:r>
            <a:endParaRPr sz="96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4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postpartum </a:t>
            </a:r>
            <a:r>
              <a:rPr lang="en-GB" dirty="0" smtClean="0">
                <a:solidFill>
                  <a:sysClr val="windowText" lastClr="000000"/>
                </a:solidFill>
              </a:rPr>
              <a:t>period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1"/>
          <a:stretch/>
        </p:blipFill>
        <p:spPr>
          <a:xfrm>
            <a:off x="1007918" y="1579418"/>
            <a:ext cx="6764082" cy="50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pregnancy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7" b="3570"/>
          <a:stretch/>
        </p:blipFill>
        <p:spPr>
          <a:xfrm>
            <a:off x="1371729" y="1465120"/>
            <a:ext cx="6400542" cy="54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postpartum </a:t>
            </a:r>
            <a:r>
              <a:rPr lang="en-GB" dirty="0" smtClean="0">
                <a:solidFill>
                  <a:sysClr val="windowText" lastClr="000000"/>
                </a:solidFill>
              </a:rPr>
              <a:t>period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0" b="3720"/>
          <a:stretch/>
        </p:blipFill>
        <p:spPr>
          <a:xfrm>
            <a:off x="1371729" y="1391592"/>
            <a:ext cx="6400542" cy="54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57" y="342900"/>
            <a:ext cx="7886700" cy="166546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Estimation of burden of TB disease among pregnant and post-partum women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5" y="2151120"/>
            <a:ext cx="6554066" cy="4337140"/>
          </a:xfrm>
        </p:spPr>
      </p:pic>
    </p:spTree>
    <p:extLst>
      <p:ext uri="{BB962C8B-B14F-4D97-AF65-F5344CB8AC3E}">
        <p14:creationId xmlns:p14="http://schemas.microsoft.com/office/powerpoint/2010/main" val="23706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Burden of TB disease among pregnant and post-partum women</a:t>
            </a:r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6" y="1659600"/>
            <a:ext cx="6482408" cy="5198400"/>
          </a:xfrm>
        </p:spPr>
      </p:pic>
    </p:spTree>
    <p:extLst>
      <p:ext uri="{BB962C8B-B14F-4D97-AF65-F5344CB8AC3E}">
        <p14:creationId xmlns:p14="http://schemas.microsoft.com/office/powerpoint/2010/main" val="22372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4913" y="5413738"/>
            <a:ext cx="71948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dirty="0">
                <a:latin typeface="Arial"/>
                <a:cs typeface="Arial"/>
              </a:rPr>
              <a:t>0</a:t>
            </a:r>
            <a:endParaRPr sz="723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9450" y="5413738"/>
            <a:ext cx="199515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dirty="0">
                <a:latin typeface="Arial"/>
                <a:cs typeface="Arial"/>
              </a:rPr>
              <a:t>7.39</a:t>
            </a:r>
            <a:endParaRPr sz="72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211" y="5413738"/>
            <a:ext cx="199515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dirty="0">
                <a:latin typeface="Arial"/>
                <a:cs typeface="Arial"/>
              </a:rPr>
              <a:t>54.6</a:t>
            </a:r>
            <a:endParaRPr sz="72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46" y="5413738"/>
            <a:ext cx="857760" cy="344050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96948">
              <a:spcBef>
                <a:spcPts val="80"/>
              </a:spcBef>
              <a:tabLst>
                <a:tab pos="457698" algn="l"/>
              </a:tabLst>
            </a:pPr>
            <a:r>
              <a:rPr sz="723" dirty="0">
                <a:latin typeface="Arial"/>
                <a:cs typeface="Arial"/>
              </a:rPr>
              <a:t>0.02	0.14</a:t>
            </a:r>
            <a:endParaRPr sz="723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723">
              <a:latin typeface="Times New Roman"/>
              <a:cs typeface="Times New Roman"/>
            </a:endParaRPr>
          </a:p>
          <a:p>
            <a:pPr marL="10205"/>
            <a:r>
              <a:rPr sz="723" dirty="0">
                <a:latin typeface="Arial"/>
                <a:cs typeface="Arial"/>
              </a:rPr>
              <a:t>Incidence Risk</a:t>
            </a:r>
            <a:r>
              <a:rPr sz="723" spc="-68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Ratio</a:t>
            </a:r>
            <a:endParaRPr sz="723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96057" y="1979636"/>
            <a:ext cx="63784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7" name="object 7"/>
          <p:cNvSpPr/>
          <p:nvPr/>
        </p:nvSpPr>
        <p:spPr>
          <a:xfrm>
            <a:off x="5091351" y="1979636"/>
            <a:ext cx="63784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" name="object 8"/>
          <p:cNvSpPr/>
          <p:nvPr/>
        </p:nvSpPr>
        <p:spPr>
          <a:xfrm>
            <a:off x="5091351" y="1959939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" name="object 9"/>
          <p:cNvSpPr/>
          <p:nvPr/>
        </p:nvSpPr>
        <p:spPr>
          <a:xfrm>
            <a:off x="5259432" y="1959939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0" name="object 10"/>
          <p:cNvSpPr/>
          <p:nvPr/>
        </p:nvSpPr>
        <p:spPr>
          <a:xfrm>
            <a:off x="5198915" y="2109855"/>
            <a:ext cx="15308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1" name="object 11"/>
          <p:cNvSpPr/>
          <p:nvPr/>
        </p:nvSpPr>
        <p:spPr>
          <a:xfrm>
            <a:off x="5142378" y="2109855"/>
            <a:ext cx="15308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9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2" name="object 12"/>
          <p:cNvSpPr/>
          <p:nvPr/>
        </p:nvSpPr>
        <p:spPr>
          <a:xfrm>
            <a:off x="5142377" y="2090159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3" name="object 13"/>
          <p:cNvSpPr/>
          <p:nvPr/>
        </p:nvSpPr>
        <p:spPr>
          <a:xfrm>
            <a:off x="5214121" y="2090159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4" name="object 14"/>
          <p:cNvSpPr/>
          <p:nvPr/>
        </p:nvSpPr>
        <p:spPr>
          <a:xfrm>
            <a:off x="4820296" y="2240076"/>
            <a:ext cx="94400" cy="0"/>
          </a:xfrm>
          <a:custGeom>
            <a:avLst/>
            <a:gdLst/>
            <a:ahLst/>
            <a:cxnLst/>
            <a:rect l="l" t="t" r="r" b="b"/>
            <a:pathLst>
              <a:path w="117475">
                <a:moveTo>
                  <a:pt x="0" y="0"/>
                </a:moveTo>
                <a:lnTo>
                  <a:pt x="1169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5" name="object 15"/>
          <p:cNvSpPr/>
          <p:nvPr/>
        </p:nvSpPr>
        <p:spPr>
          <a:xfrm>
            <a:off x="4685075" y="2240076"/>
            <a:ext cx="93889" cy="0"/>
          </a:xfrm>
          <a:custGeom>
            <a:avLst/>
            <a:gdLst/>
            <a:ahLst/>
            <a:cxnLst/>
            <a:rect l="l" t="t" r="r" b="b"/>
            <a:pathLst>
              <a:path w="116839">
                <a:moveTo>
                  <a:pt x="0" y="0"/>
                </a:moveTo>
                <a:lnTo>
                  <a:pt x="1168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6" name="object 16"/>
          <p:cNvSpPr/>
          <p:nvPr/>
        </p:nvSpPr>
        <p:spPr>
          <a:xfrm>
            <a:off x="4685075" y="2220482"/>
            <a:ext cx="0" cy="39291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7" name="object 17"/>
          <p:cNvSpPr/>
          <p:nvPr/>
        </p:nvSpPr>
        <p:spPr>
          <a:xfrm>
            <a:off x="4914288" y="2220482"/>
            <a:ext cx="0" cy="39291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8" name="object 18"/>
          <p:cNvSpPr/>
          <p:nvPr/>
        </p:nvSpPr>
        <p:spPr>
          <a:xfrm>
            <a:off x="4855199" y="2370398"/>
            <a:ext cx="186248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9" name="object 19"/>
          <p:cNvSpPr/>
          <p:nvPr/>
        </p:nvSpPr>
        <p:spPr>
          <a:xfrm>
            <a:off x="4627620" y="2370398"/>
            <a:ext cx="186248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0" name="object 20"/>
          <p:cNvSpPr/>
          <p:nvPr/>
        </p:nvSpPr>
        <p:spPr>
          <a:xfrm>
            <a:off x="4627619" y="2350701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1" name="object 21"/>
          <p:cNvSpPr/>
          <p:nvPr/>
        </p:nvSpPr>
        <p:spPr>
          <a:xfrm>
            <a:off x="5041343" y="2350701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2" name="object 22"/>
          <p:cNvSpPr/>
          <p:nvPr/>
        </p:nvSpPr>
        <p:spPr>
          <a:xfrm>
            <a:off x="5164931" y="2500618"/>
            <a:ext cx="83684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8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3" name="object 23"/>
          <p:cNvSpPr/>
          <p:nvPr/>
        </p:nvSpPr>
        <p:spPr>
          <a:xfrm>
            <a:off x="5040119" y="2500618"/>
            <a:ext cx="83684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8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4" name="object 24"/>
          <p:cNvSpPr/>
          <p:nvPr/>
        </p:nvSpPr>
        <p:spPr>
          <a:xfrm>
            <a:off x="5040119" y="2480922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5" name="object 25"/>
          <p:cNvSpPr/>
          <p:nvPr/>
        </p:nvSpPr>
        <p:spPr>
          <a:xfrm>
            <a:off x="5248410" y="2480922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6" name="object 26"/>
          <p:cNvSpPr/>
          <p:nvPr/>
        </p:nvSpPr>
        <p:spPr>
          <a:xfrm>
            <a:off x="4855198" y="3151822"/>
            <a:ext cx="49394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2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7" name="object 27"/>
          <p:cNvSpPr/>
          <p:nvPr/>
        </p:nvSpPr>
        <p:spPr>
          <a:xfrm>
            <a:off x="4320132" y="3151822"/>
            <a:ext cx="49394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8" name="object 28"/>
          <p:cNvSpPr/>
          <p:nvPr/>
        </p:nvSpPr>
        <p:spPr>
          <a:xfrm>
            <a:off x="4320132" y="3132126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29" name="object 29"/>
          <p:cNvSpPr/>
          <p:nvPr/>
        </p:nvSpPr>
        <p:spPr>
          <a:xfrm>
            <a:off x="5348831" y="3132126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0" name="object 30"/>
          <p:cNvSpPr/>
          <p:nvPr/>
        </p:nvSpPr>
        <p:spPr>
          <a:xfrm>
            <a:off x="5187383" y="3282043"/>
            <a:ext cx="474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9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1" name="object 31"/>
          <p:cNvSpPr/>
          <p:nvPr/>
        </p:nvSpPr>
        <p:spPr>
          <a:xfrm>
            <a:off x="5098698" y="3282043"/>
            <a:ext cx="47455" cy="0"/>
          </a:xfrm>
          <a:custGeom>
            <a:avLst/>
            <a:gdLst/>
            <a:ahLst/>
            <a:cxnLst/>
            <a:rect l="l" t="t" r="r" b="b"/>
            <a:pathLst>
              <a:path w="59054">
                <a:moveTo>
                  <a:pt x="0" y="0"/>
                </a:moveTo>
                <a:lnTo>
                  <a:pt x="589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2" name="object 32"/>
          <p:cNvSpPr/>
          <p:nvPr/>
        </p:nvSpPr>
        <p:spPr>
          <a:xfrm>
            <a:off x="5098698" y="3262346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3" name="object 33"/>
          <p:cNvSpPr/>
          <p:nvPr/>
        </p:nvSpPr>
        <p:spPr>
          <a:xfrm>
            <a:off x="5234736" y="3262346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4" name="object 34"/>
          <p:cNvSpPr/>
          <p:nvPr/>
        </p:nvSpPr>
        <p:spPr>
          <a:xfrm>
            <a:off x="5090943" y="3412263"/>
            <a:ext cx="1898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0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5" name="object 35"/>
          <p:cNvSpPr/>
          <p:nvPr/>
        </p:nvSpPr>
        <p:spPr>
          <a:xfrm>
            <a:off x="4859791" y="3412263"/>
            <a:ext cx="1898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6" name="object 36"/>
          <p:cNvSpPr/>
          <p:nvPr/>
        </p:nvSpPr>
        <p:spPr>
          <a:xfrm>
            <a:off x="4859791" y="3392566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7" name="object 37"/>
          <p:cNvSpPr/>
          <p:nvPr/>
        </p:nvSpPr>
        <p:spPr>
          <a:xfrm>
            <a:off x="5280660" y="3392566"/>
            <a:ext cx="0" cy="39801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8" name="object 38"/>
          <p:cNvSpPr/>
          <p:nvPr/>
        </p:nvSpPr>
        <p:spPr>
          <a:xfrm>
            <a:off x="4829175" y="3542483"/>
            <a:ext cx="49394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1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39" name="object 39"/>
          <p:cNvSpPr/>
          <p:nvPr/>
        </p:nvSpPr>
        <p:spPr>
          <a:xfrm>
            <a:off x="4294209" y="3542483"/>
            <a:ext cx="49394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29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0" name="object 40"/>
          <p:cNvSpPr/>
          <p:nvPr/>
        </p:nvSpPr>
        <p:spPr>
          <a:xfrm>
            <a:off x="4294210" y="3522788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1" name="object 41"/>
          <p:cNvSpPr/>
          <p:nvPr/>
        </p:nvSpPr>
        <p:spPr>
          <a:xfrm>
            <a:off x="5322705" y="3522788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2" name="object 42"/>
          <p:cNvSpPr/>
          <p:nvPr/>
        </p:nvSpPr>
        <p:spPr>
          <a:xfrm>
            <a:off x="4780597" y="3672806"/>
            <a:ext cx="236765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3" name="object 43"/>
          <p:cNvSpPr/>
          <p:nvPr/>
        </p:nvSpPr>
        <p:spPr>
          <a:xfrm>
            <a:off x="4502807" y="3672806"/>
            <a:ext cx="236765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2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4" name="object 44"/>
          <p:cNvSpPr/>
          <p:nvPr/>
        </p:nvSpPr>
        <p:spPr>
          <a:xfrm>
            <a:off x="4502808" y="3653109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5" name="object 45"/>
          <p:cNvSpPr/>
          <p:nvPr/>
        </p:nvSpPr>
        <p:spPr>
          <a:xfrm>
            <a:off x="5016953" y="3653109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6" name="object 46"/>
          <p:cNvSpPr/>
          <p:nvPr/>
        </p:nvSpPr>
        <p:spPr>
          <a:xfrm>
            <a:off x="4999605" y="3803026"/>
            <a:ext cx="16175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7" name="object 47"/>
          <p:cNvSpPr/>
          <p:nvPr/>
        </p:nvSpPr>
        <p:spPr>
          <a:xfrm>
            <a:off x="4796927" y="3803026"/>
            <a:ext cx="16175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0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8" name="object 48"/>
          <p:cNvSpPr/>
          <p:nvPr/>
        </p:nvSpPr>
        <p:spPr>
          <a:xfrm>
            <a:off x="4796926" y="3783330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49" name="object 49"/>
          <p:cNvSpPr/>
          <p:nvPr/>
        </p:nvSpPr>
        <p:spPr>
          <a:xfrm>
            <a:off x="5160950" y="3783330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0" name="object 50"/>
          <p:cNvSpPr/>
          <p:nvPr/>
        </p:nvSpPr>
        <p:spPr>
          <a:xfrm>
            <a:off x="4830400" y="3933247"/>
            <a:ext cx="236765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25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1" name="object 51"/>
          <p:cNvSpPr/>
          <p:nvPr/>
        </p:nvSpPr>
        <p:spPr>
          <a:xfrm>
            <a:off x="4552609" y="3933247"/>
            <a:ext cx="236765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2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2" name="object 52"/>
          <p:cNvSpPr/>
          <p:nvPr/>
        </p:nvSpPr>
        <p:spPr>
          <a:xfrm>
            <a:off x="4552610" y="3913550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3" name="object 53"/>
          <p:cNvSpPr/>
          <p:nvPr/>
        </p:nvSpPr>
        <p:spPr>
          <a:xfrm>
            <a:off x="5066857" y="3913550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4" name="object 54"/>
          <p:cNvSpPr/>
          <p:nvPr/>
        </p:nvSpPr>
        <p:spPr>
          <a:xfrm>
            <a:off x="5087676" y="4063467"/>
            <a:ext cx="494450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5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5" name="object 55"/>
          <p:cNvSpPr/>
          <p:nvPr/>
        </p:nvSpPr>
        <p:spPr>
          <a:xfrm>
            <a:off x="4551895" y="4063467"/>
            <a:ext cx="494450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53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6" name="object 56"/>
          <p:cNvSpPr/>
          <p:nvPr/>
        </p:nvSpPr>
        <p:spPr>
          <a:xfrm>
            <a:off x="4551895" y="4043770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7" name="object 57"/>
          <p:cNvSpPr/>
          <p:nvPr/>
        </p:nvSpPr>
        <p:spPr>
          <a:xfrm>
            <a:off x="5582126" y="4043770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8" name="object 58"/>
          <p:cNvSpPr/>
          <p:nvPr/>
        </p:nvSpPr>
        <p:spPr>
          <a:xfrm>
            <a:off x="5078901" y="4193687"/>
            <a:ext cx="343921" cy="0"/>
          </a:xfrm>
          <a:custGeom>
            <a:avLst/>
            <a:gdLst/>
            <a:ahLst/>
            <a:cxnLst/>
            <a:rect l="l" t="t" r="r" b="b"/>
            <a:pathLst>
              <a:path w="427989">
                <a:moveTo>
                  <a:pt x="0" y="0"/>
                </a:moveTo>
                <a:lnTo>
                  <a:pt x="4276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59" name="object 59"/>
          <p:cNvSpPr/>
          <p:nvPr/>
        </p:nvSpPr>
        <p:spPr>
          <a:xfrm>
            <a:off x="4694055" y="4193687"/>
            <a:ext cx="343921" cy="0"/>
          </a:xfrm>
          <a:custGeom>
            <a:avLst/>
            <a:gdLst/>
            <a:ahLst/>
            <a:cxnLst/>
            <a:rect l="l" t="t" r="r" b="b"/>
            <a:pathLst>
              <a:path w="427989">
                <a:moveTo>
                  <a:pt x="0" y="0"/>
                </a:moveTo>
                <a:lnTo>
                  <a:pt x="4274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0" name="object 60"/>
          <p:cNvSpPr/>
          <p:nvPr/>
        </p:nvSpPr>
        <p:spPr>
          <a:xfrm>
            <a:off x="4694055" y="4173991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1" name="object 61"/>
          <p:cNvSpPr/>
          <p:nvPr/>
        </p:nvSpPr>
        <p:spPr>
          <a:xfrm>
            <a:off x="5422514" y="4173991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2" name="object 62"/>
          <p:cNvSpPr/>
          <p:nvPr/>
        </p:nvSpPr>
        <p:spPr>
          <a:xfrm>
            <a:off x="4679871" y="4324010"/>
            <a:ext cx="34290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5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3" name="object 63"/>
          <p:cNvSpPr/>
          <p:nvPr/>
        </p:nvSpPr>
        <p:spPr>
          <a:xfrm>
            <a:off x="4295741" y="4324010"/>
            <a:ext cx="34290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5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4" name="object 64"/>
          <p:cNvSpPr/>
          <p:nvPr/>
        </p:nvSpPr>
        <p:spPr>
          <a:xfrm>
            <a:off x="4295741" y="4304313"/>
            <a:ext cx="0" cy="39291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5" name="object 65"/>
          <p:cNvSpPr/>
          <p:nvPr/>
        </p:nvSpPr>
        <p:spPr>
          <a:xfrm>
            <a:off x="5022668" y="4304313"/>
            <a:ext cx="0" cy="39291"/>
          </a:xfrm>
          <a:custGeom>
            <a:avLst/>
            <a:gdLst/>
            <a:ahLst/>
            <a:cxnLst/>
            <a:rect l="l" t="t" r="r" b="b"/>
            <a:pathLst>
              <a:path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6" name="object 66"/>
          <p:cNvSpPr/>
          <p:nvPr/>
        </p:nvSpPr>
        <p:spPr>
          <a:xfrm>
            <a:off x="5561410" y="4454230"/>
            <a:ext cx="93379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62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7" name="object 67"/>
          <p:cNvSpPr/>
          <p:nvPr/>
        </p:nvSpPr>
        <p:spPr>
          <a:xfrm>
            <a:off x="5426802" y="4454230"/>
            <a:ext cx="93379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60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8" name="object 68"/>
          <p:cNvSpPr/>
          <p:nvPr/>
        </p:nvSpPr>
        <p:spPr>
          <a:xfrm>
            <a:off x="5426801" y="4434533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69" name="object 69"/>
          <p:cNvSpPr/>
          <p:nvPr/>
        </p:nvSpPr>
        <p:spPr>
          <a:xfrm>
            <a:off x="5654789" y="4434533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70" name="object 70"/>
          <p:cNvSpPr/>
          <p:nvPr/>
        </p:nvSpPr>
        <p:spPr>
          <a:xfrm>
            <a:off x="4913165" y="4584451"/>
            <a:ext cx="73478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1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71" name="object 71"/>
          <p:cNvSpPr/>
          <p:nvPr/>
        </p:nvSpPr>
        <p:spPr>
          <a:xfrm>
            <a:off x="4798560" y="4584451"/>
            <a:ext cx="73478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1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72" name="object 72"/>
          <p:cNvSpPr/>
          <p:nvPr/>
        </p:nvSpPr>
        <p:spPr>
          <a:xfrm>
            <a:off x="4798559" y="4564754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73" name="object 73"/>
          <p:cNvSpPr/>
          <p:nvPr/>
        </p:nvSpPr>
        <p:spPr>
          <a:xfrm>
            <a:off x="4986439" y="4564754"/>
            <a:ext cx="0" cy="39801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74" name="object 74"/>
          <p:cNvSpPr txBox="1"/>
          <p:nvPr/>
        </p:nvSpPr>
        <p:spPr>
          <a:xfrm>
            <a:off x="2225176" y="3181826"/>
            <a:ext cx="1064419" cy="415442"/>
          </a:xfrm>
          <a:prstGeom prst="rect">
            <a:avLst/>
          </a:prstGeom>
        </p:spPr>
        <p:txBody>
          <a:bodyPr vert="horz" wrap="square" lIns="0" tIns="30106" rIns="0" bIns="0" rtlCol="0">
            <a:spAutoFit/>
          </a:bodyPr>
          <a:lstStyle/>
          <a:p>
            <a:pPr marL="10205">
              <a:spcBef>
                <a:spcPts val="237"/>
              </a:spcBef>
            </a:pPr>
            <a:r>
              <a:rPr sz="723" spc="-12" dirty="0">
                <a:latin typeface="Arial"/>
                <a:cs typeface="Arial"/>
              </a:rPr>
              <a:t>Bothamley, </a:t>
            </a:r>
            <a:r>
              <a:rPr sz="723" dirty="0">
                <a:latin typeface="Arial"/>
                <a:cs typeface="Arial"/>
              </a:rPr>
              <a:t>UK, 2016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61"/>
              </a:spcBef>
            </a:pPr>
            <a:r>
              <a:rPr sz="723" spc="-12" dirty="0">
                <a:latin typeface="Arial"/>
                <a:cs typeface="Arial"/>
              </a:rPr>
              <a:t>Bothamley, </a:t>
            </a:r>
            <a:r>
              <a:rPr sz="723" spc="-4" dirty="0">
                <a:latin typeface="Arial"/>
                <a:cs typeface="Arial"/>
              </a:rPr>
              <a:t>Ukraine,</a:t>
            </a:r>
            <a:r>
              <a:rPr sz="723" spc="-24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spc="-12" dirty="0">
                <a:latin typeface="Arial"/>
                <a:cs typeface="Arial"/>
              </a:rPr>
              <a:t>Bothamley, </a:t>
            </a:r>
            <a:r>
              <a:rPr sz="723" dirty="0">
                <a:latin typeface="Arial"/>
                <a:cs typeface="Arial"/>
              </a:rPr>
              <a:t>Spain,</a:t>
            </a:r>
            <a:r>
              <a:rPr sz="723" spc="-36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2016.2</a:t>
            </a:r>
            <a:endParaRPr sz="723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25177" y="3572692"/>
            <a:ext cx="1093504" cy="552338"/>
          </a:xfrm>
          <a:prstGeom prst="rect">
            <a:avLst/>
          </a:prstGeom>
        </p:spPr>
        <p:txBody>
          <a:bodyPr vert="horz" wrap="square" lIns="0" tIns="30106" rIns="0" bIns="0" rtlCol="0">
            <a:spAutoFit/>
          </a:bodyPr>
          <a:lstStyle/>
          <a:p>
            <a:pPr marL="10205">
              <a:spcBef>
                <a:spcPts val="237"/>
              </a:spcBef>
            </a:pPr>
            <a:r>
              <a:rPr sz="723" spc="-12" dirty="0">
                <a:latin typeface="Arial"/>
                <a:cs typeface="Arial"/>
              </a:rPr>
              <a:t>Bothamley, </a:t>
            </a:r>
            <a:r>
              <a:rPr sz="723" dirty="0">
                <a:latin typeface="Arial"/>
                <a:cs typeface="Arial"/>
              </a:rPr>
              <a:t>Spain,</a:t>
            </a:r>
            <a:r>
              <a:rPr sz="723" spc="-16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2016.1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spc="-12" dirty="0">
                <a:latin typeface="Arial"/>
                <a:cs typeface="Arial"/>
              </a:rPr>
              <a:t>Bothamley, </a:t>
            </a:r>
            <a:r>
              <a:rPr sz="723" spc="-4" dirty="0">
                <a:latin typeface="Arial"/>
                <a:cs typeface="Arial"/>
              </a:rPr>
              <a:t>Slovakia,</a:t>
            </a:r>
            <a:r>
              <a:rPr sz="723" spc="-28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spc="-12" dirty="0">
                <a:latin typeface="Arial"/>
                <a:cs typeface="Arial"/>
              </a:rPr>
              <a:t>Bothamley, </a:t>
            </a:r>
            <a:r>
              <a:rPr sz="723" dirty="0">
                <a:latin typeface="Arial"/>
                <a:cs typeface="Arial"/>
              </a:rPr>
              <a:t>Serbia,</a:t>
            </a:r>
            <a:r>
              <a:rPr sz="723" spc="-8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61"/>
              </a:spcBef>
            </a:pPr>
            <a:r>
              <a:rPr sz="723" spc="-12" dirty="0">
                <a:latin typeface="Arial"/>
                <a:cs typeface="Arial"/>
              </a:rPr>
              <a:t>Bothamley, Italy,</a:t>
            </a:r>
            <a:r>
              <a:rPr sz="723" spc="-4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2016.3</a:t>
            </a:r>
            <a:endParaRPr sz="723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25176" y="4113677"/>
            <a:ext cx="985838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spc="-12" dirty="0">
                <a:latin typeface="Arial"/>
                <a:cs typeface="Arial"/>
              </a:rPr>
              <a:t>Bothamley, Italy,</a:t>
            </a:r>
            <a:r>
              <a:rPr sz="723" spc="-28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2016.2</a:t>
            </a:r>
            <a:endParaRPr sz="723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25177" y="4223896"/>
            <a:ext cx="1081768" cy="415442"/>
          </a:xfrm>
          <a:prstGeom prst="rect">
            <a:avLst/>
          </a:prstGeom>
        </p:spPr>
        <p:txBody>
          <a:bodyPr vert="horz" wrap="square" lIns="0" tIns="30106" rIns="0" bIns="0" rtlCol="0">
            <a:spAutoFit/>
          </a:bodyPr>
          <a:lstStyle/>
          <a:p>
            <a:pPr marL="10205">
              <a:spcBef>
                <a:spcPts val="237"/>
              </a:spcBef>
            </a:pPr>
            <a:r>
              <a:rPr sz="723" spc="-12" dirty="0">
                <a:latin typeface="Arial"/>
                <a:cs typeface="Arial"/>
              </a:rPr>
              <a:t>Bothamley, Italy,</a:t>
            </a:r>
            <a:r>
              <a:rPr sz="723" spc="-4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2016.1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spc="-12" dirty="0">
                <a:latin typeface="Arial"/>
                <a:cs typeface="Arial"/>
              </a:rPr>
              <a:t>Bothamley, </a:t>
            </a:r>
            <a:r>
              <a:rPr sz="723" dirty="0">
                <a:latin typeface="Arial"/>
                <a:cs typeface="Arial"/>
              </a:rPr>
              <a:t>Belgium,</a:t>
            </a:r>
            <a:r>
              <a:rPr sz="723" spc="-28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spc="-12" dirty="0">
                <a:latin typeface="Arial"/>
                <a:cs typeface="Arial"/>
              </a:rPr>
              <a:t>Bothamley, </a:t>
            </a:r>
            <a:r>
              <a:rPr sz="723" spc="-4" dirty="0">
                <a:latin typeface="Arial"/>
                <a:cs typeface="Arial"/>
              </a:rPr>
              <a:t>Belarus, </a:t>
            </a:r>
            <a:r>
              <a:rPr sz="723" dirty="0">
                <a:latin typeface="Arial"/>
                <a:cs typeface="Arial"/>
              </a:rPr>
              <a:t>2016</a:t>
            </a:r>
            <a:endParaRPr sz="723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09042" y="1879419"/>
            <a:ext cx="710292" cy="689235"/>
          </a:xfrm>
          <a:prstGeom prst="rect">
            <a:avLst/>
          </a:prstGeom>
        </p:spPr>
        <p:txBody>
          <a:bodyPr vert="horz" wrap="square" lIns="0" tIns="30106" rIns="0" bIns="0" rtlCol="0">
            <a:spAutoFit/>
          </a:bodyPr>
          <a:lstStyle/>
          <a:p>
            <a:pPr marL="10205">
              <a:spcBef>
                <a:spcPts val="237"/>
              </a:spcBef>
            </a:pPr>
            <a:r>
              <a:rPr sz="723" dirty="0">
                <a:latin typeface="Arial"/>
                <a:cs typeface="Arial"/>
              </a:rPr>
              <a:t>1.29 [0.82,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2.03]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1.31 [1.08,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1.59]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61"/>
              </a:spcBef>
            </a:pPr>
            <a:r>
              <a:rPr sz="723" dirty="0">
                <a:latin typeface="Arial"/>
                <a:cs typeface="Arial"/>
              </a:rPr>
              <a:t>0.17 [0.09,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0.32]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0.21 [0.07,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0.63]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1.09 [0.62,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1.91]</a:t>
            </a:r>
            <a:endParaRPr sz="723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209042" y="5025321"/>
            <a:ext cx="710292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dirty="0">
                <a:latin typeface="Arial"/>
                <a:cs typeface="Arial"/>
              </a:rPr>
              <a:t>0.54 [0.30,</a:t>
            </a:r>
            <a:r>
              <a:rPr sz="723" spc="128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1.00]</a:t>
            </a:r>
            <a:endParaRPr sz="723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154726" y="1959021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1" name="object 81"/>
          <p:cNvSpPr/>
          <p:nvPr/>
        </p:nvSpPr>
        <p:spPr>
          <a:xfrm>
            <a:off x="5157584" y="2089242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2" name="object 82"/>
          <p:cNvSpPr/>
          <p:nvPr/>
        </p:nvSpPr>
        <p:spPr>
          <a:xfrm>
            <a:off x="4778964" y="2219461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3" name="object 83"/>
          <p:cNvSpPr/>
          <p:nvPr/>
        </p:nvSpPr>
        <p:spPr>
          <a:xfrm>
            <a:off x="4813868" y="2349682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4" name="object 84"/>
          <p:cNvSpPr/>
          <p:nvPr/>
        </p:nvSpPr>
        <p:spPr>
          <a:xfrm>
            <a:off x="5123600" y="2479902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5" name="object 85"/>
          <p:cNvSpPr/>
          <p:nvPr/>
        </p:nvSpPr>
        <p:spPr>
          <a:xfrm>
            <a:off x="4813868" y="3131106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6" name="object 86"/>
          <p:cNvSpPr/>
          <p:nvPr/>
        </p:nvSpPr>
        <p:spPr>
          <a:xfrm>
            <a:off x="5146052" y="3261429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7" name="object 87"/>
          <p:cNvSpPr/>
          <p:nvPr/>
        </p:nvSpPr>
        <p:spPr>
          <a:xfrm>
            <a:off x="5049611" y="3391648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8" name="object 88"/>
          <p:cNvSpPr/>
          <p:nvPr/>
        </p:nvSpPr>
        <p:spPr>
          <a:xfrm>
            <a:off x="4787844" y="3521870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89" name="object 89"/>
          <p:cNvSpPr/>
          <p:nvPr/>
        </p:nvSpPr>
        <p:spPr>
          <a:xfrm>
            <a:off x="4739267" y="3652089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0" name="object 90"/>
          <p:cNvSpPr/>
          <p:nvPr/>
        </p:nvSpPr>
        <p:spPr>
          <a:xfrm>
            <a:off x="4958274" y="3782310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1" name="object 91"/>
          <p:cNvSpPr/>
          <p:nvPr/>
        </p:nvSpPr>
        <p:spPr>
          <a:xfrm>
            <a:off x="4789068" y="3912531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2" name="object 92"/>
          <p:cNvSpPr/>
          <p:nvPr/>
        </p:nvSpPr>
        <p:spPr>
          <a:xfrm>
            <a:off x="5046346" y="4042852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3" name="object 93"/>
          <p:cNvSpPr/>
          <p:nvPr/>
        </p:nvSpPr>
        <p:spPr>
          <a:xfrm>
            <a:off x="5037568" y="4173073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4" name="object 94"/>
          <p:cNvSpPr/>
          <p:nvPr/>
        </p:nvSpPr>
        <p:spPr>
          <a:xfrm>
            <a:off x="4638539" y="4303293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5" name="object 95"/>
          <p:cNvSpPr/>
          <p:nvPr/>
        </p:nvSpPr>
        <p:spPr>
          <a:xfrm>
            <a:off x="5520078" y="4433514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6" name="object 96"/>
          <p:cNvSpPr/>
          <p:nvPr/>
        </p:nvSpPr>
        <p:spPr>
          <a:xfrm>
            <a:off x="4871834" y="4563735"/>
            <a:ext cx="41332" cy="41332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7" name="object 97"/>
          <p:cNvSpPr/>
          <p:nvPr/>
        </p:nvSpPr>
        <p:spPr>
          <a:xfrm>
            <a:off x="2161903" y="4975112"/>
            <a:ext cx="4820501" cy="0"/>
          </a:xfrm>
          <a:custGeom>
            <a:avLst/>
            <a:gdLst/>
            <a:ahLst/>
            <a:cxnLst/>
            <a:rect l="l" t="t" r="r" b="b"/>
            <a:pathLst>
              <a:path w="5998845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98" name="object 98"/>
          <p:cNvSpPr txBox="1"/>
          <p:nvPr/>
        </p:nvSpPr>
        <p:spPr>
          <a:xfrm>
            <a:off x="2225177" y="5020219"/>
            <a:ext cx="2752895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dirty="0">
                <a:latin typeface="Arial"/>
                <a:cs typeface="Arial"/>
              </a:rPr>
              <a:t>RE Model </a:t>
            </a:r>
            <a:r>
              <a:rPr sz="723" spc="-8" dirty="0">
                <a:latin typeface="Arial"/>
                <a:cs typeface="Arial"/>
              </a:rPr>
              <a:t>for </a:t>
            </a:r>
            <a:r>
              <a:rPr sz="723" dirty="0">
                <a:latin typeface="Arial"/>
                <a:cs typeface="Arial"/>
              </a:rPr>
              <a:t>All Studies (Q = 149.68, df = </a:t>
            </a:r>
            <a:r>
              <a:rPr sz="723" spc="-4" dirty="0">
                <a:latin typeface="Arial"/>
                <a:cs typeface="Arial"/>
              </a:rPr>
              <a:t>16, </a:t>
            </a:r>
            <a:r>
              <a:rPr sz="723" dirty="0">
                <a:latin typeface="Arial"/>
                <a:cs typeface="Arial"/>
              </a:rPr>
              <a:t>p = 0.00; I</a:t>
            </a:r>
            <a:r>
              <a:rPr sz="723" baseline="41666" dirty="0">
                <a:latin typeface="Arial"/>
                <a:cs typeface="Arial"/>
              </a:rPr>
              <a:t>2 </a:t>
            </a:r>
            <a:r>
              <a:rPr sz="723" dirty="0">
                <a:latin typeface="Arial"/>
                <a:cs typeface="Arial"/>
              </a:rPr>
              <a:t>=</a:t>
            </a:r>
            <a:r>
              <a:rPr sz="723" spc="-116" dirty="0">
                <a:latin typeface="Arial"/>
                <a:cs typeface="Arial"/>
              </a:rPr>
              <a:t> </a:t>
            </a:r>
            <a:r>
              <a:rPr sz="723" spc="-4" dirty="0">
                <a:latin typeface="Arial"/>
                <a:cs typeface="Arial"/>
              </a:rPr>
              <a:t>92.4%)</a:t>
            </a:r>
            <a:endParaRPr sz="723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225177" y="2921488"/>
            <a:ext cx="938893" cy="278545"/>
          </a:xfrm>
          <a:prstGeom prst="rect">
            <a:avLst/>
          </a:prstGeom>
        </p:spPr>
        <p:txBody>
          <a:bodyPr vert="horz" wrap="square" lIns="0" tIns="30106" rIns="0" bIns="0" rtlCol="0">
            <a:spAutoFit/>
          </a:bodyPr>
          <a:lstStyle/>
          <a:p>
            <a:pPr marL="10205">
              <a:spcBef>
                <a:spcPts val="237"/>
              </a:spcBef>
            </a:pPr>
            <a:r>
              <a:rPr sz="723" b="1" i="1" spc="-4" dirty="0">
                <a:latin typeface="Arial"/>
                <a:cs typeface="Arial"/>
              </a:rPr>
              <a:t>Bothamley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spc="-12" dirty="0">
                <a:latin typeface="Arial"/>
                <a:cs typeface="Arial"/>
              </a:rPr>
              <a:t>Bothamley, </a:t>
            </a:r>
            <a:r>
              <a:rPr sz="723" dirty="0">
                <a:latin typeface="Arial"/>
                <a:cs typeface="Arial"/>
              </a:rPr>
              <a:t>USA,</a:t>
            </a:r>
            <a:r>
              <a:rPr sz="723" spc="-28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2016</a:t>
            </a:r>
            <a:endParaRPr sz="723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225177" y="1749299"/>
            <a:ext cx="1257810" cy="803560"/>
          </a:xfrm>
          <a:prstGeom prst="rect">
            <a:avLst/>
          </a:prstGeom>
        </p:spPr>
        <p:txBody>
          <a:bodyPr vert="horz" wrap="square" lIns="0" tIns="30106" rIns="0" bIns="0" rtlCol="0">
            <a:spAutoFit/>
          </a:bodyPr>
          <a:lstStyle/>
          <a:p>
            <a:pPr marL="10205">
              <a:spcBef>
                <a:spcPts val="237"/>
              </a:spcBef>
            </a:pPr>
            <a:r>
              <a:rPr sz="723" b="1" i="1" dirty="0">
                <a:latin typeface="Arial"/>
                <a:cs typeface="Arial"/>
              </a:rPr>
              <a:t>Without</a:t>
            </a:r>
            <a:r>
              <a:rPr sz="723" b="1" i="1" spc="-4" dirty="0">
                <a:latin typeface="Arial"/>
                <a:cs typeface="Arial"/>
              </a:rPr>
              <a:t> Bothamley</a:t>
            </a:r>
            <a:endParaRPr sz="723">
              <a:latin typeface="Arial"/>
              <a:cs typeface="Arial"/>
            </a:endParaRPr>
          </a:p>
          <a:p>
            <a:pPr marL="10205">
              <a:spcBef>
                <a:spcPts val="157"/>
              </a:spcBef>
            </a:pPr>
            <a:r>
              <a:rPr sz="723" spc="-8" dirty="0">
                <a:latin typeface="Arial"/>
                <a:cs typeface="Arial"/>
              </a:rPr>
              <a:t>Zenner, </a:t>
            </a:r>
            <a:r>
              <a:rPr sz="723" dirty="0">
                <a:latin typeface="Arial"/>
                <a:cs typeface="Arial"/>
              </a:rPr>
              <a:t>UK, 2012</a:t>
            </a:r>
            <a:endParaRPr sz="723">
              <a:latin typeface="Arial"/>
              <a:cs typeface="Arial"/>
            </a:endParaRPr>
          </a:p>
          <a:p>
            <a:pPr marL="10205" marR="4082">
              <a:lnSpc>
                <a:spcPct val="118100"/>
              </a:lnSpc>
            </a:pPr>
            <a:r>
              <a:rPr sz="723" dirty="0">
                <a:latin typeface="Arial"/>
                <a:cs typeface="Arial"/>
              </a:rPr>
              <a:t>Rendell, Mongolia, 2016  </a:t>
            </a:r>
            <a:r>
              <a:rPr sz="723" spc="-12" dirty="0">
                <a:latin typeface="Arial"/>
                <a:cs typeface="Arial"/>
              </a:rPr>
              <a:t>Odayar, </a:t>
            </a:r>
            <a:r>
              <a:rPr sz="723" dirty="0">
                <a:latin typeface="Arial"/>
                <a:cs typeface="Arial"/>
              </a:rPr>
              <a:t>South Africa, 2018  Espinal, Santo </a:t>
            </a:r>
            <a:r>
              <a:rPr sz="723" spc="-4" dirty="0">
                <a:latin typeface="Arial"/>
                <a:cs typeface="Arial"/>
              </a:rPr>
              <a:t>Domingo,</a:t>
            </a:r>
            <a:r>
              <a:rPr sz="723" spc="-80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1996  </a:t>
            </a:r>
            <a:r>
              <a:rPr sz="723" spc="-4" dirty="0">
                <a:latin typeface="Arial"/>
                <a:cs typeface="Arial"/>
              </a:rPr>
              <a:t>Crampin, Malawi, </a:t>
            </a:r>
            <a:r>
              <a:rPr sz="723" dirty="0">
                <a:latin typeface="Arial"/>
                <a:cs typeface="Arial"/>
              </a:rPr>
              <a:t>2004</a:t>
            </a:r>
            <a:endParaRPr sz="723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25177" y="1508862"/>
            <a:ext cx="1241482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b="1" spc="-4" dirty="0">
                <a:latin typeface="Arial"/>
                <a:cs typeface="Arial"/>
              </a:rPr>
              <a:t>Author(s), </a:t>
            </a:r>
            <a:r>
              <a:rPr sz="723" b="1" dirty="0">
                <a:latin typeface="Arial"/>
                <a:cs typeface="Arial"/>
              </a:rPr>
              <a:t>Country and</a:t>
            </a:r>
            <a:r>
              <a:rPr sz="723" b="1" spc="-48" dirty="0">
                <a:latin typeface="Arial"/>
                <a:cs typeface="Arial"/>
              </a:rPr>
              <a:t> </a:t>
            </a:r>
            <a:r>
              <a:rPr sz="723" b="1" spc="-16" dirty="0">
                <a:latin typeface="Arial"/>
                <a:cs typeface="Arial"/>
              </a:rPr>
              <a:t>Year</a:t>
            </a:r>
            <a:endParaRPr sz="723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612131" y="1508862"/>
            <a:ext cx="1306796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b="1" dirty="0">
                <a:latin typeface="Arial"/>
                <a:cs typeface="Arial"/>
              </a:rPr>
              <a:t>Incidence Risk Ratio [95%</a:t>
            </a:r>
            <a:r>
              <a:rPr sz="723" b="1" spc="-77" dirty="0">
                <a:latin typeface="Arial"/>
                <a:cs typeface="Arial"/>
              </a:rPr>
              <a:t> </a:t>
            </a:r>
            <a:r>
              <a:rPr sz="723" b="1" dirty="0">
                <a:latin typeface="Arial"/>
                <a:cs typeface="Arial"/>
              </a:rPr>
              <a:t>CI]</a:t>
            </a:r>
            <a:endParaRPr sz="723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183425" y="3051708"/>
            <a:ext cx="735806" cy="1848526"/>
          </a:xfrm>
          <a:prstGeom prst="rect">
            <a:avLst/>
          </a:prstGeom>
        </p:spPr>
        <p:txBody>
          <a:bodyPr vert="horz" wrap="square" lIns="0" tIns="30106" rIns="0" bIns="0" rtlCol="0">
            <a:spAutoFit/>
          </a:bodyPr>
          <a:lstStyle/>
          <a:p>
            <a:pPr marL="35718">
              <a:spcBef>
                <a:spcPts val="237"/>
              </a:spcBef>
            </a:pPr>
            <a:r>
              <a:rPr sz="723" dirty="0">
                <a:latin typeface="Arial"/>
                <a:cs typeface="Arial"/>
              </a:rPr>
              <a:t>0.21 [0.01,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3.29]</a:t>
            </a:r>
            <a:endParaRPr sz="723">
              <a:latin typeface="Arial"/>
              <a:cs typeface="Arial"/>
            </a:endParaRPr>
          </a:p>
          <a:p>
            <a:pPr marL="35718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1.23 [0.85,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1.78]</a:t>
            </a:r>
            <a:endParaRPr sz="723">
              <a:latin typeface="Arial"/>
              <a:cs typeface="Arial"/>
            </a:endParaRPr>
          </a:p>
          <a:p>
            <a:pPr marL="35718">
              <a:spcBef>
                <a:spcPts val="161"/>
              </a:spcBef>
            </a:pPr>
            <a:r>
              <a:rPr sz="723" dirty="0">
                <a:latin typeface="Arial"/>
                <a:cs typeface="Arial"/>
              </a:rPr>
              <a:t>0.73 [0.24,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2.28]</a:t>
            </a:r>
            <a:endParaRPr sz="723">
              <a:latin typeface="Arial"/>
              <a:cs typeface="Arial"/>
            </a:endParaRPr>
          </a:p>
          <a:p>
            <a:pPr marL="35718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0.18 [0.01,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2.86]</a:t>
            </a:r>
            <a:endParaRPr sz="723">
              <a:latin typeface="Arial"/>
              <a:cs typeface="Arial"/>
            </a:endParaRPr>
          </a:p>
          <a:p>
            <a:pPr marL="35718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0.14 [0.03,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0.55]</a:t>
            </a:r>
            <a:endParaRPr sz="723">
              <a:latin typeface="Arial"/>
              <a:cs typeface="Arial"/>
            </a:endParaRPr>
          </a:p>
          <a:p>
            <a:pPr marL="35718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0.45 [0.17,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1.19]</a:t>
            </a:r>
            <a:endParaRPr sz="723">
              <a:latin typeface="Arial"/>
              <a:cs typeface="Arial"/>
            </a:endParaRPr>
          </a:p>
          <a:p>
            <a:pPr marL="35718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0.18 [0.04,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0.72]</a:t>
            </a:r>
            <a:endParaRPr sz="723">
              <a:latin typeface="Arial"/>
              <a:cs typeface="Arial"/>
            </a:endParaRPr>
          </a:p>
          <a:p>
            <a:pPr algn="ctr">
              <a:spcBef>
                <a:spcPts val="161"/>
              </a:spcBef>
            </a:pPr>
            <a:r>
              <a:rPr sz="723" dirty="0">
                <a:latin typeface="Arial"/>
                <a:cs typeface="Arial"/>
              </a:rPr>
              <a:t>0.72 [0.04,</a:t>
            </a:r>
            <a:r>
              <a:rPr sz="723" spc="-80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11.58]</a:t>
            </a:r>
            <a:endParaRPr sz="723">
              <a:latin typeface="Arial"/>
              <a:cs typeface="Arial"/>
            </a:endParaRPr>
          </a:p>
          <a:p>
            <a:pPr marL="35718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0.69 [0.10,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4.89]</a:t>
            </a:r>
            <a:endParaRPr sz="723">
              <a:latin typeface="Arial"/>
              <a:cs typeface="Arial"/>
            </a:endParaRPr>
          </a:p>
          <a:p>
            <a:pPr marL="35718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0.08 [0.01,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0.57]</a:t>
            </a:r>
            <a:endParaRPr sz="723">
              <a:latin typeface="Arial"/>
              <a:cs typeface="Arial"/>
            </a:endParaRPr>
          </a:p>
          <a:p>
            <a:pPr algn="ctr">
              <a:spcBef>
                <a:spcPts val="157"/>
              </a:spcBef>
            </a:pPr>
            <a:r>
              <a:rPr sz="723" dirty="0">
                <a:latin typeface="Arial"/>
                <a:cs typeface="Arial"/>
              </a:rPr>
              <a:t>9.26 [5.01,</a:t>
            </a:r>
            <a:r>
              <a:rPr sz="723" spc="-80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17.13]</a:t>
            </a:r>
            <a:endParaRPr sz="723">
              <a:latin typeface="Arial"/>
              <a:cs typeface="Arial"/>
            </a:endParaRPr>
          </a:p>
          <a:p>
            <a:pPr marL="35718">
              <a:spcBef>
                <a:spcPts val="161"/>
              </a:spcBef>
            </a:pPr>
            <a:r>
              <a:rPr sz="723" dirty="0">
                <a:latin typeface="Arial"/>
                <a:cs typeface="Arial"/>
              </a:rPr>
              <a:t>0.28 [0.17,</a:t>
            </a:r>
            <a:r>
              <a:rPr sz="723" spc="121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0.47]</a:t>
            </a:r>
            <a:endParaRPr sz="723">
              <a:latin typeface="Arial"/>
              <a:cs typeface="Arial"/>
            </a:endParaRPr>
          </a:p>
          <a:p>
            <a:pPr marL="51026" algn="ctr">
              <a:spcBef>
                <a:spcPts val="671"/>
              </a:spcBef>
            </a:pPr>
            <a:r>
              <a:rPr sz="723" dirty="0">
                <a:latin typeface="Arial"/>
                <a:cs typeface="Arial"/>
              </a:rPr>
              <a:t>0.50 [0.22,</a:t>
            </a:r>
            <a:r>
              <a:rPr sz="723" spc="-80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1.14]</a:t>
            </a:r>
            <a:endParaRPr sz="723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845096" y="4750288"/>
            <a:ext cx="307181" cy="59191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190881" y="0"/>
                </a:moveTo>
                <a:lnTo>
                  <a:pt x="0" y="36702"/>
                </a:lnTo>
                <a:lnTo>
                  <a:pt x="190881" y="73532"/>
                </a:lnTo>
                <a:lnTo>
                  <a:pt x="381888" y="36702"/>
                </a:lnTo>
                <a:lnTo>
                  <a:pt x="190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05" name="object 105"/>
          <p:cNvSpPr/>
          <p:nvPr/>
        </p:nvSpPr>
        <p:spPr>
          <a:xfrm>
            <a:off x="4845096" y="4750288"/>
            <a:ext cx="307181" cy="59191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0" y="36702"/>
                </a:moveTo>
                <a:lnTo>
                  <a:pt x="190881" y="0"/>
                </a:lnTo>
                <a:lnTo>
                  <a:pt x="381888" y="36702"/>
                </a:lnTo>
                <a:lnTo>
                  <a:pt x="190881" y="73532"/>
                </a:lnTo>
                <a:lnTo>
                  <a:pt x="0" y="36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06" name="object 106"/>
          <p:cNvSpPr txBox="1"/>
          <p:nvPr/>
        </p:nvSpPr>
        <p:spPr>
          <a:xfrm>
            <a:off x="6234555" y="2615939"/>
            <a:ext cx="684779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dirty="0">
                <a:latin typeface="Arial"/>
                <a:cs typeface="Arial"/>
              </a:rPr>
              <a:t>0.61 [0.25,</a:t>
            </a:r>
            <a:r>
              <a:rPr sz="723" spc="-68" dirty="0">
                <a:latin typeface="Arial"/>
                <a:cs typeface="Arial"/>
              </a:rPr>
              <a:t> </a:t>
            </a:r>
            <a:r>
              <a:rPr sz="723" dirty="0">
                <a:latin typeface="Arial"/>
                <a:cs typeface="Arial"/>
              </a:rPr>
              <a:t>1.50]</a:t>
            </a:r>
            <a:endParaRPr sz="723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872855" y="2666455"/>
            <a:ext cx="330653" cy="59191"/>
          </a:xfrm>
          <a:custGeom>
            <a:avLst/>
            <a:gdLst/>
            <a:ahLst/>
            <a:cxnLst/>
            <a:rect l="l" t="t" r="r" b="b"/>
            <a:pathLst>
              <a:path w="411479" h="73660">
                <a:moveTo>
                  <a:pt x="205612" y="0"/>
                </a:moveTo>
                <a:lnTo>
                  <a:pt x="0" y="36703"/>
                </a:lnTo>
                <a:lnTo>
                  <a:pt x="205612" y="73533"/>
                </a:lnTo>
                <a:lnTo>
                  <a:pt x="411099" y="36703"/>
                </a:lnTo>
                <a:lnTo>
                  <a:pt x="205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08" name="object 108"/>
          <p:cNvSpPr/>
          <p:nvPr/>
        </p:nvSpPr>
        <p:spPr>
          <a:xfrm>
            <a:off x="4872855" y="2666455"/>
            <a:ext cx="330653" cy="59191"/>
          </a:xfrm>
          <a:custGeom>
            <a:avLst/>
            <a:gdLst/>
            <a:ahLst/>
            <a:cxnLst/>
            <a:rect l="l" t="t" r="r" b="b"/>
            <a:pathLst>
              <a:path w="411479" h="73660">
                <a:moveTo>
                  <a:pt x="0" y="36703"/>
                </a:moveTo>
                <a:lnTo>
                  <a:pt x="205612" y="0"/>
                </a:lnTo>
                <a:lnTo>
                  <a:pt x="411099" y="36703"/>
                </a:lnTo>
                <a:lnTo>
                  <a:pt x="205612" y="73533"/>
                </a:lnTo>
                <a:lnTo>
                  <a:pt x="0" y="3670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47"/>
          </a:p>
        </p:txBody>
      </p:sp>
      <p:sp>
        <p:nvSpPr>
          <p:cNvPr id="109" name="object 109"/>
          <p:cNvSpPr txBox="1"/>
          <p:nvPr/>
        </p:nvSpPr>
        <p:spPr>
          <a:xfrm>
            <a:off x="2225176" y="4693852"/>
            <a:ext cx="2717177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dirty="0">
                <a:latin typeface="Arial"/>
                <a:cs typeface="Arial"/>
              </a:rPr>
              <a:t>RE Model </a:t>
            </a:r>
            <a:r>
              <a:rPr sz="723" spc="-8" dirty="0">
                <a:latin typeface="Arial"/>
                <a:cs typeface="Arial"/>
              </a:rPr>
              <a:t>for </a:t>
            </a:r>
            <a:r>
              <a:rPr sz="723" dirty="0">
                <a:latin typeface="Arial"/>
                <a:cs typeface="Arial"/>
              </a:rPr>
              <a:t>Subgroup (Q = </a:t>
            </a:r>
            <a:r>
              <a:rPr sz="723" spc="-4" dirty="0">
                <a:latin typeface="Arial"/>
                <a:cs typeface="Arial"/>
              </a:rPr>
              <a:t>101.02, </a:t>
            </a:r>
            <a:r>
              <a:rPr sz="723" dirty="0">
                <a:latin typeface="Arial"/>
                <a:cs typeface="Arial"/>
              </a:rPr>
              <a:t>df = </a:t>
            </a:r>
            <a:r>
              <a:rPr sz="723" spc="-4" dirty="0">
                <a:latin typeface="Arial"/>
                <a:cs typeface="Arial"/>
              </a:rPr>
              <a:t>11, </a:t>
            </a:r>
            <a:r>
              <a:rPr sz="723" dirty="0">
                <a:latin typeface="Arial"/>
                <a:cs typeface="Arial"/>
              </a:rPr>
              <a:t>p = </a:t>
            </a:r>
            <a:r>
              <a:rPr sz="723" spc="-4" dirty="0">
                <a:latin typeface="Arial"/>
                <a:cs typeface="Arial"/>
              </a:rPr>
              <a:t>0.00; </a:t>
            </a:r>
            <a:r>
              <a:rPr sz="723" dirty="0">
                <a:latin typeface="Arial"/>
                <a:cs typeface="Arial"/>
              </a:rPr>
              <a:t>I</a:t>
            </a:r>
            <a:r>
              <a:rPr sz="723" baseline="41666" dirty="0">
                <a:latin typeface="Arial"/>
                <a:cs typeface="Arial"/>
              </a:rPr>
              <a:t>2 </a:t>
            </a:r>
            <a:r>
              <a:rPr sz="723" dirty="0">
                <a:latin typeface="Arial"/>
                <a:cs typeface="Arial"/>
              </a:rPr>
              <a:t>=</a:t>
            </a:r>
            <a:r>
              <a:rPr sz="723" spc="-65" dirty="0">
                <a:latin typeface="Arial"/>
                <a:cs typeface="Arial"/>
              </a:rPr>
              <a:t> </a:t>
            </a:r>
            <a:r>
              <a:rPr sz="723" spc="-4" dirty="0">
                <a:latin typeface="Arial"/>
                <a:cs typeface="Arial"/>
              </a:rPr>
              <a:t>87.6%)</a:t>
            </a:r>
            <a:endParaRPr sz="723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225176" y="2610021"/>
            <a:ext cx="2615123" cy="121554"/>
          </a:xfrm>
          <a:prstGeom prst="rect">
            <a:avLst/>
          </a:prstGeom>
        </p:spPr>
        <p:txBody>
          <a:bodyPr vert="horz" wrap="square" lIns="0" tIns="10205" rIns="0" bIns="0" rtlCol="0">
            <a:spAutoFit/>
          </a:bodyPr>
          <a:lstStyle/>
          <a:p>
            <a:pPr marL="10205">
              <a:spcBef>
                <a:spcPts val="80"/>
              </a:spcBef>
            </a:pPr>
            <a:r>
              <a:rPr sz="723" dirty="0">
                <a:latin typeface="Arial"/>
                <a:cs typeface="Arial"/>
              </a:rPr>
              <a:t>RE Model </a:t>
            </a:r>
            <a:r>
              <a:rPr sz="723" spc="-8" dirty="0">
                <a:latin typeface="Arial"/>
                <a:cs typeface="Arial"/>
              </a:rPr>
              <a:t>for </a:t>
            </a:r>
            <a:r>
              <a:rPr sz="723" dirty="0">
                <a:latin typeface="Arial"/>
                <a:cs typeface="Arial"/>
              </a:rPr>
              <a:t>Subgroup (Q = </a:t>
            </a:r>
            <a:r>
              <a:rPr sz="723" spc="-4" dirty="0">
                <a:latin typeface="Arial"/>
                <a:cs typeface="Arial"/>
              </a:rPr>
              <a:t>47.27, </a:t>
            </a:r>
            <a:r>
              <a:rPr sz="723" dirty="0">
                <a:latin typeface="Arial"/>
                <a:cs typeface="Arial"/>
              </a:rPr>
              <a:t>df = </a:t>
            </a:r>
            <a:r>
              <a:rPr sz="723" spc="-4" dirty="0">
                <a:latin typeface="Arial"/>
                <a:cs typeface="Arial"/>
              </a:rPr>
              <a:t>4, </a:t>
            </a:r>
            <a:r>
              <a:rPr sz="723" dirty="0">
                <a:latin typeface="Arial"/>
                <a:cs typeface="Arial"/>
              </a:rPr>
              <a:t>p = 0.00; I</a:t>
            </a:r>
            <a:r>
              <a:rPr sz="723" baseline="41666" dirty="0">
                <a:latin typeface="Arial"/>
                <a:cs typeface="Arial"/>
              </a:rPr>
              <a:t>2 </a:t>
            </a:r>
            <a:r>
              <a:rPr sz="723" dirty="0">
                <a:latin typeface="Arial"/>
                <a:cs typeface="Arial"/>
              </a:rPr>
              <a:t>=</a:t>
            </a:r>
            <a:r>
              <a:rPr sz="723" spc="-97" dirty="0">
                <a:latin typeface="Arial"/>
                <a:cs typeface="Arial"/>
              </a:rPr>
              <a:t> </a:t>
            </a:r>
            <a:r>
              <a:rPr sz="723" spc="-4" dirty="0">
                <a:latin typeface="Arial"/>
                <a:cs typeface="Arial"/>
              </a:rPr>
              <a:t>94.3%)</a:t>
            </a:r>
            <a:endParaRPr sz="72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8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9" r="28011"/>
          <a:stretch/>
        </p:blipFill>
        <p:spPr>
          <a:xfrm>
            <a:off x="6203372" y="365126"/>
            <a:ext cx="2826328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127" y="1534886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b="1" dirty="0">
                <a:solidFill>
                  <a:srgbClr val="FF0000"/>
                </a:solidFill>
              </a:rPr>
              <a:t>Revisiting the burden of TB in pregnant and post-partum women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3000" y="35587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2100" dirty="0"/>
          </a:p>
          <a:p>
            <a:pPr algn="r"/>
            <a:endParaRPr lang="en-GB" sz="2100" dirty="0"/>
          </a:p>
          <a:p>
            <a:pPr marL="0" indent="0" algn="ctr">
              <a:buNone/>
            </a:pPr>
            <a:r>
              <a:rPr lang="en-GB" sz="2100" dirty="0" err="1"/>
              <a:t>Nyashazaishe</a:t>
            </a:r>
            <a:r>
              <a:rPr lang="en-GB" sz="2100" dirty="0"/>
              <a:t> Mafirakureva</a:t>
            </a:r>
          </a:p>
        </p:txBody>
      </p:sp>
    </p:spTree>
    <p:extLst>
      <p:ext uri="{BB962C8B-B14F-4D97-AF65-F5344CB8AC3E}">
        <p14:creationId xmlns:p14="http://schemas.microsoft.com/office/powerpoint/2010/main" val="7056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burden of TB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17442"/>
            <a:ext cx="3263504" cy="32635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48" y="2317442"/>
            <a:ext cx="3264300" cy="3264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74" y="5723751"/>
            <a:ext cx="1942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/>
              <a:t>WHO World TB Day 2019</a:t>
            </a:r>
          </a:p>
        </p:txBody>
      </p:sp>
    </p:spTree>
    <p:extLst>
      <p:ext uri="{BB962C8B-B14F-4D97-AF65-F5344CB8AC3E}">
        <p14:creationId xmlns:p14="http://schemas.microsoft.com/office/powerpoint/2010/main" val="39845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burden of TB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80" y="2226469"/>
            <a:ext cx="6581419" cy="3455246"/>
          </a:xfrm>
        </p:spPr>
      </p:pic>
    </p:spTree>
    <p:extLst>
      <p:ext uri="{BB962C8B-B14F-4D97-AF65-F5344CB8AC3E}">
        <p14:creationId xmlns:p14="http://schemas.microsoft.com/office/powerpoint/2010/main" val="222088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Burden of TB in women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3478357" cy="326350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3.2 million women</a:t>
            </a:r>
          </a:p>
          <a:p>
            <a:pPr lvl="1"/>
            <a:r>
              <a:rPr lang="en-GB" dirty="0" smtClean="0"/>
              <a:t>0.5 million deaths</a:t>
            </a:r>
          </a:p>
          <a:p>
            <a:r>
              <a:rPr lang="en-GB" dirty="0" smtClean="0"/>
              <a:t>higher risk of tuberculosis in people living with HIV</a:t>
            </a:r>
          </a:p>
          <a:p>
            <a:pPr lvl="1"/>
            <a:r>
              <a:rPr lang="en-GB" dirty="0" smtClean="0"/>
              <a:t>well documented higher prevalence of HIV in young women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52" y="2053950"/>
            <a:ext cx="4746048" cy="3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TB &amp; pregnancy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 smtClean="0"/>
              <a:t>adverse effects on each other </a:t>
            </a:r>
            <a:r>
              <a:rPr lang="en-GB" dirty="0"/>
              <a:t>and </a:t>
            </a:r>
            <a:r>
              <a:rPr lang="en-GB" dirty="0" smtClean="0"/>
              <a:t>poor </a:t>
            </a:r>
            <a:r>
              <a:rPr lang="en-GB" dirty="0"/>
              <a:t>outcomes</a:t>
            </a:r>
            <a:endParaRPr lang="en-GB" dirty="0" smtClean="0"/>
          </a:p>
          <a:p>
            <a:r>
              <a:rPr lang="en-GB" dirty="0" smtClean="0"/>
              <a:t>unfavourable </a:t>
            </a:r>
            <a:r>
              <a:rPr lang="en-GB" dirty="0"/>
              <a:t>maternal and </a:t>
            </a:r>
            <a:r>
              <a:rPr lang="en-GB" dirty="0" smtClean="0"/>
              <a:t>foetal outcomes</a:t>
            </a:r>
          </a:p>
          <a:p>
            <a:pPr lvl="1"/>
            <a:r>
              <a:rPr lang="en-GB" dirty="0" smtClean="0"/>
              <a:t>maternal </a:t>
            </a:r>
            <a:r>
              <a:rPr lang="en-GB" dirty="0" smtClean="0"/>
              <a:t>morbidity &amp; </a:t>
            </a:r>
            <a:r>
              <a:rPr lang="en-GB" dirty="0" smtClean="0"/>
              <a:t>mortality </a:t>
            </a:r>
          </a:p>
          <a:p>
            <a:pPr lvl="1"/>
            <a:r>
              <a:rPr lang="en-GB" dirty="0" smtClean="0"/>
              <a:t>2-fold increase in preterm birth, low birthweight</a:t>
            </a:r>
          </a:p>
          <a:p>
            <a:r>
              <a:rPr lang="en-GB" dirty="0"/>
              <a:t>Rapid and accurate diagnosis of </a:t>
            </a:r>
            <a:r>
              <a:rPr lang="en-GB" dirty="0" smtClean="0"/>
              <a:t>TB </a:t>
            </a:r>
            <a:r>
              <a:rPr lang="en-GB" dirty="0"/>
              <a:t>is </a:t>
            </a:r>
            <a:r>
              <a:rPr lang="en-GB" dirty="0" smtClean="0"/>
              <a:t>complicated</a:t>
            </a:r>
            <a:endParaRPr lang="en-GB" dirty="0"/>
          </a:p>
          <a:p>
            <a:pPr lvl="1"/>
            <a:r>
              <a:rPr lang="en-GB" dirty="0" smtClean="0"/>
              <a:t>non-specific &amp; overlapping </a:t>
            </a:r>
            <a:r>
              <a:rPr lang="en-GB" dirty="0" smtClean="0"/>
              <a:t>symptoms (often mimic pregnancy)</a:t>
            </a:r>
          </a:p>
          <a:p>
            <a:pPr lvl="1"/>
            <a:r>
              <a:rPr lang="en-GB" dirty="0" smtClean="0"/>
              <a:t>extra-pulmonary TB</a:t>
            </a:r>
          </a:p>
          <a:p>
            <a:pPr lvl="1"/>
            <a:r>
              <a:rPr lang="en-GB" dirty="0"/>
              <a:t>risks to the </a:t>
            </a:r>
            <a:r>
              <a:rPr lang="en-GB" dirty="0" smtClean="0"/>
              <a:t>foetus – diagnostic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3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Burden of TB during pregnancy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 sparse data regarding TB during pregnancy and postpartum</a:t>
            </a:r>
          </a:p>
          <a:p>
            <a:pPr lvl="1"/>
            <a:r>
              <a:rPr lang="en-GB" dirty="0" smtClean="0"/>
              <a:t>most countries do not systematically collect data on TB</a:t>
            </a:r>
          </a:p>
          <a:p>
            <a:r>
              <a:rPr lang="en-GB" dirty="0" smtClean="0"/>
              <a:t>The burden of TB in pregnant women is substantial</a:t>
            </a:r>
          </a:p>
          <a:p>
            <a:pPr lvl="1"/>
            <a:r>
              <a:rPr lang="en-GB" dirty="0" smtClean="0"/>
              <a:t>prevalence</a:t>
            </a:r>
          </a:p>
          <a:p>
            <a:pPr lvl="2"/>
            <a:r>
              <a:rPr lang="en-GB" dirty="0" smtClean="0"/>
              <a:t>review of available data </a:t>
            </a:r>
          </a:p>
          <a:p>
            <a:pPr lvl="3"/>
            <a:r>
              <a:rPr lang="en-GB" dirty="0" smtClean="0"/>
              <a:t>0.06</a:t>
            </a:r>
            <a:r>
              <a:rPr lang="en-GB" dirty="0"/>
              <a:t>% to 0.25% in low-burden </a:t>
            </a:r>
            <a:r>
              <a:rPr lang="en-GB" dirty="0" smtClean="0"/>
              <a:t>countries</a:t>
            </a:r>
          </a:p>
          <a:p>
            <a:pPr lvl="3"/>
            <a:r>
              <a:rPr lang="en-GB" dirty="0" smtClean="0"/>
              <a:t>0.07</a:t>
            </a:r>
            <a:r>
              <a:rPr lang="en-GB" dirty="0"/>
              <a:t>% </a:t>
            </a:r>
            <a:r>
              <a:rPr lang="en-GB" dirty="0" smtClean="0"/>
              <a:t>to </a:t>
            </a:r>
            <a:r>
              <a:rPr lang="en-GB" dirty="0"/>
              <a:t>0.5% </a:t>
            </a:r>
            <a:r>
              <a:rPr lang="en-GB" dirty="0" smtClean="0"/>
              <a:t>HIV-negative women </a:t>
            </a:r>
            <a:r>
              <a:rPr lang="en-GB" dirty="0" smtClean="0"/>
              <a:t>in </a:t>
            </a:r>
            <a:r>
              <a:rPr lang="en-GB" dirty="0" smtClean="0"/>
              <a:t>high-burden countries</a:t>
            </a:r>
            <a:endParaRPr lang="en-GB" dirty="0" smtClean="0"/>
          </a:p>
          <a:p>
            <a:pPr lvl="3"/>
            <a:r>
              <a:rPr lang="en-GB" dirty="0" smtClean="0"/>
              <a:t>0.7</a:t>
            </a:r>
            <a:r>
              <a:rPr lang="en-GB" dirty="0"/>
              <a:t>% </a:t>
            </a:r>
            <a:r>
              <a:rPr lang="en-GB" dirty="0" smtClean="0"/>
              <a:t>to </a:t>
            </a:r>
            <a:r>
              <a:rPr lang="en-GB" dirty="0"/>
              <a:t>11% </a:t>
            </a:r>
            <a:r>
              <a:rPr lang="en-GB" dirty="0" smtClean="0"/>
              <a:t>HIV-positive women</a:t>
            </a:r>
            <a:r>
              <a:rPr lang="en-GB" dirty="0"/>
              <a:t> </a:t>
            </a:r>
            <a:r>
              <a:rPr lang="en-GB" dirty="0" smtClean="0"/>
              <a:t>in high-burden countries</a:t>
            </a:r>
            <a:endParaRPr lang="en-GB" dirty="0" smtClean="0"/>
          </a:p>
          <a:p>
            <a:pPr lvl="2"/>
            <a:r>
              <a:rPr lang="en-GB" dirty="0"/>
              <a:t>epidemiological modelling study </a:t>
            </a:r>
            <a:endParaRPr lang="en-GB" dirty="0" smtClean="0"/>
          </a:p>
          <a:p>
            <a:pPr lvl="3"/>
            <a:r>
              <a:rPr lang="en-GB" dirty="0" smtClean="0"/>
              <a:t>210 per 100,000 pregnant women globally in 2011 (95% confidence interval [CI] 180–240)</a:t>
            </a:r>
          </a:p>
          <a:p>
            <a:pPr lvl="1"/>
            <a:r>
              <a:rPr lang="en-GB" dirty="0" smtClean="0"/>
              <a:t>higher prevalence in HIV-positive  </a:t>
            </a:r>
          </a:p>
          <a:p>
            <a:pPr lvl="1"/>
            <a:r>
              <a:rPr lang="en-GB" dirty="0" smtClean="0"/>
              <a:t>post-partum period identified as high risk for TB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04870" y="6311899"/>
            <a:ext cx="4267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Odayar</a:t>
            </a:r>
            <a:r>
              <a:rPr lang="en-GB" sz="1200" b="1" dirty="0"/>
              <a:t> et al. 2018, </a:t>
            </a:r>
            <a:r>
              <a:rPr lang="en-GB" sz="1200" b="1" dirty="0" err="1"/>
              <a:t>Sugarman</a:t>
            </a:r>
            <a:r>
              <a:rPr lang="en-GB" sz="1200" b="1" dirty="0"/>
              <a:t> et al. 2014, </a:t>
            </a:r>
            <a:r>
              <a:rPr lang="en-GB" sz="1200" b="1" dirty="0" err="1"/>
              <a:t>Mathad</a:t>
            </a:r>
            <a:r>
              <a:rPr lang="en-GB" sz="1200" b="1" dirty="0"/>
              <a:t> &amp; Gupta 2012</a:t>
            </a:r>
          </a:p>
        </p:txBody>
      </p:sp>
    </p:spTree>
    <p:extLst>
      <p:ext uri="{BB962C8B-B14F-4D97-AF65-F5344CB8AC3E}">
        <p14:creationId xmlns:p14="http://schemas.microsoft.com/office/powerpoint/2010/main" val="34630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Pregnancy as a risk factor for tuberculosis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effect of pregnancy on TB risk is contentious </a:t>
            </a:r>
          </a:p>
          <a:p>
            <a:r>
              <a:rPr lang="en-GB" dirty="0"/>
              <a:t>increased risk of TB during pregnancy </a:t>
            </a:r>
            <a:endParaRPr lang="en-GB" dirty="0" smtClean="0"/>
          </a:p>
          <a:p>
            <a:pPr lvl="1"/>
            <a:r>
              <a:rPr lang="en-GB" dirty="0" smtClean="0"/>
              <a:t>Immunological changes associated with pregnancy </a:t>
            </a:r>
          </a:p>
          <a:p>
            <a:pPr lvl="3"/>
            <a:r>
              <a:rPr lang="en-GB" dirty="0" smtClean="0"/>
              <a:t>opportunity for mycobacterial infection or re-activation</a:t>
            </a:r>
          </a:p>
          <a:p>
            <a:r>
              <a:rPr lang="en-GB" dirty="0"/>
              <a:t>no studies </a:t>
            </a:r>
            <a:r>
              <a:rPr lang="en-GB" dirty="0" smtClean="0"/>
              <a:t>that systematically </a:t>
            </a:r>
            <a:r>
              <a:rPr lang="en-GB" dirty="0"/>
              <a:t>assessed the direct relationship of pregnancy and the risk of tuberculosis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32" y="5626677"/>
            <a:ext cx="2718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Bates et al. 2015, </a:t>
            </a:r>
            <a:r>
              <a:rPr lang="en-GB" sz="1350" b="1" dirty="0" err="1"/>
              <a:t>Getahun</a:t>
            </a:r>
            <a:r>
              <a:rPr lang="en-GB" sz="1350" b="1" dirty="0"/>
              <a:t> et al. 2012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5209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perform a </a:t>
            </a:r>
            <a:r>
              <a:rPr lang="en-GB" dirty="0"/>
              <a:t>rapid review and meta-analysis of the data </a:t>
            </a:r>
            <a:r>
              <a:rPr lang="en-GB" dirty="0" smtClean="0"/>
              <a:t>available in order to quantify the </a:t>
            </a:r>
            <a:r>
              <a:rPr lang="en-GB" dirty="0"/>
              <a:t>risk of </a:t>
            </a:r>
            <a:r>
              <a:rPr lang="en-GB" dirty="0" smtClean="0"/>
              <a:t>TB </a:t>
            </a:r>
            <a:r>
              <a:rPr lang="en-GB" dirty="0"/>
              <a:t>during pregnancy and </a:t>
            </a:r>
            <a:r>
              <a:rPr lang="en-GB" dirty="0" smtClean="0"/>
              <a:t>postpartum</a:t>
            </a:r>
          </a:p>
          <a:p>
            <a:r>
              <a:rPr lang="en-GB" dirty="0" smtClean="0"/>
              <a:t>to estimate </a:t>
            </a:r>
            <a:r>
              <a:rPr lang="en-GB" dirty="0"/>
              <a:t>the global and country-level burden of </a:t>
            </a:r>
            <a:r>
              <a:rPr lang="en-GB" dirty="0" smtClean="0"/>
              <a:t>TB </a:t>
            </a:r>
            <a:r>
              <a:rPr lang="en-GB" dirty="0"/>
              <a:t>disease among pregnant </a:t>
            </a:r>
            <a:r>
              <a:rPr lang="en-GB" dirty="0" smtClean="0"/>
              <a:t>and post-partum women</a:t>
            </a:r>
          </a:p>
          <a:p>
            <a:r>
              <a:rPr lang="en-GB" dirty="0" smtClean="0"/>
              <a:t>to estimate the </a:t>
            </a:r>
            <a:r>
              <a:rPr lang="en-GB" b="1" dirty="0" smtClean="0"/>
              <a:t>RISK-adjusted</a:t>
            </a:r>
            <a:r>
              <a:rPr lang="en-GB" dirty="0" smtClean="0"/>
              <a:t> global and country-level burden of TB disease among pregnant and post-partum women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156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3223</TotalTime>
  <Words>869</Words>
  <Application>Microsoft Office PowerPoint</Application>
  <PresentationFormat>On-screen Show (4:3)</PresentationFormat>
  <Paragraphs>135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2_Office Theme</vt:lpstr>
      <vt:lpstr>Revisiting the burden of TB in pregnant and post-partum women</vt:lpstr>
      <vt:lpstr>PowerPoint Presentation</vt:lpstr>
      <vt:lpstr>Global burden of TB</vt:lpstr>
      <vt:lpstr>Global burden of TB</vt:lpstr>
      <vt:lpstr>Burden of TB in women</vt:lpstr>
      <vt:lpstr>TB &amp; pregnancy</vt:lpstr>
      <vt:lpstr>Burden of TB during pregnancy</vt:lpstr>
      <vt:lpstr>Pregnancy as a risk factor for tuberculosis</vt:lpstr>
      <vt:lpstr>Aims </vt:lpstr>
      <vt:lpstr>Prisma flow diagram</vt:lpstr>
      <vt:lpstr>Risk of TB in pregnancy</vt:lpstr>
      <vt:lpstr>PowerPoint Presentation</vt:lpstr>
      <vt:lpstr>Risk of TB in postpartum period</vt:lpstr>
      <vt:lpstr>Risk of TB in pregnancy</vt:lpstr>
      <vt:lpstr>Risk of TB in postpartum period</vt:lpstr>
      <vt:lpstr>Estimation of burden of TB disease among pregnant and post-partum women</vt:lpstr>
      <vt:lpstr>Burden of TB disease among pregnant and post-partum women</vt:lpstr>
      <vt:lpstr>PowerPoint Presentation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the burden of TB in pregnant and post-partum women</dc:title>
  <dc:creator>Nyasha Mafirakureva</dc:creator>
  <cp:lastModifiedBy>Nyasha Mafirakureva</cp:lastModifiedBy>
  <cp:revision>43</cp:revision>
  <dcterms:created xsi:type="dcterms:W3CDTF">2019-10-02T08:50:15Z</dcterms:created>
  <dcterms:modified xsi:type="dcterms:W3CDTF">2019-10-04T14:33:32Z</dcterms:modified>
</cp:coreProperties>
</file>