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70" r:id="rId2"/>
    <p:sldMasterId id="2147483672" r:id="rId3"/>
  </p:sldMasterIdLst>
  <p:sldIdLst>
    <p:sldId id="262" r:id="rId4"/>
    <p:sldId id="263" r:id="rId5"/>
    <p:sldId id="264" r:id="rId6"/>
  </p:sldIdLst>
  <p:sldSz cx="6400800" cy="6400800"/>
  <p:notesSz cx="6400800" cy="6400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82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10/3/2019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43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10/3/2019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1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10/3/2019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09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1168" y="1756917"/>
            <a:ext cx="5998845" cy="0"/>
          </a:xfrm>
          <a:custGeom>
            <a:avLst/>
            <a:gdLst/>
            <a:ahLst/>
            <a:cxnLst/>
            <a:rect l="l" t="t" r="r" b="b"/>
            <a:pathLst>
              <a:path w="5998845">
                <a:moveTo>
                  <a:pt x="0" y="0"/>
                </a:moveTo>
                <a:lnTo>
                  <a:pt x="59984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800221" y="1756917"/>
            <a:ext cx="0" cy="3711575"/>
          </a:xfrm>
          <a:custGeom>
            <a:avLst/>
            <a:gdLst/>
            <a:ahLst/>
            <a:cxnLst/>
            <a:rect l="l" t="t" r="r" b="b"/>
            <a:pathLst>
              <a:path h="3711575">
                <a:moveTo>
                  <a:pt x="0" y="0"/>
                </a:moveTo>
                <a:lnTo>
                  <a:pt x="0" y="37111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249422" y="5249798"/>
            <a:ext cx="713105" cy="73660"/>
          </a:xfrm>
          <a:custGeom>
            <a:avLst/>
            <a:gdLst/>
            <a:ahLst/>
            <a:cxnLst/>
            <a:rect l="l" t="t" r="r" b="b"/>
            <a:pathLst>
              <a:path w="713104" h="73660">
                <a:moveTo>
                  <a:pt x="356362" y="0"/>
                </a:moveTo>
                <a:lnTo>
                  <a:pt x="0" y="36829"/>
                </a:lnTo>
                <a:lnTo>
                  <a:pt x="356362" y="73532"/>
                </a:lnTo>
                <a:lnTo>
                  <a:pt x="712724" y="36829"/>
                </a:lnTo>
                <a:lnTo>
                  <a:pt x="356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249422" y="5249798"/>
            <a:ext cx="713105" cy="73660"/>
          </a:xfrm>
          <a:custGeom>
            <a:avLst/>
            <a:gdLst/>
            <a:ahLst/>
            <a:cxnLst/>
            <a:rect l="l" t="t" r="r" b="b"/>
            <a:pathLst>
              <a:path w="713104" h="73660">
                <a:moveTo>
                  <a:pt x="0" y="36829"/>
                </a:moveTo>
                <a:lnTo>
                  <a:pt x="356362" y="0"/>
                </a:lnTo>
                <a:lnTo>
                  <a:pt x="712724" y="36829"/>
                </a:lnTo>
                <a:lnTo>
                  <a:pt x="356362" y="73532"/>
                </a:lnTo>
                <a:lnTo>
                  <a:pt x="0" y="368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602229" y="5468111"/>
            <a:ext cx="1598295" cy="0"/>
          </a:xfrm>
          <a:custGeom>
            <a:avLst/>
            <a:gdLst/>
            <a:ahLst/>
            <a:cxnLst/>
            <a:rect l="l" t="t" r="r" b="b"/>
            <a:pathLst>
              <a:path w="1598295">
                <a:moveTo>
                  <a:pt x="0" y="0"/>
                </a:moveTo>
                <a:lnTo>
                  <a:pt x="159816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602229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402584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800221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200397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040" y="256032"/>
            <a:ext cx="5760720" cy="1024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040" y="1472184"/>
            <a:ext cx="57607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76272" y="5952744"/>
            <a:ext cx="2048256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0040" y="5952744"/>
            <a:ext cx="1472184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08576" y="5952744"/>
            <a:ext cx="1472184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01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1168" y="1883029"/>
            <a:ext cx="5998845" cy="0"/>
          </a:xfrm>
          <a:custGeom>
            <a:avLst/>
            <a:gdLst/>
            <a:ahLst/>
            <a:cxnLst/>
            <a:rect l="l" t="t" r="r" b="b"/>
            <a:pathLst>
              <a:path w="5998845">
                <a:moveTo>
                  <a:pt x="0" y="0"/>
                </a:moveTo>
                <a:lnTo>
                  <a:pt x="59984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800221" y="1883029"/>
            <a:ext cx="0" cy="3585210"/>
          </a:xfrm>
          <a:custGeom>
            <a:avLst/>
            <a:gdLst/>
            <a:ahLst/>
            <a:cxnLst/>
            <a:rect l="l" t="t" r="r" b="b"/>
            <a:pathLst>
              <a:path h="3585210">
                <a:moveTo>
                  <a:pt x="0" y="0"/>
                </a:moveTo>
                <a:lnTo>
                  <a:pt x="0" y="358508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18764" y="5249798"/>
            <a:ext cx="760095" cy="73660"/>
          </a:xfrm>
          <a:custGeom>
            <a:avLst/>
            <a:gdLst/>
            <a:ahLst/>
            <a:cxnLst/>
            <a:rect l="l" t="t" r="r" b="b"/>
            <a:pathLst>
              <a:path w="760095" h="73660">
                <a:moveTo>
                  <a:pt x="379857" y="0"/>
                </a:moveTo>
                <a:lnTo>
                  <a:pt x="0" y="36829"/>
                </a:lnTo>
                <a:lnTo>
                  <a:pt x="379857" y="73532"/>
                </a:lnTo>
                <a:lnTo>
                  <a:pt x="759713" y="36829"/>
                </a:lnTo>
                <a:lnTo>
                  <a:pt x="379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18764" y="5249798"/>
            <a:ext cx="760095" cy="73660"/>
          </a:xfrm>
          <a:custGeom>
            <a:avLst/>
            <a:gdLst/>
            <a:ahLst/>
            <a:cxnLst/>
            <a:rect l="l" t="t" r="r" b="b"/>
            <a:pathLst>
              <a:path w="760095" h="73660">
                <a:moveTo>
                  <a:pt x="0" y="36829"/>
                </a:moveTo>
                <a:lnTo>
                  <a:pt x="379857" y="0"/>
                </a:lnTo>
                <a:lnTo>
                  <a:pt x="759713" y="36829"/>
                </a:lnTo>
                <a:lnTo>
                  <a:pt x="379857" y="73532"/>
                </a:lnTo>
                <a:lnTo>
                  <a:pt x="0" y="368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602229" y="5468111"/>
            <a:ext cx="1842135" cy="0"/>
          </a:xfrm>
          <a:custGeom>
            <a:avLst/>
            <a:gdLst/>
            <a:ahLst/>
            <a:cxnLst/>
            <a:rect l="l" t="t" r="r" b="b"/>
            <a:pathLst>
              <a:path w="1842135">
                <a:moveTo>
                  <a:pt x="0" y="0"/>
                </a:moveTo>
                <a:lnTo>
                  <a:pt x="184162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602229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402584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800221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443857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040" y="256032"/>
            <a:ext cx="5760720" cy="1024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040" y="1472184"/>
            <a:ext cx="57607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76272" y="5952744"/>
            <a:ext cx="2048256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0040" y="5952744"/>
            <a:ext cx="1472184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08576" y="5952744"/>
            <a:ext cx="1472184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764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1168" y="1072641"/>
            <a:ext cx="5998845" cy="0"/>
          </a:xfrm>
          <a:custGeom>
            <a:avLst/>
            <a:gdLst/>
            <a:ahLst/>
            <a:cxnLst/>
            <a:rect l="l" t="t" r="r" b="b"/>
            <a:pathLst>
              <a:path w="5998845">
                <a:moveTo>
                  <a:pt x="0" y="0"/>
                </a:moveTo>
                <a:lnTo>
                  <a:pt x="59984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892550" y="1072641"/>
            <a:ext cx="0" cy="946785"/>
          </a:xfrm>
          <a:custGeom>
            <a:avLst/>
            <a:gdLst/>
            <a:ahLst/>
            <a:cxnLst/>
            <a:rect l="l" t="t" r="r" b="b"/>
            <a:pathLst>
              <a:path h="946785">
                <a:moveTo>
                  <a:pt x="0" y="0"/>
                </a:moveTo>
                <a:lnTo>
                  <a:pt x="0" y="94665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892550" y="2070735"/>
            <a:ext cx="0" cy="3397885"/>
          </a:xfrm>
          <a:custGeom>
            <a:avLst/>
            <a:gdLst/>
            <a:ahLst/>
            <a:cxnLst/>
            <a:rect l="l" t="t" r="r" b="b"/>
            <a:pathLst>
              <a:path h="3397885">
                <a:moveTo>
                  <a:pt x="0" y="0"/>
                </a:moveTo>
                <a:lnTo>
                  <a:pt x="0" y="33973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610990" y="5249798"/>
            <a:ext cx="281305" cy="73660"/>
          </a:xfrm>
          <a:custGeom>
            <a:avLst/>
            <a:gdLst/>
            <a:ahLst/>
            <a:cxnLst/>
            <a:rect l="l" t="t" r="r" b="b"/>
            <a:pathLst>
              <a:path w="281304" h="73660">
                <a:moveTo>
                  <a:pt x="140588" y="0"/>
                </a:moveTo>
                <a:lnTo>
                  <a:pt x="0" y="36829"/>
                </a:lnTo>
                <a:lnTo>
                  <a:pt x="140588" y="73532"/>
                </a:lnTo>
                <a:lnTo>
                  <a:pt x="281178" y="36829"/>
                </a:lnTo>
                <a:lnTo>
                  <a:pt x="140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610990" y="5249798"/>
            <a:ext cx="281305" cy="73660"/>
          </a:xfrm>
          <a:custGeom>
            <a:avLst/>
            <a:gdLst/>
            <a:ahLst/>
            <a:cxnLst/>
            <a:rect l="l" t="t" r="r" b="b"/>
            <a:pathLst>
              <a:path w="281304" h="73660">
                <a:moveTo>
                  <a:pt x="0" y="36829"/>
                </a:moveTo>
                <a:lnTo>
                  <a:pt x="140588" y="0"/>
                </a:lnTo>
                <a:lnTo>
                  <a:pt x="281178" y="36829"/>
                </a:lnTo>
                <a:lnTo>
                  <a:pt x="140588" y="73532"/>
                </a:lnTo>
                <a:lnTo>
                  <a:pt x="0" y="368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767585" y="5468111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>
                <a:moveTo>
                  <a:pt x="0" y="0"/>
                </a:moveTo>
                <a:lnTo>
                  <a:pt x="304774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767585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989960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438905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353940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815332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040" y="256032"/>
            <a:ext cx="5760720" cy="1024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040" y="1472184"/>
            <a:ext cx="57607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76272" y="5952744"/>
            <a:ext cx="2048256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0040" y="5952744"/>
            <a:ext cx="1472184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08576" y="5952744"/>
            <a:ext cx="1472184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892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8404" y="5670296"/>
            <a:ext cx="248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0.05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6446" y="5670296"/>
            <a:ext cx="248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2.72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7786" y="5670296"/>
            <a:ext cx="10674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354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00430" algn="l"/>
              </a:tabLst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0.37	1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Incidence Risk</a:t>
            </a:r>
            <a:r>
              <a:rPr kumimoji="0" sz="9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Ratio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27855" y="4278121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4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20846" y="4278121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20846" y="4253610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83303" y="4253610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33952" y="3773932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15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30954" y="3773932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15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30954" y="3749421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85514" y="3749421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17342" y="3269615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4">
                <a:moveTo>
                  <a:pt x="0" y="0"/>
                </a:moveTo>
                <a:lnTo>
                  <a:pt x="2216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44419" y="3269615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4">
                <a:moveTo>
                  <a:pt x="0" y="0"/>
                </a:moveTo>
                <a:lnTo>
                  <a:pt x="2214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44419" y="3245104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38957" y="3245104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92526" y="2765425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4">
                <a:moveTo>
                  <a:pt x="0" y="0"/>
                </a:moveTo>
                <a:lnTo>
                  <a:pt x="4204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20467" y="2765425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5">
                <a:moveTo>
                  <a:pt x="0" y="0"/>
                </a:moveTo>
                <a:lnTo>
                  <a:pt x="4206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20467" y="2740914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13022" y="2740914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60672" y="2261107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90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10355" y="2261107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88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10355" y="2236597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059682" y="2236597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9908" y="4178427"/>
            <a:ext cx="92201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Zenner,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UK,</a:t>
            </a:r>
            <a:r>
              <a:rPr kumimoji="0" sz="9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2012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9908" y="3674236"/>
            <a:ext cx="12585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Rendell, Mongolia,</a:t>
            </a:r>
            <a:r>
              <a:rPr kumimoji="0" sz="9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2016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9908" y="3170047"/>
            <a:ext cx="1394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Odayar,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South Africa,</a:t>
            </a:r>
            <a:r>
              <a:rPr kumimoji="0" sz="9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2018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9908" y="2665729"/>
            <a:ext cx="1565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Espinal, Santo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Domingo,</a:t>
            </a:r>
            <a:r>
              <a:rPr kumimoji="0" sz="9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1996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9908" y="2161540"/>
            <a:ext cx="11912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Crampin, Malawi,</a:t>
            </a:r>
            <a:r>
              <a:rPr kumimoji="0" sz="9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2004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69357" y="4178427"/>
            <a:ext cx="85216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1.29 [0.82,</a:t>
            </a:r>
            <a:r>
              <a:rPr kumimoji="0" sz="9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2.03]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69357" y="3674236"/>
            <a:ext cx="85216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1.31 [1.08,</a:t>
            </a:r>
            <a:r>
              <a:rPr kumimoji="0" sz="9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1.59]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69357" y="3170047"/>
            <a:ext cx="85216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0.17 [0.09,</a:t>
            </a:r>
            <a:r>
              <a:rPr kumimoji="0" sz="9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0.32]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69357" y="2665729"/>
            <a:ext cx="85216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0.21 [0.07,</a:t>
            </a:r>
            <a:r>
              <a:rPr kumimoji="0" sz="9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0.63]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69357" y="2161540"/>
            <a:ext cx="85216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1.09 [0.62,</a:t>
            </a:r>
            <a:r>
              <a:rPr kumimoji="0" sz="9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1.91]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69357" y="5186933"/>
            <a:ext cx="85216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0.61 [0.25,</a:t>
            </a:r>
            <a:r>
              <a:rPr kumimoji="0" sz="9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1.50]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76421" y="425234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4" y="51434"/>
                </a:lnTo>
                <a:lnTo>
                  <a:pt x="51434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882516" y="374815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065907" y="324396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141091" y="2739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4" y="51434"/>
                </a:lnTo>
                <a:lnTo>
                  <a:pt x="51434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809238" y="223545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01168" y="4782311"/>
            <a:ext cx="5998845" cy="0"/>
          </a:xfrm>
          <a:custGeom>
            <a:avLst/>
            <a:gdLst/>
            <a:ahLst/>
            <a:cxnLst/>
            <a:rect l="l" t="t" r="r" b="b"/>
            <a:pathLst>
              <a:path w="5998845">
                <a:moveTo>
                  <a:pt x="0" y="0"/>
                </a:moveTo>
                <a:lnTo>
                  <a:pt x="59984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9908" y="5180583"/>
            <a:ext cx="28536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 Model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(Q =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149.68,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df =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16,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 = 0.00; I</a:t>
            </a:r>
            <a:r>
              <a:rPr kumimoji="0" sz="900" b="0" i="0" u="none" strike="noStrike" kern="1200" cap="none" spc="0" normalizeH="0" baseline="41666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9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92.4%)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79908" y="1405128"/>
            <a:ext cx="1544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Author(s), 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Country and</a:t>
            </a:r>
            <a:r>
              <a:rPr kumimoji="0" sz="90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Year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94784" y="1405128"/>
            <a:ext cx="1626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Incidence Risk Ratio [95%</a:t>
            </a:r>
            <a:r>
              <a:rPr kumimoji="0" sz="900" b="1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CI]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65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8404" y="5670296"/>
            <a:ext cx="248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0.05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9407" y="567029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9452" y="5670296"/>
            <a:ext cx="10674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8510" algn="l"/>
              </a:tabLst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0.37	1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Incidence Risk</a:t>
            </a:r>
            <a:r>
              <a:rPr kumimoji="0" sz="9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Ratio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93083" y="4152010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4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86072" y="4152010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86072" y="4127500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48530" y="4127500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20466" y="3584828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3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89630" y="3584828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89630" y="3560317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99865" y="3560317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49878" y="3017520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393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24503" y="3017520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393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24503" y="2993008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23816" y="2993008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83380" y="245021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30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07511" y="245021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07511" y="2425700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07688" y="2425700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9908" y="4052442"/>
            <a:ext cx="92201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Zenner,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UK,</a:t>
            </a:r>
            <a:r>
              <a:rPr kumimoji="0" sz="9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2012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9908" y="3485133"/>
            <a:ext cx="1394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Odayar,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South Africa,</a:t>
            </a:r>
            <a:r>
              <a:rPr kumimoji="0" sz="9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2018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9908" y="2917825"/>
            <a:ext cx="1565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Espinal, Santo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Domingo,</a:t>
            </a:r>
            <a:r>
              <a:rPr kumimoji="0" sz="9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1996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9908" y="2350642"/>
            <a:ext cx="11912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Crampin, Malawi,</a:t>
            </a:r>
            <a:r>
              <a:rPr kumimoji="0" sz="9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2004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69357" y="4052442"/>
            <a:ext cx="85216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1.95 [1.24,</a:t>
            </a:r>
            <a:r>
              <a:rPr kumimoji="0" sz="9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3.07]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69357" y="3485133"/>
            <a:ext cx="85216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0.22 [0.10,</a:t>
            </a:r>
            <a:r>
              <a:rPr kumimoji="0" sz="9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0.47]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69357" y="2917825"/>
            <a:ext cx="85216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1.06 [0.50,</a:t>
            </a:r>
            <a:r>
              <a:rPr kumimoji="0" sz="9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2.25]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69357" y="2350642"/>
            <a:ext cx="85216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0.70 [0.23,</a:t>
            </a:r>
            <a:r>
              <a:rPr kumimoji="0" sz="9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2.16]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69357" y="5186933"/>
            <a:ext cx="85216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0.78 [0.30,</a:t>
            </a:r>
            <a:r>
              <a:rPr kumimoji="0" sz="9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2.01]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41647" y="41263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69030" y="355904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798442" y="299186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308"/>
                </a:moveTo>
                <a:lnTo>
                  <a:pt x="51435" y="51308"/>
                </a:lnTo>
                <a:lnTo>
                  <a:pt x="51435" y="0"/>
                </a:lnTo>
                <a:lnTo>
                  <a:pt x="0" y="0"/>
                </a:lnTo>
                <a:lnTo>
                  <a:pt x="0" y="51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31946" y="24245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4" y="51434"/>
                </a:lnTo>
                <a:lnTo>
                  <a:pt x="51434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1168" y="4719320"/>
            <a:ext cx="5998845" cy="0"/>
          </a:xfrm>
          <a:custGeom>
            <a:avLst/>
            <a:gdLst/>
            <a:ahLst/>
            <a:cxnLst/>
            <a:rect l="l" t="t" r="r" b="b"/>
            <a:pathLst>
              <a:path w="5998845">
                <a:moveTo>
                  <a:pt x="0" y="0"/>
                </a:moveTo>
                <a:lnTo>
                  <a:pt x="59984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9908" y="5180583"/>
            <a:ext cx="28536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 Model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(Q =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149.68,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df =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16,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 = 0.00; I</a:t>
            </a:r>
            <a:r>
              <a:rPr kumimoji="0" sz="900" b="0" i="0" u="none" strike="noStrike" kern="1200" cap="none" spc="0" normalizeH="0" baseline="41666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9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92.4%)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9908" y="1499742"/>
            <a:ext cx="1544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Author(s), 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Country and</a:t>
            </a:r>
            <a:r>
              <a:rPr kumimoji="0" sz="90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Year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94784" y="1499742"/>
            <a:ext cx="1626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Incidence Risk Ratio [95%</a:t>
            </a:r>
            <a:r>
              <a:rPr kumimoji="0" sz="900" b="1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CI]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53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3135" y="567029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0115" y="5670296"/>
            <a:ext cx="248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7.39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1507" y="5670296"/>
            <a:ext cx="248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54.6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7932" y="5670296"/>
            <a:ext cx="10674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69595" algn="l"/>
              </a:tabLst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0.02	0.14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Incidence Risk</a:t>
            </a:r>
            <a:r>
              <a:rPr kumimoji="0" sz="9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Ratio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77004" y="1396746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886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6703" y="1396746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886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46703" y="1372235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55871" y="1372235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80560" y="1558797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10203" y="1558797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10203" y="1534286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99484" y="1534286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09390" y="1720850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96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41115" y="1720850"/>
            <a:ext cx="116839" cy="0"/>
          </a:xfrm>
          <a:custGeom>
            <a:avLst/>
            <a:gdLst/>
            <a:ahLst/>
            <a:cxnLst/>
            <a:rect l="l" t="t" r="r" b="b"/>
            <a:pathLst>
              <a:path w="116839">
                <a:moveTo>
                  <a:pt x="0" y="0"/>
                </a:moveTo>
                <a:lnTo>
                  <a:pt x="11683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41115" y="1696466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8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26358" y="1696466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8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52825" y="1883029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4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69615" y="1883029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69615" y="1858517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84472" y="1858517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38270" y="2045080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88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82948" y="2045080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88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82948" y="2020570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42155" y="2020570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52825" y="2855467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2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86964" y="2855467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42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86964" y="2830957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67123" y="2830957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66209" y="3017520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892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855846" y="3017520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892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55846" y="2993008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25138" y="2993008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846195" y="317957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09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558540" y="317957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58540" y="3155060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082288" y="3155060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520440" y="3341623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17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854705" y="3341623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29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854705" y="3317113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134611" y="3317113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459988" y="3503803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>
                <a:moveTo>
                  <a:pt x="0" y="0"/>
                </a:moveTo>
                <a:lnTo>
                  <a:pt x="29413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114294" y="3503803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>
                <a:moveTo>
                  <a:pt x="0" y="0"/>
                </a:moveTo>
                <a:lnTo>
                  <a:pt x="2942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114294" y="3479291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754120" y="3479291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732529" y="3665854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07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480308" y="3665854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07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480308" y="3641344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933316" y="3641344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521964" y="3827907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>
                <a:moveTo>
                  <a:pt x="0" y="0"/>
                </a:moveTo>
                <a:lnTo>
                  <a:pt x="29425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176270" y="3827907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>
                <a:moveTo>
                  <a:pt x="0" y="0"/>
                </a:moveTo>
                <a:lnTo>
                  <a:pt x="2942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176270" y="3803396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816222" y="3803396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842130" y="3989959"/>
            <a:ext cx="615315" cy="0"/>
          </a:xfrm>
          <a:custGeom>
            <a:avLst/>
            <a:gdLst/>
            <a:ahLst/>
            <a:cxnLst/>
            <a:rect l="l" t="t" r="r" b="b"/>
            <a:pathLst>
              <a:path w="615314">
                <a:moveTo>
                  <a:pt x="0" y="0"/>
                </a:moveTo>
                <a:lnTo>
                  <a:pt x="615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175380" y="3989959"/>
            <a:ext cx="615315" cy="0"/>
          </a:xfrm>
          <a:custGeom>
            <a:avLst/>
            <a:gdLst/>
            <a:ahLst/>
            <a:cxnLst/>
            <a:rect l="l" t="t" r="r" b="b"/>
            <a:pathLst>
              <a:path w="615314">
                <a:moveTo>
                  <a:pt x="0" y="0"/>
                </a:moveTo>
                <a:lnTo>
                  <a:pt x="615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175380" y="3965447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457446" y="3965447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831209" y="4152010"/>
            <a:ext cx="427990" cy="0"/>
          </a:xfrm>
          <a:custGeom>
            <a:avLst/>
            <a:gdLst/>
            <a:ahLst/>
            <a:cxnLst/>
            <a:rect l="l" t="t" r="r" b="b"/>
            <a:pathLst>
              <a:path w="427989">
                <a:moveTo>
                  <a:pt x="0" y="0"/>
                </a:moveTo>
                <a:lnTo>
                  <a:pt x="42760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352291" y="4152010"/>
            <a:ext cx="427990" cy="0"/>
          </a:xfrm>
          <a:custGeom>
            <a:avLst/>
            <a:gdLst/>
            <a:ahLst/>
            <a:cxnLst/>
            <a:rect l="l" t="t" r="r" b="b"/>
            <a:pathLst>
              <a:path w="427989">
                <a:moveTo>
                  <a:pt x="0" y="0"/>
                </a:moveTo>
                <a:lnTo>
                  <a:pt x="4274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352291" y="4127500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258817" y="4127500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334639" y="4314190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59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856610" y="4314190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59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856610" y="4289678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8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761232" y="4289678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8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431665" y="4476241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62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264152" y="4476241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607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264152" y="4451730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547870" y="4451730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624960" y="4638294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18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482340" y="4638294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18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482340" y="4613783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716146" y="4613783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79908" y="2892805"/>
            <a:ext cx="1324610" cy="511809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Bothamley,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UK, 2016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Bothamley,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Ukraine,</a:t>
            </a:r>
            <a:r>
              <a:rPr kumimoji="0" sz="9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2016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Bothamley,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Spain,</a:t>
            </a:r>
            <a:r>
              <a:rPr kumimoji="0" sz="9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2016.2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79908" y="3379215"/>
            <a:ext cx="1360805" cy="67373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Bothamley,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Spain,</a:t>
            </a:r>
            <a:r>
              <a:rPr kumimoji="0" sz="9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2016.1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Bothamley,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Slovakia,</a:t>
            </a:r>
            <a:r>
              <a:rPr kumimoji="0" sz="9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2016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Bothamley,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Serbia,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2016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Bothamley, Italy,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2016.3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79908" y="4052442"/>
            <a:ext cx="1226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Bothamley, Italy,</a:t>
            </a:r>
            <a:r>
              <a:rPr kumimoji="0" sz="9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2016.2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79908" y="4189603"/>
            <a:ext cx="1346200" cy="511809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Bothamley, Italy,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2016.1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Bothamley,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Belgium,</a:t>
            </a:r>
            <a:r>
              <a:rPr kumimoji="0" sz="9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2016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Bothamley,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Belarus,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2016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237607" y="1272032"/>
            <a:ext cx="883919" cy="83629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1.29 [0.82,</a:t>
            </a:r>
            <a:r>
              <a:rPr kumimoji="0" sz="9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2.03]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1.31 [1.08,</a:t>
            </a:r>
            <a:r>
              <a:rPr kumimoji="0" sz="9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1.59]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0.17 [0.09,</a:t>
            </a:r>
            <a:r>
              <a:rPr kumimoji="0" sz="9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0.32]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0.21 [0.07,</a:t>
            </a:r>
            <a:r>
              <a:rPr kumimoji="0" sz="9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0.63]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1.09 [0.62,</a:t>
            </a:r>
            <a:r>
              <a:rPr kumimoji="0" sz="9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1.91]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237607" y="5186933"/>
            <a:ext cx="88391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0.54 [0.30,</a:t>
            </a:r>
            <a:r>
              <a:rPr kumimoji="0" sz="900" b="0" i="0" u="none" strike="noStrike" kern="1200" cap="none" spc="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1.00]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925570" y="137109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4">
                <a:moveTo>
                  <a:pt x="0" y="51435"/>
                </a:moveTo>
                <a:lnTo>
                  <a:pt x="51434" y="51435"/>
                </a:lnTo>
                <a:lnTo>
                  <a:pt x="51434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929126" y="15331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4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457955" y="169519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501390" y="185724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886834" y="201930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3501390" y="282968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914775" y="299186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308"/>
                </a:moveTo>
                <a:lnTo>
                  <a:pt x="51435" y="51308"/>
                </a:lnTo>
                <a:lnTo>
                  <a:pt x="51435" y="0"/>
                </a:lnTo>
                <a:lnTo>
                  <a:pt x="0" y="0"/>
                </a:lnTo>
                <a:lnTo>
                  <a:pt x="0" y="51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794759" y="315391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469004" y="331597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3408553" y="347802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3681095" y="364007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4" y="51434"/>
                </a:lnTo>
                <a:lnTo>
                  <a:pt x="51434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470528" y="380212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790696" y="39643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4" y="51435"/>
                </a:lnTo>
                <a:lnTo>
                  <a:pt x="51434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779773" y="41263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283203" y="4288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4380229" y="445046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573526" y="461251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01168" y="5124450"/>
            <a:ext cx="5998845" cy="0"/>
          </a:xfrm>
          <a:custGeom>
            <a:avLst/>
            <a:gdLst/>
            <a:ahLst/>
            <a:cxnLst/>
            <a:rect l="l" t="t" r="r" b="b"/>
            <a:pathLst>
              <a:path w="5998845">
                <a:moveTo>
                  <a:pt x="0" y="0"/>
                </a:moveTo>
                <a:lnTo>
                  <a:pt x="59984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79908" y="5180583"/>
            <a:ext cx="3425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 Model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All Studies (Q = 149.68, df =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16,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 = 0.00; I</a:t>
            </a:r>
            <a:r>
              <a:rPr kumimoji="0" sz="900" b="0" i="0" u="none" strike="noStrike" kern="1200" cap="none" spc="0" normalizeH="0" baseline="41666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9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92.4%)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79908" y="2568829"/>
            <a:ext cx="1168400" cy="34988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Bothamley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Bothamley,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USA,</a:t>
            </a:r>
            <a:r>
              <a:rPr kumimoji="0" sz="9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2016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79908" y="1110106"/>
            <a:ext cx="1565275" cy="998219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Without</a:t>
            </a:r>
            <a:r>
              <a:rPr kumimoji="0" sz="9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Bothamley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Zenner,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UK, 2012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18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Rendell, Mongolia, 2016  </a:t>
            </a: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Odayar,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South Africa, 2018  Espinal, Santo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Domingo,</a:t>
            </a:r>
            <a:r>
              <a:rPr kumimoji="0" sz="9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1996 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Crampin, Malawi,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2004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79908" y="810895"/>
            <a:ext cx="1544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Author(s), 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Country and</a:t>
            </a:r>
            <a:r>
              <a:rPr kumimoji="0" sz="90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Year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494784" y="810895"/>
            <a:ext cx="1626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Incidence Risk Ratio [95%</a:t>
            </a:r>
            <a:r>
              <a:rPr kumimoji="0" sz="900" b="1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CI]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205729" y="2730880"/>
            <a:ext cx="915669" cy="2213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4450" marR="0" lvl="0" indent="0" algn="l" defTabSz="914400" rtl="0" eaLnBrk="1" fontAlgn="auto" latinLnBrk="0" hangingPunct="1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0.21 [0.01,</a:t>
            </a:r>
            <a:r>
              <a:rPr kumimoji="0" sz="9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3.29]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4450" marR="0" lvl="0" indent="0" algn="l" defTabSz="914400" rtl="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1.23 [0.85,</a:t>
            </a:r>
            <a:r>
              <a:rPr kumimoji="0" sz="9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1.78]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445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0.73 [0.24,</a:t>
            </a:r>
            <a:r>
              <a:rPr kumimoji="0" sz="9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2.28]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4450" marR="0" lvl="0" indent="0" algn="l" defTabSz="914400" rtl="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0.18 [0.01,</a:t>
            </a:r>
            <a:r>
              <a:rPr kumimoji="0" sz="9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2.86]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4450" marR="0" lvl="0" indent="0" algn="l" defTabSz="914400" rtl="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0.14 [0.03,</a:t>
            </a:r>
            <a:r>
              <a:rPr kumimoji="0" sz="9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0.55]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4450" marR="0" lvl="0" indent="0" algn="l" defTabSz="914400" rtl="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0.45 [0.17,</a:t>
            </a:r>
            <a:r>
              <a:rPr kumimoji="0" sz="9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1.19]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4450" marR="0" lvl="0" indent="0" algn="l" defTabSz="914400" rtl="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0.18 [0.04,</a:t>
            </a:r>
            <a:r>
              <a:rPr kumimoji="0" sz="9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0.72]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0.72 [0.04,</a:t>
            </a:r>
            <a:r>
              <a:rPr kumimoji="0" sz="9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11.58]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4450" marR="0" lvl="0" indent="0" algn="l" defTabSz="914400" rtl="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0.69 [0.10,</a:t>
            </a:r>
            <a:r>
              <a:rPr kumimoji="0" sz="9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4.89]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4450" marR="0" lvl="0" indent="0" algn="l" defTabSz="914400" rtl="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0.08 [0.01,</a:t>
            </a:r>
            <a:r>
              <a:rPr kumimoji="0" sz="9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0.57]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9.26 [5.01,</a:t>
            </a:r>
            <a:r>
              <a:rPr kumimoji="0" sz="9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17.13]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445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0.28 [0.17,</a:t>
            </a:r>
            <a:r>
              <a:rPr kumimoji="0" sz="9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0.47]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3500" marR="0" lvl="0" indent="0" algn="ctr" defTabSz="914400" rtl="0" eaLnBrk="1" fontAlgn="auto" latinLnBrk="0" hangingPunct="1">
              <a:lnSpc>
                <a:spcPct val="10000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0.50 [0.22,</a:t>
            </a:r>
            <a:r>
              <a:rPr kumimoji="0" sz="9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1.14]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3540252" y="4844669"/>
            <a:ext cx="382270" cy="73660"/>
          </a:xfrm>
          <a:custGeom>
            <a:avLst/>
            <a:gdLst/>
            <a:ahLst/>
            <a:cxnLst/>
            <a:rect l="l" t="t" r="r" b="b"/>
            <a:pathLst>
              <a:path w="382270" h="73660">
                <a:moveTo>
                  <a:pt x="190881" y="0"/>
                </a:moveTo>
                <a:lnTo>
                  <a:pt x="0" y="36702"/>
                </a:lnTo>
                <a:lnTo>
                  <a:pt x="190881" y="73532"/>
                </a:lnTo>
                <a:lnTo>
                  <a:pt x="381888" y="36702"/>
                </a:lnTo>
                <a:lnTo>
                  <a:pt x="1908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540252" y="4844669"/>
            <a:ext cx="382270" cy="73660"/>
          </a:xfrm>
          <a:custGeom>
            <a:avLst/>
            <a:gdLst/>
            <a:ahLst/>
            <a:cxnLst/>
            <a:rect l="l" t="t" r="r" b="b"/>
            <a:pathLst>
              <a:path w="382270" h="73660">
                <a:moveTo>
                  <a:pt x="0" y="36702"/>
                </a:moveTo>
                <a:lnTo>
                  <a:pt x="190881" y="0"/>
                </a:lnTo>
                <a:lnTo>
                  <a:pt x="381888" y="36702"/>
                </a:lnTo>
                <a:lnTo>
                  <a:pt x="190881" y="73532"/>
                </a:lnTo>
                <a:lnTo>
                  <a:pt x="0" y="36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269357" y="2188590"/>
            <a:ext cx="85216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0.61 [0.25,</a:t>
            </a:r>
            <a:r>
              <a:rPr kumimoji="0" sz="9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1.50]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3574796" y="2251455"/>
            <a:ext cx="411480" cy="73660"/>
          </a:xfrm>
          <a:custGeom>
            <a:avLst/>
            <a:gdLst/>
            <a:ahLst/>
            <a:cxnLst/>
            <a:rect l="l" t="t" r="r" b="b"/>
            <a:pathLst>
              <a:path w="411479" h="73660">
                <a:moveTo>
                  <a:pt x="205612" y="0"/>
                </a:moveTo>
                <a:lnTo>
                  <a:pt x="0" y="36703"/>
                </a:lnTo>
                <a:lnTo>
                  <a:pt x="205612" y="73533"/>
                </a:lnTo>
                <a:lnTo>
                  <a:pt x="411099" y="36703"/>
                </a:lnTo>
                <a:lnTo>
                  <a:pt x="205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3574796" y="2251455"/>
            <a:ext cx="411480" cy="73660"/>
          </a:xfrm>
          <a:custGeom>
            <a:avLst/>
            <a:gdLst/>
            <a:ahLst/>
            <a:cxnLst/>
            <a:rect l="l" t="t" r="r" b="b"/>
            <a:pathLst>
              <a:path w="411479" h="73660">
                <a:moveTo>
                  <a:pt x="0" y="36703"/>
                </a:moveTo>
                <a:lnTo>
                  <a:pt x="205612" y="0"/>
                </a:lnTo>
                <a:lnTo>
                  <a:pt x="411099" y="36703"/>
                </a:lnTo>
                <a:lnTo>
                  <a:pt x="205612" y="73533"/>
                </a:lnTo>
                <a:lnTo>
                  <a:pt x="0" y="3670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79908" y="4774438"/>
            <a:ext cx="33813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 Model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Subgroup (Q =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101.02,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df =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11,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 =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0.00;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900" b="0" i="0" u="none" strike="noStrike" kern="1200" cap="none" spc="0" normalizeH="0" baseline="41666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9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87.6%)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79908" y="2181225"/>
            <a:ext cx="32543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 Model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Subgroup (Q =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47.27,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df =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4,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 = 0.00; I</a:t>
            </a:r>
            <a:r>
              <a:rPr kumimoji="0" sz="900" b="0" i="0" u="none" strike="noStrike" kern="1200" cap="none" spc="0" normalizeH="0" baseline="41666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9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94.3%)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27673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478</Words>
  <Application>Microsoft Office PowerPoint</Application>
  <PresentationFormat>Custom</PresentationFormat>
  <Paragraphs>83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Times New Roman</vt:lpstr>
      <vt:lpstr>2_Office Theme</vt:lpstr>
      <vt:lpstr>Office Theme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:creator>Nyashadzaishe Mafirakureva</dc:creator>
  <cp:lastModifiedBy>Nyasha Mafirakureva</cp:lastModifiedBy>
  <cp:revision>2</cp:revision>
  <dcterms:created xsi:type="dcterms:W3CDTF">2019-10-03T11:32:17Z</dcterms:created>
  <dcterms:modified xsi:type="dcterms:W3CDTF">2019-10-03T16:11:18Z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2019-09-30T00:00:00Z</vt:filetime>
  </property>
  <property fmtid="{D5CDD505-2E9C-101B-9397-08002B2CF9AE}" pid="3" name="Creator">
    <vt:lpwstr>R</vt:lpwstr>
  </property>
  <property fmtid="{D5CDD505-2E9C-101B-9397-08002B2CF9AE}" pid="4" name="LastSaved">
    <vt:filetime>2019-10-03T00:00:00Z</vt:filetime>
  </property>
</Properties>
</file>