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0" r:id="rId2"/>
    <p:sldMasterId id="2147483674" r:id="rId3"/>
    <p:sldMasterId id="2147483676" r:id="rId4"/>
    <p:sldMasterId id="2147483678" r:id="rId5"/>
  </p:sldMasterIdLst>
  <p:notesMasterIdLst>
    <p:notesMasterId r:id="rId20"/>
  </p:notesMasterIdLst>
  <p:sldIdLst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2" r:id="rId16"/>
    <p:sldId id="263" r:id="rId17"/>
    <p:sldId id="265" r:id="rId18"/>
    <p:sldId id="266" r:id="rId19"/>
  </p:sldIdLst>
  <p:sldSz cx="6400800" cy="6400800"/>
  <p:notesSz cx="64008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52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4BDA-FF35-48E5-992C-0D6FFB8A20F3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800100"/>
            <a:ext cx="2162175" cy="2160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3079750"/>
            <a:ext cx="5121275" cy="2520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2773363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6080125"/>
            <a:ext cx="2773363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CCAB5-2865-4FC3-B7E6-BA50A1609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7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immunology-and-microbiology/morbidit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EFD50-F014-4BD9-ACDE-F3ADD00648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1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global predominance of TB in men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EFD50-F014-4BD9-ACDE-F3ADD00648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6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TB has been recognized as a serious cause of </a:t>
            </a:r>
            <a:r>
              <a:rPr lang="en-GB" dirty="0" smtClean="0">
                <a:hlinkClick r:id="rId3" tooltip="Learn more about Morbidity from ScienceDirect's AI-generated Topic Pages"/>
              </a:rPr>
              <a:t>morbidity</a:t>
            </a:r>
            <a:r>
              <a:rPr lang="en-GB" dirty="0" smtClean="0"/>
              <a:t> and mortality in pregnancy for over a century.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in low income countries </a:t>
            </a:r>
            <a:r>
              <a:rPr lang="en-GB" dirty="0" smtClean="0"/>
              <a:t>TB kills more women than all causes of maternal mortality combined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six-fold increase in perinatal death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EFD50-F014-4BD9-ACDE-F3ADD00648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1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Hippocratic view that pregnancy was beneﬁcial to tuberculosis was generally held until the 19th century</a:t>
            </a:r>
          </a:p>
          <a:p>
            <a:r>
              <a:rPr lang="en-GB" dirty="0" smtClean="0"/>
              <a:t> pregnancy having a deleterious effect on tuberculosis, so much so that abortion was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EFD50-F014-4BD9-ACDE-F3ADD00648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4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EFD50-F014-4BD9-ACDE-F3ADD00648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65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3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76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4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6" y="92160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4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32" indent="0">
              <a:buNone/>
              <a:defRPr sz="980"/>
            </a:lvl2pPr>
            <a:lvl3pPr marL="640064" indent="0">
              <a:buNone/>
              <a:defRPr sz="840"/>
            </a:lvl3pPr>
            <a:lvl4pPr marL="960096" indent="0">
              <a:buNone/>
              <a:defRPr sz="700"/>
            </a:lvl4pPr>
            <a:lvl5pPr marL="1280128" indent="0">
              <a:buNone/>
              <a:defRPr sz="700"/>
            </a:lvl5pPr>
            <a:lvl6pPr marL="1600160" indent="0">
              <a:buNone/>
              <a:defRPr sz="700"/>
            </a:lvl6pPr>
            <a:lvl7pPr marL="1920192" indent="0">
              <a:buNone/>
              <a:defRPr sz="700"/>
            </a:lvl7pPr>
            <a:lvl8pPr marL="2240224" indent="0">
              <a:buNone/>
              <a:defRPr sz="700"/>
            </a:lvl8pPr>
            <a:lvl9pPr marL="2560256" indent="0">
              <a:buNone/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5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4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6" y="92160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32" indent="0">
              <a:buNone/>
              <a:defRPr sz="1960"/>
            </a:lvl2pPr>
            <a:lvl3pPr marL="640064" indent="0">
              <a:buNone/>
              <a:defRPr sz="1680"/>
            </a:lvl3pPr>
            <a:lvl4pPr marL="960096" indent="0">
              <a:buNone/>
              <a:defRPr sz="1400"/>
            </a:lvl4pPr>
            <a:lvl5pPr marL="1280128" indent="0">
              <a:buNone/>
              <a:defRPr sz="1400"/>
            </a:lvl5pPr>
            <a:lvl6pPr marL="1600160" indent="0">
              <a:buNone/>
              <a:defRPr sz="1400"/>
            </a:lvl6pPr>
            <a:lvl7pPr marL="1920192" indent="0">
              <a:buNone/>
              <a:defRPr sz="1400"/>
            </a:lvl7pPr>
            <a:lvl8pPr marL="2240224" indent="0">
              <a:buNone/>
              <a:defRPr sz="1400"/>
            </a:lvl8pPr>
            <a:lvl9pPr marL="2560256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4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32" indent="0">
              <a:buNone/>
              <a:defRPr sz="980"/>
            </a:lvl2pPr>
            <a:lvl3pPr marL="640064" indent="0">
              <a:buNone/>
              <a:defRPr sz="840"/>
            </a:lvl3pPr>
            <a:lvl4pPr marL="960096" indent="0">
              <a:buNone/>
              <a:defRPr sz="700"/>
            </a:lvl4pPr>
            <a:lvl5pPr marL="1280128" indent="0">
              <a:buNone/>
              <a:defRPr sz="700"/>
            </a:lvl5pPr>
            <a:lvl6pPr marL="1600160" indent="0">
              <a:buNone/>
              <a:defRPr sz="700"/>
            </a:lvl6pPr>
            <a:lvl7pPr marL="1920192" indent="0">
              <a:buNone/>
              <a:defRPr sz="700"/>
            </a:lvl7pPr>
            <a:lvl8pPr marL="2240224" indent="0">
              <a:buNone/>
              <a:defRPr sz="700"/>
            </a:lvl8pPr>
            <a:lvl9pPr marL="2560256" indent="0">
              <a:buNone/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1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8" y="340783"/>
            <a:ext cx="1380173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6" y="340783"/>
            <a:ext cx="4060508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2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0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4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32" indent="0" algn="ctr">
              <a:buNone/>
              <a:defRPr sz="1400"/>
            </a:lvl2pPr>
            <a:lvl3pPr marL="640064" indent="0" algn="ctr">
              <a:buNone/>
              <a:defRPr sz="1260"/>
            </a:lvl3pPr>
            <a:lvl4pPr marL="960096" indent="0" algn="ctr">
              <a:buNone/>
              <a:defRPr sz="1120"/>
            </a:lvl4pPr>
            <a:lvl5pPr marL="1280128" indent="0" algn="ctr">
              <a:buNone/>
              <a:defRPr sz="1120"/>
            </a:lvl5pPr>
            <a:lvl6pPr marL="1600160" indent="0" algn="ctr">
              <a:buNone/>
              <a:defRPr sz="1120"/>
            </a:lvl6pPr>
            <a:lvl7pPr marL="1920192" indent="0" algn="ctr">
              <a:buNone/>
              <a:defRPr sz="1120"/>
            </a:lvl7pPr>
            <a:lvl8pPr marL="2240224" indent="0" algn="ctr">
              <a:buNone/>
              <a:defRPr sz="1120"/>
            </a:lvl8pPr>
            <a:lvl9pPr marL="2560256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4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6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1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6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096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28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19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24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256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4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90" y="1569091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32" indent="0">
              <a:buNone/>
              <a:defRPr sz="1400" b="1"/>
            </a:lvl2pPr>
            <a:lvl3pPr marL="640064" indent="0">
              <a:buNone/>
              <a:defRPr sz="1260" b="1"/>
            </a:lvl3pPr>
            <a:lvl4pPr marL="960096" indent="0">
              <a:buNone/>
              <a:defRPr sz="1120" b="1"/>
            </a:lvl4pPr>
            <a:lvl5pPr marL="1280128" indent="0">
              <a:buNone/>
              <a:defRPr sz="1120" b="1"/>
            </a:lvl5pPr>
            <a:lvl6pPr marL="1600160" indent="0">
              <a:buNone/>
              <a:defRPr sz="1120" b="1"/>
            </a:lvl6pPr>
            <a:lvl7pPr marL="1920192" indent="0">
              <a:buNone/>
              <a:defRPr sz="1120" b="1"/>
            </a:lvl7pPr>
            <a:lvl8pPr marL="2240224" indent="0">
              <a:buNone/>
              <a:defRPr sz="1120" b="1"/>
            </a:lvl8pPr>
            <a:lvl9pPr marL="2560256" indent="0">
              <a:buNone/>
              <a:defRPr sz="11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90" y="2338080"/>
            <a:ext cx="2707838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91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32" indent="0">
              <a:buNone/>
              <a:defRPr sz="1400" b="1"/>
            </a:lvl2pPr>
            <a:lvl3pPr marL="640064" indent="0">
              <a:buNone/>
              <a:defRPr sz="1260" b="1"/>
            </a:lvl3pPr>
            <a:lvl4pPr marL="960096" indent="0">
              <a:buNone/>
              <a:defRPr sz="1120" b="1"/>
            </a:lvl4pPr>
            <a:lvl5pPr marL="1280128" indent="0">
              <a:buNone/>
              <a:defRPr sz="1120" b="1"/>
            </a:lvl5pPr>
            <a:lvl6pPr marL="1600160" indent="0">
              <a:buNone/>
              <a:defRPr sz="1120" b="1"/>
            </a:lvl6pPr>
            <a:lvl7pPr marL="1920192" indent="0">
              <a:buNone/>
              <a:defRPr sz="1120" b="1"/>
            </a:lvl7pPr>
            <a:lvl8pPr marL="2240224" indent="0">
              <a:buNone/>
              <a:defRPr sz="1120" b="1"/>
            </a:lvl8pPr>
            <a:lvl9pPr marL="2560256" indent="0">
              <a:buNone/>
              <a:defRPr sz="11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80"/>
            <a:ext cx="2721174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6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70" y="1756917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3800221" y="1756920"/>
            <a:ext cx="0" cy="3711575"/>
          </a:xfrm>
          <a:custGeom>
            <a:avLst/>
            <a:gdLst/>
            <a:ahLst/>
            <a:cxnLst/>
            <a:rect l="l" t="t" r="r" b="b"/>
            <a:pathLst>
              <a:path h="3711575">
                <a:moveTo>
                  <a:pt x="0" y="0"/>
                </a:moveTo>
                <a:lnTo>
                  <a:pt x="0" y="3711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3249427" y="5249798"/>
            <a:ext cx="713105" cy="73660"/>
          </a:xfrm>
          <a:custGeom>
            <a:avLst/>
            <a:gdLst/>
            <a:ahLst/>
            <a:cxnLst/>
            <a:rect l="l" t="t" r="r" b="b"/>
            <a:pathLst>
              <a:path w="713104" h="73660">
                <a:moveTo>
                  <a:pt x="356362" y="0"/>
                </a:moveTo>
                <a:lnTo>
                  <a:pt x="0" y="36829"/>
                </a:lnTo>
                <a:lnTo>
                  <a:pt x="356362" y="73532"/>
                </a:lnTo>
                <a:lnTo>
                  <a:pt x="712724" y="36829"/>
                </a:lnTo>
                <a:lnTo>
                  <a:pt x="356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3249427" y="5249798"/>
            <a:ext cx="713105" cy="73660"/>
          </a:xfrm>
          <a:custGeom>
            <a:avLst/>
            <a:gdLst/>
            <a:ahLst/>
            <a:cxnLst/>
            <a:rect l="l" t="t" r="r" b="b"/>
            <a:pathLst>
              <a:path w="713104" h="73660">
                <a:moveTo>
                  <a:pt x="0" y="36829"/>
                </a:moveTo>
                <a:lnTo>
                  <a:pt x="356362" y="0"/>
                </a:lnTo>
                <a:lnTo>
                  <a:pt x="712724" y="36829"/>
                </a:lnTo>
                <a:lnTo>
                  <a:pt x="356362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2602229" y="5468111"/>
            <a:ext cx="1598295" cy="0"/>
          </a:xfrm>
          <a:custGeom>
            <a:avLst/>
            <a:gdLst/>
            <a:ahLst/>
            <a:cxnLst/>
            <a:rect l="l" t="t" r="r" b="b"/>
            <a:pathLst>
              <a:path w="1598295">
                <a:moveTo>
                  <a:pt x="0" y="0"/>
                </a:moveTo>
                <a:lnTo>
                  <a:pt x="15981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2602229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3402584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k object 23"/>
          <p:cNvSpPr/>
          <p:nvPr/>
        </p:nvSpPr>
        <p:spPr>
          <a:xfrm>
            <a:off x="3800221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k object 24"/>
          <p:cNvSpPr/>
          <p:nvPr/>
        </p:nvSpPr>
        <p:spPr>
          <a:xfrm>
            <a:off x="4200397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41"/>
            <a:ext cx="576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8"/>
            <a:ext cx="576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5952753"/>
            <a:ext cx="20482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5952753"/>
            <a:ext cx="1472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5952753"/>
            <a:ext cx="1472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0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70" y="1883029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3800221" y="1883029"/>
            <a:ext cx="0" cy="3585210"/>
          </a:xfrm>
          <a:custGeom>
            <a:avLst/>
            <a:gdLst/>
            <a:ahLst/>
            <a:cxnLst/>
            <a:rect l="l" t="t" r="r" b="b"/>
            <a:pathLst>
              <a:path h="3585210">
                <a:moveTo>
                  <a:pt x="0" y="0"/>
                </a:moveTo>
                <a:lnTo>
                  <a:pt x="0" y="35850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3318764" y="5249798"/>
            <a:ext cx="760095" cy="73660"/>
          </a:xfrm>
          <a:custGeom>
            <a:avLst/>
            <a:gdLst/>
            <a:ahLst/>
            <a:cxnLst/>
            <a:rect l="l" t="t" r="r" b="b"/>
            <a:pathLst>
              <a:path w="760095" h="73660">
                <a:moveTo>
                  <a:pt x="379857" y="0"/>
                </a:moveTo>
                <a:lnTo>
                  <a:pt x="0" y="36829"/>
                </a:lnTo>
                <a:lnTo>
                  <a:pt x="379857" y="73532"/>
                </a:lnTo>
                <a:lnTo>
                  <a:pt x="759713" y="36829"/>
                </a:lnTo>
                <a:lnTo>
                  <a:pt x="379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3318764" y="5249798"/>
            <a:ext cx="760095" cy="73660"/>
          </a:xfrm>
          <a:custGeom>
            <a:avLst/>
            <a:gdLst/>
            <a:ahLst/>
            <a:cxnLst/>
            <a:rect l="l" t="t" r="r" b="b"/>
            <a:pathLst>
              <a:path w="760095" h="73660">
                <a:moveTo>
                  <a:pt x="0" y="36829"/>
                </a:moveTo>
                <a:lnTo>
                  <a:pt x="379857" y="0"/>
                </a:lnTo>
                <a:lnTo>
                  <a:pt x="759713" y="36829"/>
                </a:lnTo>
                <a:lnTo>
                  <a:pt x="379857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2602229" y="5468111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16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2602229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3402584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k object 23"/>
          <p:cNvSpPr/>
          <p:nvPr/>
        </p:nvSpPr>
        <p:spPr>
          <a:xfrm>
            <a:off x="3800221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k object 24"/>
          <p:cNvSpPr/>
          <p:nvPr/>
        </p:nvSpPr>
        <p:spPr>
          <a:xfrm>
            <a:off x="4443857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41"/>
            <a:ext cx="576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8"/>
            <a:ext cx="576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5952753"/>
            <a:ext cx="20482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5952753"/>
            <a:ext cx="1472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5952753"/>
            <a:ext cx="1472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6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70" y="107264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4057269" y="1072651"/>
            <a:ext cx="0" cy="946785"/>
          </a:xfrm>
          <a:custGeom>
            <a:avLst/>
            <a:gdLst/>
            <a:ahLst/>
            <a:cxnLst/>
            <a:rect l="l" t="t" r="r" b="b"/>
            <a:pathLst>
              <a:path h="946785">
                <a:moveTo>
                  <a:pt x="0" y="0"/>
                </a:moveTo>
                <a:lnTo>
                  <a:pt x="0" y="9466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4057269" y="2070745"/>
            <a:ext cx="0" cy="3397885"/>
          </a:xfrm>
          <a:custGeom>
            <a:avLst/>
            <a:gdLst/>
            <a:ahLst/>
            <a:cxnLst/>
            <a:rect l="l" t="t" r="r" b="b"/>
            <a:pathLst>
              <a:path h="3397885">
                <a:moveTo>
                  <a:pt x="0" y="0"/>
                </a:moveTo>
                <a:lnTo>
                  <a:pt x="0" y="33973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3795904" y="5249798"/>
            <a:ext cx="261620" cy="73660"/>
          </a:xfrm>
          <a:custGeom>
            <a:avLst/>
            <a:gdLst/>
            <a:ahLst/>
            <a:cxnLst/>
            <a:rect l="l" t="t" r="r" b="b"/>
            <a:pathLst>
              <a:path w="261620" h="73660">
                <a:moveTo>
                  <a:pt x="130556" y="0"/>
                </a:moveTo>
                <a:lnTo>
                  <a:pt x="0" y="36829"/>
                </a:lnTo>
                <a:lnTo>
                  <a:pt x="130556" y="73532"/>
                </a:lnTo>
                <a:lnTo>
                  <a:pt x="261112" y="36829"/>
                </a:lnTo>
                <a:lnTo>
                  <a:pt x="130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3795904" y="5249798"/>
            <a:ext cx="261620" cy="73660"/>
          </a:xfrm>
          <a:custGeom>
            <a:avLst/>
            <a:gdLst/>
            <a:ahLst/>
            <a:cxnLst/>
            <a:rect l="l" t="t" r="r" b="b"/>
            <a:pathLst>
              <a:path w="261620" h="73660">
                <a:moveTo>
                  <a:pt x="0" y="36829"/>
                </a:moveTo>
                <a:lnTo>
                  <a:pt x="130556" y="0"/>
                </a:lnTo>
                <a:lnTo>
                  <a:pt x="261112" y="36829"/>
                </a:lnTo>
                <a:lnTo>
                  <a:pt x="130556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2577465" y="5468111"/>
            <a:ext cx="2336800" cy="0"/>
          </a:xfrm>
          <a:custGeom>
            <a:avLst/>
            <a:gdLst/>
            <a:ahLst/>
            <a:cxnLst/>
            <a:rect l="l" t="t" r="r" b="b"/>
            <a:pathLst>
              <a:path w="2336800">
                <a:moveTo>
                  <a:pt x="0" y="0"/>
                </a:moveTo>
                <a:lnTo>
                  <a:pt x="233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2577464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k object 23"/>
          <p:cNvSpPr/>
          <p:nvPr/>
        </p:nvSpPr>
        <p:spPr>
          <a:xfrm>
            <a:off x="326707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k object 24"/>
          <p:cNvSpPr/>
          <p:nvPr/>
        </p:nvSpPr>
        <p:spPr>
          <a:xfrm>
            <a:off x="390880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k object 25"/>
          <p:cNvSpPr/>
          <p:nvPr/>
        </p:nvSpPr>
        <p:spPr>
          <a:xfrm>
            <a:off x="4485766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k object 26"/>
          <p:cNvSpPr/>
          <p:nvPr/>
        </p:nvSpPr>
        <p:spPr>
          <a:xfrm>
            <a:off x="491426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41"/>
            <a:ext cx="576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8"/>
            <a:ext cx="576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5952753"/>
            <a:ext cx="20482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5952753"/>
            <a:ext cx="1472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5952753"/>
            <a:ext cx="1472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4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70" y="107264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3892550" y="1072651"/>
            <a:ext cx="0" cy="622935"/>
          </a:xfrm>
          <a:custGeom>
            <a:avLst/>
            <a:gdLst/>
            <a:ahLst/>
            <a:cxnLst/>
            <a:rect l="l" t="t" r="r" b="b"/>
            <a:pathLst>
              <a:path h="622935">
                <a:moveTo>
                  <a:pt x="0" y="0"/>
                </a:moveTo>
                <a:lnTo>
                  <a:pt x="0" y="6225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3892550" y="1746640"/>
            <a:ext cx="0" cy="1731645"/>
          </a:xfrm>
          <a:custGeom>
            <a:avLst/>
            <a:gdLst/>
            <a:ahLst/>
            <a:cxnLst/>
            <a:rect l="l" t="t" r="r" b="b"/>
            <a:pathLst>
              <a:path h="1731645">
                <a:moveTo>
                  <a:pt x="0" y="0"/>
                </a:moveTo>
                <a:lnTo>
                  <a:pt x="0" y="17313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3892550" y="3529457"/>
            <a:ext cx="0" cy="596900"/>
          </a:xfrm>
          <a:custGeom>
            <a:avLst/>
            <a:gdLst/>
            <a:ahLst/>
            <a:cxnLst/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3892550" y="4177791"/>
            <a:ext cx="0" cy="1290320"/>
          </a:xfrm>
          <a:custGeom>
            <a:avLst/>
            <a:gdLst/>
            <a:ahLst/>
            <a:cxnLst/>
            <a:rect l="l" t="t" r="r" b="b"/>
            <a:pathLst>
              <a:path h="1290320">
                <a:moveTo>
                  <a:pt x="0" y="0"/>
                </a:moveTo>
                <a:lnTo>
                  <a:pt x="0" y="12903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3870835" y="5249798"/>
            <a:ext cx="311150" cy="73660"/>
          </a:xfrm>
          <a:custGeom>
            <a:avLst/>
            <a:gdLst/>
            <a:ahLst/>
            <a:cxnLst/>
            <a:rect l="l" t="t" r="r" b="b"/>
            <a:pathLst>
              <a:path w="311150" h="73660">
                <a:moveTo>
                  <a:pt x="155447" y="0"/>
                </a:moveTo>
                <a:lnTo>
                  <a:pt x="0" y="36829"/>
                </a:lnTo>
                <a:lnTo>
                  <a:pt x="155447" y="73532"/>
                </a:lnTo>
                <a:lnTo>
                  <a:pt x="310895" y="36829"/>
                </a:lnTo>
                <a:lnTo>
                  <a:pt x="155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3870835" y="5249798"/>
            <a:ext cx="311150" cy="73660"/>
          </a:xfrm>
          <a:custGeom>
            <a:avLst/>
            <a:gdLst/>
            <a:ahLst/>
            <a:cxnLst/>
            <a:rect l="l" t="t" r="r" b="b"/>
            <a:pathLst>
              <a:path w="311150" h="73660">
                <a:moveTo>
                  <a:pt x="0" y="36829"/>
                </a:moveTo>
                <a:lnTo>
                  <a:pt x="155447" y="0"/>
                </a:lnTo>
                <a:lnTo>
                  <a:pt x="310895" y="36829"/>
                </a:lnTo>
                <a:lnTo>
                  <a:pt x="155447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k object 23"/>
          <p:cNvSpPr/>
          <p:nvPr/>
        </p:nvSpPr>
        <p:spPr>
          <a:xfrm>
            <a:off x="1767585" y="546811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7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k object 24"/>
          <p:cNvSpPr/>
          <p:nvPr/>
        </p:nvSpPr>
        <p:spPr>
          <a:xfrm>
            <a:off x="176758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k object 25"/>
          <p:cNvSpPr/>
          <p:nvPr/>
        </p:nvSpPr>
        <p:spPr>
          <a:xfrm>
            <a:off x="298996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k object 26"/>
          <p:cNvSpPr/>
          <p:nvPr/>
        </p:nvSpPr>
        <p:spPr>
          <a:xfrm>
            <a:off x="343890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" name="bk object 27"/>
          <p:cNvSpPr/>
          <p:nvPr/>
        </p:nvSpPr>
        <p:spPr>
          <a:xfrm>
            <a:off x="435394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" name="bk object 28"/>
          <p:cNvSpPr/>
          <p:nvPr/>
        </p:nvSpPr>
        <p:spPr>
          <a:xfrm>
            <a:off x="4815332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41"/>
            <a:ext cx="576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8"/>
            <a:ext cx="576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5952753"/>
            <a:ext cx="20482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5952753"/>
            <a:ext cx="1472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5952753"/>
            <a:ext cx="1472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061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60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5F29-C995-41CD-B1CE-2761F6BD9A3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60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60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1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40064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16" indent="-160016" algn="l" defTabSz="64006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48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080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12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44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176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08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272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32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096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60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24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256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Revisiting the burden of TB in pregnant and post-partum women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GB" dirty="0" smtClean="0"/>
          </a:p>
          <a:p>
            <a:pPr algn="r"/>
            <a:endParaRPr lang="en-GB" dirty="0"/>
          </a:p>
          <a:p>
            <a:r>
              <a:rPr lang="en-GB" dirty="0" err="1" smtClean="0"/>
              <a:t>Nyashazaishe</a:t>
            </a:r>
            <a:r>
              <a:rPr lang="en-GB" dirty="0" smtClean="0"/>
              <a:t> </a:t>
            </a:r>
            <a:r>
              <a:rPr lang="en-GB" dirty="0"/>
              <a:t>Mafirakureva</a:t>
            </a:r>
          </a:p>
        </p:txBody>
      </p:sp>
    </p:spTree>
    <p:extLst>
      <p:ext uri="{BB962C8B-B14F-4D97-AF65-F5344CB8AC3E}">
        <p14:creationId xmlns:p14="http://schemas.microsoft.com/office/powerpoint/2010/main" val="36462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Prisma</a:t>
            </a:r>
            <a:r>
              <a:rPr lang="en-GB" dirty="0" smtClean="0"/>
              <a:t> flow diagram</a:t>
            </a:r>
            <a:endParaRPr lang="en-GB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0976"/>
            <a:ext cx="5029200" cy="4359758"/>
          </a:xfrm>
        </p:spPr>
      </p:pic>
      <p:sp>
        <p:nvSpPr>
          <p:cNvPr id="24" name="TextBox 23"/>
          <p:cNvSpPr txBox="1"/>
          <p:nvPr/>
        </p:nvSpPr>
        <p:spPr>
          <a:xfrm>
            <a:off x="28763" y="6019808"/>
            <a:ext cx="1931151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0032"/>
            <a:r>
              <a:rPr lang="en-GB" sz="945" dirty="0">
                <a:solidFill>
                  <a:prstClr val="black"/>
                </a:solidFill>
                <a:latin typeface="Calibri" panose="020F0502020204030204"/>
              </a:rPr>
              <a:t>PROSPERO 2018, CRD42018111690</a:t>
            </a:r>
          </a:p>
        </p:txBody>
      </p:sp>
    </p:spTree>
    <p:extLst>
      <p:ext uri="{BB962C8B-B14F-4D97-AF65-F5344CB8AC3E}">
        <p14:creationId xmlns:p14="http://schemas.microsoft.com/office/powerpoint/2010/main" val="39460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8412" y="5670304"/>
            <a:ext cx="2482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0.05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454" y="5670304"/>
            <a:ext cx="2482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2.72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7794" y="5670296"/>
            <a:ext cx="106743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35">
              <a:spcBef>
                <a:spcPts val="100"/>
              </a:spcBef>
              <a:tabLst>
                <a:tab pos="900407" algn="l"/>
              </a:tabLst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0.37	1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Incidence Risk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Ratio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7864" y="42781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0855" y="42781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0846" y="425361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3303" y="425361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33961" y="377393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30963" y="377393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0954" y="374942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5514" y="374942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7351" y="32696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6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428" y="32696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4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44419" y="324510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8957" y="324510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2535" y="2765425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4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20476" y="2765425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20467" y="274091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3022" y="274091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60673" y="226110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0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10356" y="226110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10355" y="223659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59682" y="223659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917" y="4178435"/>
            <a:ext cx="92201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Zenner,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UK,</a:t>
            </a:r>
            <a:r>
              <a:rPr sz="9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9909" y="3674244"/>
            <a:ext cx="12585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Rendell, Mongolia,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908" y="3170055"/>
            <a:ext cx="13944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Odayar,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South Africa,</a:t>
            </a:r>
            <a:r>
              <a:rPr sz="9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2018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917" y="2665737"/>
            <a:ext cx="15652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Espinal, Santo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Domingo,</a:t>
            </a:r>
            <a:r>
              <a:rPr sz="9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1996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9909" y="2161548"/>
            <a:ext cx="11912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Crampin, Malawi,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2004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9366" y="4178435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1.29 [0.82,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2.03]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9366" y="3674244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1.31 [1.08,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1.59]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69366" y="3170055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0.17 [0.09,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0.32]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9366" y="2665737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0.21 [0.07,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0.63]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366" y="2161548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1.09 [0.62,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1.91]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69366" y="5186941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0.61 [0.25,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1.50]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76430" y="42523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82524" y="37481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65915" y="32439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41100" y="27396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09246" y="22354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1176" y="478231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9908" y="5180591"/>
            <a:ext cx="285369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(Q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149.68,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df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16,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p = 0.00; I</a:t>
            </a:r>
            <a:r>
              <a:rPr sz="900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00" spc="-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92.4%)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9917" y="1405136"/>
            <a:ext cx="15449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prstClr val="black"/>
                </a:solidFill>
                <a:latin typeface="Arial"/>
                <a:cs typeface="Arial"/>
              </a:rPr>
              <a:t>Author(s), </a:t>
            </a: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Country and</a:t>
            </a:r>
            <a:r>
              <a:rPr sz="900" b="1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prstClr val="black"/>
                </a:solidFill>
                <a:latin typeface="Arial"/>
                <a:cs typeface="Arial"/>
              </a:rPr>
              <a:t>Year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94793" y="1405136"/>
            <a:ext cx="16262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Incidence Risk Ratio [95%</a:t>
            </a:r>
            <a:r>
              <a:rPr sz="900"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CI]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381000" y="365127"/>
            <a:ext cx="5740026" cy="70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  <a:latin typeface="Calibri Light" panose="020F0302020204030204"/>
              </a:rPr>
              <a:t>Risk of TB in pregnancy</a:t>
            </a:r>
            <a:endParaRPr lang="en-GB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86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8412" y="5670304"/>
            <a:ext cx="2482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0.05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9415" y="5670304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9460" y="5670296"/>
            <a:ext cx="106743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18">
              <a:spcBef>
                <a:spcPts val="100"/>
              </a:spcBef>
              <a:tabLst>
                <a:tab pos="778490" algn="l"/>
              </a:tabLst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0.37	1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Incidence Risk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Ratio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3092" y="415201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6081" y="415201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072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8530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0467" y="358482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9630" y="358482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9630" y="356031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9865" y="356031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49878" y="301752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9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4503" y="301752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9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4503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23816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83389" y="245021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30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7520" y="245021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07511" y="242570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07688" y="242570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917" y="4052450"/>
            <a:ext cx="92201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Zenner,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UK,</a:t>
            </a:r>
            <a:r>
              <a:rPr sz="9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908" y="3485141"/>
            <a:ext cx="13944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Odayar,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South Africa,</a:t>
            </a:r>
            <a:r>
              <a:rPr sz="9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2018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917" y="2917833"/>
            <a:ext cx="15652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Espinal, Santo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Domingo,</a:t>
            </a:r>
            <a:r>
              <a:rPr sz="9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1996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909" y="2350650"/>
            <a:ext cx="11912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Crampin, Malawi,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2004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9366" y="4052450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1.95 [1.24,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3.07]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9366" y="3485141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0.22 [0.10,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0.47]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9366" y="2917833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1.06 [0.50,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2.25]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9366" y="2350650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0.70 [0.23,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2.16]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9366" y="5186941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0.78 [0.30,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2.01]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41656" y="41263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69039" y="355905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98451" y="299187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31955" y="24245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1176" y="471932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908" y="5180591"/>
            <a:ext cx="285369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(Q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149.68,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df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16,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p = 0.00; I</a:t>
            </a:r>
            <a:r>
              <a:rPr sz="900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00" spc="-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92.4%)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917" y="1499750"/>
            <a:ext cx="15449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prstClr val="black"/>
                </a:solidFill>
                <a:latin typeface="Arial"/>
                <a:cs typeface="Arial"/>
              </a:rPr>
              <a:t>Author(s), </a:t>
            </a: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Country and</a:t>
            </a:r>
            <a:r>
              <a:rPr sz="900" b="1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prstClr val="black"/>
                </a:solidFill>
                <a:latin typeface="Arial"/>
                <a:cs typeface="Arial"/>
              </a:rPr>
              <a:t>Year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94793" y="1499750"/>
            <a:ext cx="16262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Incidence Risk Ratio [95%</a:t>
            </a:r>
            <a:r>
              <a:rPr sz="900"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CI]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81000" y="365127"/>
            <a:ext cx="5740026" cy="70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  <a:latin typeface="Calibri Light" panose="020F0302020204030204"/>
              </a:rPr>
              <a:t>Risk of TB in postpartum</a:t>
            </a:r>
            <a:endParaRPr lang="en-GB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75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3022" y="5670304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49" y="5670304"/>
            <a:ext cx="6762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40679" algn="l"/>
              </a:tabLst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7.39	54.6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123" y="5670296"/>
            <a:ext cx="11366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85783" algn="l"/>
              </a:tabLst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0.02	0.5</a:t>
            </a:r>
          </a:p>
          <a:p>
            <a:pPr>
              <a:spcBef>
                <a:spcPts val="45"/>
              </a:spcBef>
            </a:pPr>
            <a:endParaRPr sz="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1278"/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Incidence Risk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Ratio</a:t>
            </a:r>
          </a:p>
        </p:txBody>
      </p:sp>
      <p:sp>
        <p:nvSpPr>
          <p:cNvPr id="5" name="object 5"/>
          <p:cNvSpPr/>
          <p:nvPr/>
        </p:nvSpPr>
        <p:spPr>
          <a:xfrm>
            <a:off x="4137542" y="139674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14732" y="139674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3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4723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9034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0843" y="155879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7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3787" y="155879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62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73778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6583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03446" y="172085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45205" y="1720850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4">
                <a:moveTo>
                  <a:pt x="0" y="0"/>
                </a:moveTo>
                <a:lnTo>
                  <a:pt x="10680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5204" y="169647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127" y="169647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43705" y="188302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78910" y="188302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78910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57065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01728" y="2045080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55541" y="204508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55541" y="202057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96334" y="202057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43706" y="2855467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7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23564" y="2855467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7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23564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12411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27627" y="301752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28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23233" y="301752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29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23233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80459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16121" y="317957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47261" y="317957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47261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33545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13607" y="334162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4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93720" y="334162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45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93720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82059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57473" y="3503803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334640" y="3503803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34639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28871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910592" y="366585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5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74626" y="366585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74617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95115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15004" y="382790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92171" y="382790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92170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86403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12447" y="3989959"/>
            <a:ext cx="569595" cy="0"/>
          </a:xfrm>
          <a:custGeom>
            <a:avLst/>
            <a:gdLst/>
            <a:ahLst/>
            <a:cxnLst/>
            <a:rect l="l" t="t" r="r" b="b"/>
            <a:pathLst>
              <a:path w="569595">
                <a:moveTo>
                  <a:pt x="0" y="0"/>
                </a:moveTo>
                <a:lnTo>
                  <a:pt x="5694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91417" y="3989959"/>
            <a:ext cx="569595" cy="0"/>
          </a:xfrm>
          <a:custGeom>
            <a:avLst/>
            <a:gdLst/>
            <a:ahLst/>
            <a:cxnLst/>
            <a:rect l="l" t="t" r="r" b="b"/>
            <a:pathLst>
              <a:path w="569595">
                <a:moveTo>
                  <a:pt x="0" y="0"/>
                </a:moveTo>
                <a:lnTo>
                  <a:pt x="5695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91408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81905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02287" y="415201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0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555755" y="415201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0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55746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97375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41148" y="4314190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42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095378" y="4314190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4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95370" y="4289687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935348" y="4289687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559817" y="4476241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604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402337" y="4476241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6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402328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665853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810770" y="463829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676405" y="463829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9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76396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893565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9909" y="2892814"/>
            <a:ext cx="1324610" cy="5046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UK, 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0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Ukraine,</a:t>
            </a:r>
            <a:r>
              <a:rPr sz="9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Spain,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9917" y="3379224"/>
            <a:ext cx="1360805" cy="668773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Spain,</a:t>
            </a:r>
            <a:r>
              <a:rPr sz="9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2016.1</a:t>
            </a: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Slovakia,</a:t>
            </a:r>
            <a:r>
              <a:rPr sz="9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Serbia,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</a:p>
          <a:p>
            <a:pPr marL="12700">
              <a:spcBef>
                <a:spcPts val="200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Italy,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2016.3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279908" y="4052450"/>
            <a:ext cx="1226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Italy,</a:t>
            </a:r>
            <a:r>
              <a:rPr sz="9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9909" y="4189612"/>
            <a:ext cx="1346200" cy="5046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Italy,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2016.1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Belgium,</a:t>
            </a:r>
            <a:r>
              <a:rPr sz="9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Belarus,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37616" y="1272032"/>
            <a:ext cx="883919" cy="8329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1.29 [0.82,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2.03]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1.31 [1.08,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1.59]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0.17 [0.09,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0.32]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0.21 [0.07,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0.63]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1.09 [0.62,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1.91]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37616" y="5186941"/>
            <a:ext cx="88391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0.54 [0.30,</a:t>
            </a:r>
            <a:r>
              <a:rPr sz="900" spc="1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1.00]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086106" y="137110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089409" y="15331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52019" y="169520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92279" y="18572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50293" y="201930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92279" y="28296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076200" y="299187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64694" y="315392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662180" y="33159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606047" y="34780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859157" y="364008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663578" y="38021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961012" y="396431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950851" y="41263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489713" y="42884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508381" y="44504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759335" y="46125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01176" y="512445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79917" y="5180591"/>
            <a:ext cx="34258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All Studies (Q = 149.68, df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16,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p = 0.00; I</a:t>
            </a:r>
            <a:r>
              <a:rPr sz="900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00" spc="-1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92.4%)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9909" y="2568832"/>
            <a:ext cx="1168400" cy="34047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b="1" i="1" spc="-5" dirty="0">
                <a:solidFill>
                  <a:prstClr val="black"/>
                </a:solidFill>
                <a:latin typeface="Arial"/>
                <a:cs typeface="Arial"/>
              </a:rPr>
              <a:t>Bothamley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USA,</a:t>
            </a:r>
            <a:r>
              <a:rPr sz="9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9917" y="1110115"/>
            <a:ext cx="1565275" cy="994247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b="1" i="1" dirty="0">
                <a:solidFill>
                  <a:prstClr val="black"/>
                </a:solidFill>
                <a:latin typeface="Arial"/>
                <a:cs typeface="Arial"/>
              </a:rPr>
              <a:t>Without</a:t>
            </a:r>
            <a:r>
              <a:rPr sz="900" b="1" i="1" spc="-5" dirty="0">
                <a:solidFill>
                  <a:prstClr val="black"/>
                </a:solidFill>
                <a:latin typeface="Arial"/>
                <a:cs typeface="Arial"/>
              </a:rPr>
              <a:t> Bothamley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Zenner,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UK, 2012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Rendell, Mongolia, 2016  </a:t>
            </a: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Odayar,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South Africa, 2018  Espinal, Santo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Domingo,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1996 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Crampin, Malawi,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2004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9917" y="810903"/>
            <a:ext cx="15449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prstClr val="black"/>
                </a:solidFill>
                <a:latin typeface="Arial"/>
                <a:cs typeface="Arial"/>
              </a:rPr>
              <a:t>Author(s), </a:t>
            </a: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Country and</a:t>
            </a:r>
            <a:r>
              <a:rPr sz="900" b="1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prstClr val="black"/>
                </a:solidFill>
                <a:latin typeface="Arial"/>
                <a:cs typeface="Arial"/>
              </a:rPr>
              <a:t>Year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494793" y="810903"/>
            <a:ext cx="16262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Incidence Risk Ratio [95%</a:t>
            </a:r>
            <a:r>
              <a:rPr sz="900"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CI]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205737" y="2730880"/>
            <a:ext cx="915669" cy="222304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4449">
              <a:spcBef>
                <a:spcPts val="2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0.21 [0.01,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3.29]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1.23 [0.85,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1.78]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2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0.73 [0.24,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2.28]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0.18 [0.01,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2.86]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0.14 [0.03,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0.55]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0.45 [0.17,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1.19]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0.18 [0.04,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0.72]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algn="ctr">
              <a:spcBef>
                <a:spcPts val="2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0.72 [0.04,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11.58]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0.69 [0.10,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4.89]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0.08 [0.01,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0.57]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9.26 [5.01,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17.13]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44449">
              <a:spcBef>
                <a:spcPts val="2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0.28 [0.17,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0.47]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63499" algn="ctr">
              <a:spcBef>
                <a:spcPts val="83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0.50 [0.22,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1.14]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730125" y="4844670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4" h="73660">
                <a:moveTo>
                  <a:pt x="177292" y="0"/>
                </a:moveTo>
                <a:lnTo>
                  <a:pt x="0" y="36702"/>
                </a:lnTo>
                <a:lnTo>
                  <a:pt x="177292" y="73532"/>
                </a:lnTo>
                <a:lnTo>
                  <a:pt x="354711" y="36702"/>
                </a:lnTo>
                <a:lnTo>
                  <a:pt x="177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730125" y="4844670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4" h="73660">
                <a:moveTo>
                  <a:pt x="0" y="36702"/>
                </a:moveTo>
                <a:lnTo>
                  <a:pt x="177292" y="0"/>
                </a:lnTo>
                <a:lnTo>
                  <a:pt x="354711" y="36702"/>
                </a:lnTo>
                <a:lnTo>
                  <a:pt x="177292" y="73532"/>
                </a:lnTo>
                <a:lnTo>
                  <a:pt x="0" y="36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269366" y="2188598"/>
            <a:ext cx="8521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0.61 [0.25,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1.50]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762248" y="2251455"/>
            <a:ext cx="382270" cy="73660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190880" y="0"/>
                </a:moveTo>
                <a:lnTo>
                  <a:pt x="0" y="36703"/>
                </a:lnTo>
                <a:lnTo>
                  <a:pt x="190880" y="73533"/>
                </a:lnTo>
                <a:lnTo>
                  <a:pt x="381762" y="36703"/>
                </a:lnTo>
                <a:lnTo>
                  <a:pt x="190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762248" y="2251455"/>
            <a:ext cx="382270" cy="73660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0" y="36703"/>
                </a:moveTo>
                <a:lnTo>
                  <a:pt x="190880" y="0"/>
                </a:lnTo>
                <a:lnTo>
                  <a:pt x="381762" y="36703"/>
                </a:lnTo>
                <a:lnTo>
                  <a:pt x="190880" y="73533"/>
                </a:lnTo>
                <a:lnTo>
                  <a:pt x="0" y="36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79917" y="4774446"/>
            <a:ext cx="3381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Subgroup (Q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101.02,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df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11,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p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0.00;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900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87.6%)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79917" y="2181233"/>
            <a:ext cx="3254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Subgroup (Q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47.27,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df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4,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p = 0.00; I</a:t>
            </a:r>
            <a:r>
              <a:rPr sz="900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00" spc="-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94.3%)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352245" y="125349"/>
            <a:ext cx="5740026" cy="45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  <a:latin typeface="Calibri Light" panose="020F0302020204030204"/>
              </a:rPr>
              <a:t>Risk of TB in pregnancy</a:t>
            </a:r>
            <a:endParaRPr lang="en-GB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9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43" y="5670304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0123" y="5670304"/>
            <a:ext cx="2482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7.39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515" y="5670304"/>
            <a:ext cx="2482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54.6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8287" y="5670296"/>
            <a:ext cx="108648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2">
              <a:spcBef>
                <a:spcPts val="100"/>
              </a:spcBef>
              <a:tabLst>
                <a:tab pos="579106" algn="l"/>
              </a:tabLst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0.02	0.14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Incidence Rate</a:t>
            </a:r>
            <a:r>
              <a:rPr sz="9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Ratio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2383" y="1396746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7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2088" y="1396746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2079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1121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68961" y="1558797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2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160" y="1558797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3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151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9195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32047" y="172085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1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3420" y="172085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1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33419" y="169647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79240" y="169647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35916" y="1883029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40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50547" y="1883029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9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50539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69969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2129" y="2693416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12133" y="2693416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12133" y="266890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20691" y="266890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2707" y="285546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0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05326" y="285546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9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05326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8779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81737" y="301752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6835" y="301752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6826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35321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62273" y="31795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65431" y="3179572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4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65422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07815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94869" y="3341623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48541" y="3341623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48532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89754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25198" y="350380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96979" y="350380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96970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1972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49885" y="3665854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3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24662" y="3665854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3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24654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23664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61536" y="3827907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83508" y="3827907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5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83508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88257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57811" y="398995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8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777749" y="3989959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77741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686553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24300" y="4152010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312" y="4152010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55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258311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38726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748152" y="431419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402458" y="431419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2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402457" y="4289687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42283" y="4289687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493006" y="4476241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2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61485" y="4476241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0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261484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73219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666625" y="463829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0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456187" y="463829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0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456178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25621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9908" y="3865501"/>
            <a:ext cx="1226820" cy="34047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Italy,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2016.3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Italy,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9908" y="4214503"/>
            <a:ext cx="1226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Italy,</a:t>
            </a:r>
            <a:r>
              <a:rPr sz="9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2016.1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9909" y="4351657"/>
            <a:ext cx="1346200" cy="34047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Belgium,</a:t>
            </a:r>
            <a:r>
              <a:rPr sz="9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Belarus,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05745" y="5186941"/>
            <a:ext cx="9156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1.79 [ 0.91,</a:t>
            </a:r>
            <a:r>
              <a:rPr sz="900" spc="1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3.50]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020955" y="137110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517528" y="15331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880619" y="169520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784481" y="18572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290704" y="2667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81280" y="28296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630301" y="299187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910847" y="315392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43435" y="33159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873761" y="34780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298450" y="364008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610111" y="38021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206374" y="396431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872873" y="41263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696724" y="42884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441580" y="44504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615191" y="46125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01176" y="512445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79917" y="5180591"/>
            <a:ext cx="34258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All Studies (Q = 294.06, df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16,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p = 0.00; I</a:t>
            </a:r>
            <a:r>
              <a:rPr sz="900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00" spc="-1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93.0%)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79917" y="2406784"/>
            <a:ext cx="1746885" cy="14873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b="1" i="1" spc="-5" dirty="0">
                <a:solidFill>
                  <a:prstClr val="black"/>
                </a:solidFill>
                <a:latin typeface="Arial"/>
                <a:cs typeface="Arial"/>
              </a:rPr>
              <a:t>Bothamley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USA, 2016  </a:t>
            </a: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United Kingdom,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  </a:t>
            </a: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Ukraine,</a:t>
            </a:r>
            <a:r>
              <a:rPr sz="9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Spain,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2016.3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0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Spain,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Spain,</a:t>
            </a:r>
            <a:r>
              <a:rPr sz="9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2016.1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Slovakia,</a:t>
            </a:r>
            <a:r>
              <a:rPr sz="9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Bothamley,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Serbia,</a:t>
            </a:r>
            <a:r>
              <a:rPr sz="9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9917" y="1110113"/>
            <a:ext cx="1565275" cy="8308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900" b="1" i="1" dirty="0">
                <a:solidFill>
                  <a:prstClr val="black"/>
                </a:solidFill>
                <a:latin typeface="Arial"/>
                <a:cs typeface="Arial"/>
              </a:rPr>
              <a:t>Without</a:t>
            </a:r>
            <a:r>
              <a:rPr sz="900" b="1" i="1" spc="-5" dirty="0">
                <a:solidFill>
                  <a:prstClr val="black"/>
                </a:solidFill>
                <a:latin typeface="Arial"/>
                <a:cs typeface="Arial"/>
              </a:rPr>
              <a:t> Bothamley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95"/>
              </a:spcBef>
            </a:pP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Zenner,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UK, 2012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sz="900" spc="-15" dirty="0">
                <a:solidFill>
                  <a:prstClr val="black"/>
                </a:solidFill>
                <a:latin typeface="Arial"/>
                <a:cs typeface="Arial"/>
              </a:rPr>
              <a:t>Odayar,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South Africa, 2018  Espinal, Santo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Domingo,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1996 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Crampin, Malawi,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2004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9917" y="810903"/>
            <a:ext cx="15449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prstClr val="black"/>
                </a:solidFill>
                <a:latin typeface="Arial"/>
                <a:cs typeface="Arial"/>
              </a:rPr>
              <a:t>Author(s), </a:t>
            </a: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Country and</a:t>
            </a:r>
            <a:r>
              <a:rPr sz="900" b="1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prstClr val="black"/>
                </a:solidFill>
                <a:latin typeface="Arial"/>
                <a:cs typeface="Arial"/>
              </a:rPr>
              <a:t>Year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488569" y="810903"/>
            <a:ext cx="16325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Incidence Rate Ratio [95%</a:t>
            </a:r>
            <a:r>
              <a:rPr sz="900"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prstClr val="black"/>
                </a:solidFill>
                <a:latin typeface="Arial"/>
                <a:cs typeface="Arial"/>
              </a:rPr>
              <a:t>CI]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078738" y="2568831"/>
            <a:ext cx="1042669" cy="2387192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4613" algn="ctr">
              <a:spcBef>
                <a:spcPts val="2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6.28 [ 2.59,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15.22]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6361"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2.53 [ 1.63,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3.94]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27.37 [19.41,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38.59]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6361" algn="ctr">
              <a:spcBef>
                <a:spcPts val="2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1.21 [ 0.58,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2.54]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6361"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2.15 [ 0.54,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8.63]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6361"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1.03 [ 0.43,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2.48]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94613"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6.49 [ 4.22,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10.00]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6361"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0.33 [ 0.05,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2.34]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94613" algn="ctr">
              <a:spcBef>
                <a:spcPts val="2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4.36 [ 0.61,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31.23]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94613"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1.03 [ 0.06,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16.46]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6361"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0.48 [ 0.12,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1.91]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31115"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12.08 [ 4.95,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29.48]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26361" algn="ctr">
              <a:spcBef>
                <a:spcPts val="2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0.34 [ 0.15,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0.75]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190496" algn="ctr">
              <a:spcBef>
                <a:spcPts val="83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2.38 [1.08,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5.24]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910847" y="4844670"/>
            <a:ext cx="363855" cy="73660"/>
          </a:xfrm>
          <a:custGeom>
            <a:avLst/>
            <a:gdLst/>
            <a:ahLst/>
            <a:cxnLst/>
            <a:rect l="l" t="t" r="r" b="b"/>
            <a:pathLst>
              <a:path w="363854" h="73660">
                <a:moveTo>
                  <a:pt x="181863" y="0"/>
                </a:moveTo>
                <a:lnTo>
                  <a:pt x="0" y="36702"/>
                </a:lnTo>
                <a:lnTo>
                  <a:pt x="181863" y="73532"/>
                </a:lnTo>
                <a:lnTo>
                  <a:pt x="363854" y="36702"/>
                </a:lnTo>
                <a:lnTo>
                  <a:pt x="181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910847" y="4844670"/>
            <a:ext cx="363855" cy="73660"/>
          </a:xfrm>
          <a:custGeom>
            <a:avLst/>
            <a:gdLst/>
            <a:ahLst/>
            <a:cxnLst/>
            <a:rect l="l" t="t" r="r" b="b"/>
            <a:pathLst>
              <a:path w="363854" h="73660">
                <a:moveTo>
                  <a:pt x="0" y="36702"/>
                </a:moveTo>
                <a:lnTo>
                  <a:pt x="181863" y="0"/>
                </a:lnTo>
                <a:lnTo>
                  <a:pt x="363854" y="36702"/>
                </a:lnTo>
                <a:lnTo>
                  <a:pt x="181863" y="73532"/>
                </a:lnTo>
                <a:lnTo>
                  <a:pt x="0" y="36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05745" y="1272032"/>
            <a:ext cx="915669" cy="90986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spcBef>
                <a:spcPts val="2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1.95 [ 1.24,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3.07]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0.22 [ 0.10,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0.47]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algn="ctr">
              <a:spcBef>
                <a:spcPts val="2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1.06 [ 0.50,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2.25]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algn="ctr">
              <a:spcBef>
                <a:spcPts val="19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0.70 [ 0.23,</a:t>
            </a:r>
            <a:r>
              <a:rPr sz="900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2.16]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  <a:p>
            <a:pPr marL="63499" algn="ctr">
              <a:spcBef>
                <a:spcPts val="835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0.78 [0.30,</a:t>
            </a:r>
            <a:r>
              <a:rPr sz="9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2.01]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614802" y="2089404"/>
            <a:ext cx="438784" cy="73660"/>
          </a:xfrm>
          <a:custGeom>
            <a:avLst/>
            <a:gdLst/>
            <a:ahLst/>
            <a:cxnLst/>
            <a:rect l="l" t="t" r="r" b="b"/>
            <a:pathLst>
              <a:path w="438785" h="73660">
                <a:moveTo>
                  <a:pt x="219075" y="0"/>
                </a:moveTo>
                <a:lnTo>
                  <a:pt x="0" y="36703"/>
                </a:lnTo>
                <a:lnTo>
                  <a:pt x="219075" y="73406"/>
                </a:lnTo>
                <a:lnTo>
                  <a:pt x="438276" y="36703"/>
                </a:lnTo>
                <a:lnTo>
                  <a:pt x="21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614802" y="2089404"/>
            <a:ext cx="438784" cy="73660"/>
          </a:xfrm>
          <a:custGeom>
            <a:avLst/>
            <a:gdLst/>
            <a:ahLst/>
            <a:cxnLst/>
            <a:rect l="l" t="t" r="r" b="b"/>
            <a:pathLst>
              <a:path w="438785" h="73660">
                <a:moveTo>
                  <a:pt x="0" y="36703"/>
                </a:moveTo>
                <a:lnTo>
                  <a:pt x="219075" y="0"/>
                </a:lnTo>
                <a:lnTo>
                  <a:pt x="438276" y="36703"/>
                </a:lnTo>
                <a:lnTo>
                  <a:pt x="219075" y="73406"/>
                </a:lnTo>
                <a:lnTo>
                  <a:pt x="0" y="36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79917" y="4774446"/>
            <a:ext cx="3381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Subgroup (Q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199.18,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df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12,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p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0.00;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900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92.7%)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79917" y="2019180"/>
            <a:ext cx="3254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00" spc="-1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Subgroup (Q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23.78,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df =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3,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p = 0.00; I</a:t>
            </a:r>
            <a:r>
              <a:rPr sz="900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00" spc="-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prstClr val="black"/>
                </a:solidFill>
                <a:latin typeface="Arial"/>
                <a:cs typeface="Arial"/>
              </a:rPr>
              <a:t>85.3%)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313495" y="123631"/>
            <a:ext cx="5740026" cy="513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  <a:latin typeface="Calibri Light" panose="020F0302020204030204"/>
              </a:rPr>
              <a:t>Risk of TB in postpartum</a:t>
            </a:r>
            <a:endParaRPr lang="en-GB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20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9" r="28011"/>
          <a:stretch/>
        </p:blipFill>
        <p:spPr>
          <a:xfrm>
            <a:off x="4342360" y="1055688"/>
            <a:ext cx="1978430" cy="36004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189" y="1874520"/>
            <a:ext cx="4800600" cy="1253490"/>
          </a:xfrm>
          <a:prstGeom prst="rect">
            <a:avLst/>
          </a:prstGeom>
        </p:spPr>
        <p:txBody>
          <a:bodyPr vert="horz" lIns="48006" tIns="24003" rIns="48006" bIns="24003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40064"/>
            <a:r>
              <a:rPr lang="en-GB" sz="2310" b="1" dirty="0">
                <a:solidFill>
                  <a:srgbClr val="FF0000"/>
                </a:solidFill>
                <a:latin typeface="Calibri Light" panose="020F0302020204030204"/>
              </a:rPr>
              <a:t>Revisiting the burden of TB in pregnant and post-partum women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00100" y="3291254"/>
            <a:ext cx="4800600" cy="869275"/>
          </a:xfrm>
          <a:prstGeom prst="rect">
            <a:avLst/>
          </a:prstGeom>
        </p:spPr>
        <p:txBody>
          <a:bodyPr vert="horz" lIns="48006" tIns="24003" rIns="48006" bIns="2400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016" indent="-160016" algn="r" defTabSz="640064">
              <a:spcBef>
                <a:spcPts val="700"/>
              </a:spcBef>
            </a:pPr>
            <a:endParaRPr lang="en-GB" sz="1470" dirty="0">
              <a:solidFill>
                <a:prstClr val="black"/>
              </a:solidFill>
              <a:latin typeface="Calibri" panose="020F0502020204030204"/>
            </a:endParaRPr>
          </a:p>
          <a:p>
            <a:pPr marL="160016" indent="-160016" algn="r" defTabSz="640064">
              <a:spcBef>
                <a:spcPts val="700"/>
              </a:spcBef>
            </a:pPr>
            <a:endParaRPr lang="en-GB" sz="147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 algn="ctr" defTabSz="640064">
              <a:spcBef>
                <a:spcPts val="700"/>
              </a:spcBef>
              <a:buNone/>
            </a:pPr>
            <a:r>
              <a:rPr lang="en-GB" sz="1470" dirty="0" err="1">
                <a:solidFill>
                  <a:prstClr val="black"/>
                </a:solidFill>
                <a:latin typeface="Calibri" panose="020F0502020204030204"/>
              </a:rPr>
              <a:t>Nyashazaishe</a:t>
            </a:r>
            <a:r>
              <a:rPr lang="en-GB" sz="1470" dirty="0">
                <a:solidFill>
                  <a:prstClr val="black"/>
                </a:solidFill>
                <a:latin typeface="Calibri" panose="020F0502020204030204"/>
              </a:rPr>
              <a:t> Mafirakureva</a:t>
            </a:r>
          </a:p>
        </p:txBody>
      </p:sp>
    </p:spTree>
    <p:extLst>
      <p:ext uri="{BB962C8B-B14F-4D97-AF65-F5344CB8AC3E}">
        <p14:creationId xmlns:p14="http://schemas.microsoft.com/office/powerpoint/2010/main" val="27396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burden of TB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4" y="2422318"/>
            <a:ext cx="2284453" cy="22844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84" y="2422309"/>
            <a:ext cx="2285010" cy="2285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83" y="4806735"/>
            <a:ext cx="1417376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0032"/>
            <a:r>
              <a:rPr lang="en-GB" sz="945" dirty="0">
                <a:solidFill>
                  <a:prstClr val="black"/>
                </a:solidFill>
                <a:latin typeface="Calibri" panose="020F0502020204030204"/>
              </a:rPr>
              <a:t>WHO World TB Day 2019</a:t>
            </a:r>
          </a:p>
        </p:txBody>
      </p:sp>
    </p:spTree>
    <p:extLst>
      <p:ext uri="{BB962C8B-B14F-4D97-AF65-F5344CB8AC3E}">
        <p14:creationId xmlns:p14="http://schemas.microsoft.com/office/powerpoint/2010/main" val="1759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burden of TB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6" y="2358628"/>
            <a:ext cx="4606993" cy="2418672"/>
          </a:xfrm>
        </p:spPr>
      </p:pic>
    </p:spTree>
    <p:extLst>
      <p:ext uri="{BB962C8B-B14F-4D97-AF65-F5344CB8AC3E}">
        <p14:creationId xmlns:p14="http://schemas.microsoft.com/office/powerpoint/2010/main" val="1317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Burden of TB in women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6" y="2358637"/>
            <a:ext cx="2434850" cy="228445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3.2 million women</a:t>
            </a:r>
          </a:p>
          <a:p>
            <a:pPr lvl="1"/>
            <a:r>
              <a:rPr lang="en-GB" dirty="0" smtClean="0"/>
              <a:t>0.5 million deaths</a:t>
            </a:r>
          </a:p>
          <a:p>
            <a:r>
              <a:rPr lang="en-GB" dirty="0" smtClean="0"/>
              <a:t>higher risk of tuberculosis in people living with HIV</a:t>
            </a:r>
          </a:p>
          <a:p>
            <a:pPr lvl="1"/>
            <a:r>
              <a:rPr lang="en-GB" dirty="0" smtClean="0"/>
              <a:t>well documented higher prevalence of HIV in young women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67" y="2237865"/>
            <a:ext cx="3322234" cy="27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TB &amp; pregnancy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 smtClean="0"/>
              <a:t>adverse effects on each other </a:t>
            </a:r>
            <a:r>
              <a:rPr lang="en-GB" dirty="0"/>
              <a:t>and </a:t>
            </a:r>
            <a:r>
              <a:rPr lang="en-GB" dirty="0" smtClean="0"/>
              <a:t>poor </a:t>
            </a:r>
            <a:r>
              <a:rPr lang="en-GB" dirty="0"/>
              <a:t>outcomes</a:t>
            </a:r>
            <a:endParaRPr lang="en-GB" dirty="0" smtClean="0"/>
          </a:p>
          <a:p>
            <a:r>
              <a:rPr lang="en-GB" dirty="0" smtClean="0"/>
              <a:t>unfavourable </a:t>
            </a:r>
            <a:r>
              <a:rPr lang="en-GB" dirty="0"/>
              <a:t>maternal and </a:t>
            </a:r>
            <a:r>
              <a:rPr lang="en-GB" dirty="0" smtClean="0"/>
              <a:t>foetal outcomes</a:t>
            </a:r>
          </a:p>
          <a:p>
            <a:pPr lvl="1"/>
            <a:r>
              <a:rPr lang="en-GB" dirty="0" smtClean="0"/>
              <a:t>maternal </a:t>
            </a:r>
            <a:r>
              <a:rPr lang="en-GB" dirty="0" smtClean="0"/>
              <a:t>morbidity &amp; </a:t>
            </a:r>
            <a:r>
              <a:rPr lang="en-GB" dirty="0" smtClean="0"/>
              <a:t>mortality </a:t>
            </a:r>
          </a:p>
          <a:p>
            <a:pPr lvl="1"/>
            <a:r>
              <a:rPr lang="en-GB" dirty="0" smtClean="0"/>
              <a:t>2-fold increase in preterm birth, low birthweight</a:t>
            </a:r>
          </a:p>
          <a:p>
            <a:r>
              <a:rPr lang="en-GB" dirty="0"/>
              <a:t>Rapid and accurate diagnosis of </a:t>
            </a:r>
            <a:r>
              <a:rPr lang="en-GB" dirty="0" smtClean="0"/>
              <a:t>TB </a:t>
            </a:r>
            <a:r>
              <a:rPr lang="en-GB" dirty="0"/>
              <a:t>is </a:t>
            </a:r>
            <a:r>
              <a:rPr lang="en-GB" dirty="0" smtClean="0"/>
              <a:t>complicated</a:t>
            </a:r>
            <a:endParaRPr lang="en-GB" dirty="0"/>
          </a:p>
          <a:p>
            <a:pPr lvl="1"/>
            <a:r>
              <a:rPr lang="en-GB" dirty="0" smtClean="0"/>
              <a:t>non-specific &amp; overlapping </a:t>
            </a:r>
            <a:r>
              <a:rPr lang="en-GB" dirty="0" smtClean="0"/>
              <a:t>symptoms (often mimic pregnancy)</a:t>
            </a:r>
          </a:p>
          <a:p>
            <a:pPr lvl="1"/>
            <a:r>
              <a:rPr lang="en-GB" dirty="0" smtClean="0"/>
              <a:t>extra-pulmonary TB</a:t>
            </a:r>
          </a:p>
          <a:p>
            <a:pPr lvl="1"/>
            <a:r>
              <a:rPr lang="en-GB" dirty="0"/>
              <a:t>risks to the </a:t>
            </a:r>
            <a:r>
              <a:rPr lang="en-GB" dirty="0" smtClean="0"/>
              <a:t>foetus – diagnostic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6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Burden of TB during pregnancy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sparse data regarding TB during pregnancy and postpartum</a:t>
            </a:r>
          </a:p>
          <a:p>
            <a:pPr lvl="1"/>
            <a:r>
              <a:rPr lang="en-GB" dirty="0" smtClean="0"/>
              <a:t>most countries do not systematically collect data on TB</a:t>
            </a:r>
          </a:p>
          <a:p>
            <a:r>
              <a:rPr lang="en-GB" dirty="0" smtClean="0"/>
              <a:t>The burden of TB in pregnant women is substantial</a:t>
            </a:r>
          </a:p>
          <a:p>
            <a:pPr lvl="1"/>
            <a:r>
              <a:rPr lang="en-GB" dirty="0" smtClean="0"/>
              <a:t>prevalence</a:t>
            </a:r>
          </a:p>
          <a:p>
            <a:pPr lvl="2"/>
            <a:r>
              <a:rPr lang="en-GB" dirty="0" smtClean="0"/>
              <a:t>review of available data </a:t>
            </a:r>
          </a:p>
          <a:p>
            <a:pPr lvl="3"/>
            <a:r>
              <a:rPr lang="en-GB" dirty="0" smtClean="0"/>
              <a:t>0.06</a:t>
            </a:r>
            <a:r>
              <a:rPr lang="en-GB" dirty="0"/>
              <a:t>% to 0.25% in low-burden </a:t>
            </a:r>
            <a:r>
              <a:rPr lang="en-GB" dirty="0" smtClean="0"/>
              <a:t>countries</a:t>
            </a:r>
          </a:p>
          <a:p>
            <a:pPr lvl="3"/>
            <a:r>
              <a:rPr lang="en-GB" dirty="0" smtClean="0"/>
              <a:t>0.07</a:t>
            </a:r>
            <a:r>
              <a:rPr lang="en-GB" dirty="0"/>
              <a:t>% </a:t>
            </a:r>
            <a:r>
              <a:rPr lang="en-GB" dirty="0" smtClean="0"/>
              <a:t>to </a:t>
            </a:r>
            <a:r>
              <a:rPr lang="en-GB" dirty="0"/>
              <a:t>0.5% </a:t>
            </a:r>
            <a:r>
              <a:rPr lang="en-GB" dirty="0" smtClean="0"/>
              <a:t>HIV-negative women </a:t>
            </a:r>
            <a:r>
              <a:rPr lang="en-GB" dirty="0" smtClean="0"/>
              <a:t>in </a:t>
            </a:r>
            <a:r>
              <a:rPr lang="en-GB" dirty="0" smtClean="0"/>
              <a:t>high-burden countries</a:t>
            </a:r>
            <a:endParaRPr lang="en-GB" dirty="0" smtClean="0"/>
          </a:p>
          <a:p>
            <a:pPr lvl="3"/>
            <a:r>
              <a:rPr lang="en-GB" dirty="0" smtClean="0"/>
              <a:t>0.7</a:t>
            </a:r>
            <a:r>
              <a:rPr lang="en-GB" dirty="0"/>
              <a:t>% </a:t>
            </a:r>
            <a:r>
              <a:rPr lang="en-GB" dirty="0" smtClean="0"/>
              <a:t>to </a:t>
            </a:r>
            <a:r>
              <a:rPr lang="en-GB" dirty="0"/>
              <a:t>11% </a:t>
            </a:r>
            <a:r>
              <a:rPr lang="en-GB" dirty="0" smtClean="0"/>
              <a:t>HIV-positive women</a:t>
            </a:r>
            <a:r>
              <a:rPr lang="en-GB" dirty="0"/>
              <a:t> </a:t>
            </a:r>
            <a:r>
              <a:rPr lang="en-GB" dirty="0" smtClean="0"/>
              <a:t>in high-burden countries</a:t>
            </a:r>
            <a:endParaRPr lang="en-GB" dirty="0" smtClean="0"/>
          </a:p>
          <a:p>
            <a:pPr lvl="2"/>
            <a:r>
              <a:rPr lang="en-GB" dirty="0"/>
              <a:t>epidemiological modelling study </a:t>
            </a:r>
            <a:endParaRPr lang="en-GB" dirty="0" smtClean="0"/>
          </a:p>
          <a:p>
            <a:pPr lvl="3"/>
            <a:r>
              <a:rPr lang="en-GB" dirty="0" smtClean="0"/>
              <a:t>210 per 100,000 pregnant women globally in 2011 (95% confidence interval [CI] 180–240)</a:t>
            </a:r>
          </a:p>
          <a:p>
            <a:pPr lvl="1"/>
            <a:r>
              <a:rPr lang="en-GB" dirty="0" smtClean="0"/>
              <a:t>higher prevalence in HIV-positive  </a:t>
            </a:r>
          </a:p>
          <a:p>
            <a:pPr lvl="1"/>
            <a:r>
              <a:rPr lang="en-GB" dirty="0" smtClean="0"/>
              <a:t>post-partum period identified as high risk for TB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13419" y="5218439"/>
            <a:ext cx="303640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0032"/>
            <a:r>
              <a:rPr lang="en-GB" sz="840" b="1" dirty="0" err="1">
                <a:solidFill>
                  <a:prstClr val="black"/>
                </a:solidFill>
                <a:latin typeface="Calibri" panose="020F0502020204030204"/>
              </a:rPr>
              <a:t>Odayar</a:t>
            </a:r>
            <a:r>
              <a:rPr lang="en-GB" sz="840" b="1" dirty="0">
                <a:solidFill>
                  <a:prstClr val="black"/>
                </a:solidFill>
                <a:latin typeface="Calibri" panose="020F0502020204030204"/>
              </a:rPr>
              <a:t> et al. 2018, </a:t>
            </a:r>
            <a:r>
              <a:rPr lang="en-GB" sz="840" b="1" dirty="0" err="1">
                <a:solidFill>
                  <a:prstClr val="black"/>
                </a:solidFill>
                <a:latin typeface="Calibri" panose="020F0502020204030204"/>
              </a:rPr>
              <a:t>Sugarman</a:t>
            </a:r>
            <a:r>
              <a:rPr lang="en-GB" sz="840" b="1" dirty="0">
                <a:solidFill>
                  <a:prstClr val="black"/>
                </a:solidFill>
                <a:latin typeface="Calibri" panose="020F0502020204030204"/>
              </a:rPr>
              <a:t> et al. 2014, </a:t>
            </a:r>
            <a:r>
              <a:rPr lang="en-GB" sz="840" b="1" dirty="0" err="1">
                <a:solidFill>
                  <a:prstClr val="black"/>
                </a:solidFill>
                <a:latin typeface="Calibri" panose="020F0502020204030204"/>
              </a:rPr>
              <a:t>Mathad</a:t>
            </a:r>
            <a:r>
              <a:rPr lang="en-GB" sz="840" b="1" dirty="0">
                <a:solidFill>
                  <a:prstClr val="black"/>
                </a:solidFill>
                <a:latin typeface="Calibri" panose="020F0502020204030204"/>
              </a:rPr>
              <a:t> &amp; Gupta 2012</a:t>
            </a:r>
          </a:p>
        </p:txBody>
      </p:sp>
    </p:spTree>
    <p:extLst>
      <p:ext uri="{BB962C8B-B14F-4D97-AF65-F5344CB8AC3E}">
        <p14:creationId xmlns:p14="http://schemas.microsoft.com/office/powerpoint/2010/main" val="14330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Pregnancy as a risk factor for tuberculosis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effect of pregnancy on TB risk is contentious </a:t>
            </a:r>
          </a:p>
          <a:p>
            <a:r>
              <a:rPr lang="en-GB" dirty="0"/>
              <a:t>increased risk of TB during pregnancy </a:t>
            </a:r>
            <a:endParaRPr lang="en-GB" dirty="0" smtClean="0"/>
          </a:p>
          <a:p>
            <a:pPr lvl="1"/>
            <a:r>
              <a:rPr lang="en-GB" dirty="0" smtClean="0"/>
              <a:t>Immunological changes associated with pregnancy </a:t>
            </a:r>
          </a:p>
          <a:p>
            <a:pPr lvl="3"/>
            <a:r>
              <a:rPr lang="en-GB" dirty="0" smtClean="0"/>
              <a:t>opportunity for mycobacterial infection or re-activation</a:t>
            </a:r>
          </a:p>
          <a:p>
            <a:r>
              <a:rPr lang="en-GB" dirty="0"/>
              <a:t>no studies </a:t>
            </a:r>
            <a:r>
              <a:rPr lang="en-GB" dirty="0" smtClean="0"/>
              <a:t>that systematically </a:t>
            </a:r>
            <a:r>
              <a:rPr lang="en-GB" dirty="0"/>
              <a:t>assessed the direct relationship of pregnancy and the risk of tuberculosis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591" y="4738782"/>
            <a:ext cx="1960793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0032"/>
            <a:r>
              <a:rPr lang="en-GB" sz="840" b="1" dirty="0">
                <a:solidFill>
                  <a:prstClr val="black"/>
                </a:solidFill>
                <a:latin typeface="Calibri" panose="020F0502020204030204"/>
              </a:rPr>
              <a:t>Bates et al. 2015, </a:t>
            </a:r>
            <a:r>
              <a:rPr lang="en-GB" sz="945" b="1" dirty="0" err="1">
                <a:solidFill>
                  <a:prstClr val="black"/>
                </a:solidFill>
                <a:latin typeface="Calibri" panose="020F0502020204030204"/>
              </a:rPr>
              <a:t>Getahun</a:t>
            </a:r>
            <a:r>
              <a:rPr lang="en-GB" sz="945" b="1" dirty="0">
                <a:solidFill>
                  <a:prstClr val="black"/>
                </a:solidFill>
                <a:latin typeface="Calibri" panose="020F0502020204030204"/>
              </a:rPr>
              <a:t> et al. 2012</a:t>
            </a:r>
            <a:endParaRPr lang="en-GB" sz="84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54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perform a </a:t>
            </a:r>
            <a:r>
              <a:rPr lang="en-GB" dirty="0"/>
              <a:t>rapid review and meta-analysis of the data </a:t>
            </a:r>
            <a:r>
              <a:rPr lang="en-GB" dirty="0" smtClean="0"/>
              <a:t>available in order to quantify the </a:t>
            </a:r>
            <a:r>
              <a:rPr lang="en-GB" dirty="0"/>
              <a:t>risk of </a:t>
            </a:r>
            <a:r>
              <a:rPr lang="en-GB" dirty="0" smtClean="0"/>
              <a:t>TB </a:t>
            </a:r>
            <a:r>
              <a:rPr lang="en-GB" dirty="0"/>
              <a:t>during pregnancy and </a:t>
            </a:r>
            <a:r>
              <a:rPr lang="en-GB" dirty="0" smtClean="0"/>
              <a:t>postpartum</a:t>
            </a:r>
          </a:p>
          <a:p>
            <a:r>
              <a:rPr lang="en-GB" dirty="0" smtClean="0"/>
              <a:t>to estimate </a:t>
            </a:r>
            <a:r>
              <a:rPr lang="en-GB" dirty="0"/>
              <a:t>the global and country-level burden of </a:t>
            </a:r>
            <a:r>
              <a:rPr lang="en-GB" dirty="0" smtClean="0"/>
              <a:t>TB </a:t>
            </a:r>
            <a:r>
              <a:rPr lang="en-GB" dirty="0"/>
              <a:t>disease among pregnant </a:t>
            </a:r>
            <a:r>
              <a:rPr lang="en-GB" dirty="0" smtClean="0"/>
              <a:t>and post-partum women</a:t>
            </a:r>
          </a:p>
          <a:p>
            <a:r>
              <a:rPr lang="en-GB" dirty="0" smtClean="0"/>
              <a:t>to estimate the </a:t>
            </a:r>
            <a:r>
              <a:rPr lang="en-GB" b="1" dirty="0" smtClean="0"/>
              <a:t>RISK-adjusted</a:t>
            </a:r>
            <a:r>
              <a:rPr lang="en-GB" dirty="0" smtClean="0"/>
              <a:t> global and country-level burden of TB disease among pregnant and post-partum women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714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1226</Words>
  <Application>Microsoft Office PowerPoint</Application>
  <PresentationFormat>Custom</PresentationFormat>
  <Paragraphs>195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2_Office Theme</vt:lpstr>
      <vt:lpstr>Office Theme</vt:lpstr>
      <vt:lpstr>3_Office Theme</vt:lpstr>
      <vt:lpstr>1_Office Theme</vt:lpstr>
      <vt:lpstr>4_Office Theme</vt:lpstr>
      <vt:lpstr>Revisiting the burden of TB in pregnant and post-partum women</vt:lpstr>
      <vt:lpstr>PowerPoint Presentation</vt:lpstr>
      <vt:lpstr>Global burden of TB</vt:lpstr>
      <vt:lpstr>Global burden of TB</vt:lpstr>
      <vt:lpstr>Burden of TB in women</vt:lpstr>
      <vt:lpstr>TB &amp; pregnancy</vt:lpstr>
      <vt:lpstr>Burden of TB during pregnancy</vt:lpstr>
      <vt:lpstr>Pregnancy as a risk factor for tuberculosis</vt:lpstr>
      <vt:lpstr>Aims </vt:lpstr>
      <vt:lpstr>Prisma flow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:creator>Nyashadzaishe Mafirakureva</dc:creator>
  <cp:lastModifiedBy>Nyasha Mafirakureva</cp:lastModifiedBy>
  <cp:revision>5</cp:revision>
  <dcterms:created xsi:type="dcterms:W3CDTF">2019-10-03T11:32:17Z</dcterms:created>
  <dcterms:modified xsi:type="dcterms:W3CDTF">2019-10-03T16:35:34Z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R</vt:lpwstr>
  </property>
  <property fmtid="{D5CDD505-2E9C-101B-9397-08002B2CF9AE}" pid="4" name="LastSaved">
    <vt:filetime>2019-10-03T00:00:00Z</vt:filetime>
  </property>
</Properties>
</file>