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60" r:id="rId4"/>
    <p:sldId id="261" r:id="rId5"/>
    <p:sldId id="264" r:id="rId6"/>
    <p:sldId id="285" r:id="rId7"/>
    <p:sldId id="287" r:id="rId8"/>
    <p:sldId id="288" r:id="rId9"/>
    <p:sldId id="265" r:id="rId10"/>
    <p:sldId id="289" r:id="rId11"/>
    <p:sldId id="286" r:id="rId12"/>
    <p:sldId id="273" r:id="rId13"/>
    <p:sldId id="274" r:id="rId14"/>
    <p:sldId id="277" r:id="rId15"/>
    <p:sldId id="276" r:id="rId16"/>
    <p:sldId id="268" r:id="rId17"/>
    <p:sldId id="269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802" autoAdjust="0"/>
  </p:normalViewPr>
  <p:slideViewPr>
    <p:cSldViewPr snapToGrid="0">
      <p:cViewPr varScale="1">
        <p:scale>
          <a:sx n="64" d="100"/>
          <a:sy n="64" d="100"/>
        </p:scale>
        <p:origin x="2952" y="72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8E5A0-9B6A-46FA-AD61-44239B0C445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BC4C37B-8B0B-467F-BD84-135E0E290B16}">
      <dgm:prSet custT="1"/>
      <dgm:spPr/>
      <dgm:t>
        <a:bodyPr/>
        <a:lstStyle/>
        <a:p>
          <a:pPr rtl="0"/>
          <a:r>
            <a:rPr lang="en-GB" sz="2400" dirty="0" smtClean="0"/>
            <a:t>Participants/population</a:t>
          </a:r>
          <a:endParaRPr lang="en-GB" sz="2000" dirty="0"/>
        </a:p>
      </dgm:t>
    </dgm:pt>
    <dgm:pt modelId="{91DD3513-2A0C-45E6-B2D2-3020562ABDD6}" type="parTrans" cxnId="{BC4A07F4-D2C3-4EB1-A36B-7527E517CCA5}">
      <dgm:prSet/>
      <dgm:spPr/>
      <dgm:t>
        <a:bodyPr/>
        <a:lstStyle/>
        <a:p>
          <a:endParaRPr lang="en-US"/>
        </a:p>
      </dgm:t>
    </dgm:pt>
    <dgm:pt modelId="{C765D46F-4E2B-433A-BA09-54FBD63CF31B}" type="sibTrans" cxnId="{BC4A07F4-D2C3-4EB1-A36B-7527E517CCA5}">
      <dgm:prSet/>
      <dgm:spPr/>
      <dgm:t>
        <a:bodyPr/>
        <a:lstStyle/>
        <a:p>
          <a:endParaRPr lang="en-US"/>
        </a:p>
      </dgm:t>
    </dgm:pt>
    <dgm:pt modelId="{474BF17A-992A-4C96-A7AF-90B1825E7AD7}">
      <dgm:prSet/>
      <dgm:spPr/>
      <dgm:t>
        <a:bodyPr/>
        <a:lstStyle/>
        <a:p>
          <a:pPr rtl="0"/>
          <a:r>
            <a:rPr lang="en-GB" smtClean="0"/>
            <a:t>Women of child bearing age.</a:t>
          </a:r>
          <a:endParaRPr lang="en-GB"/>
        </a:p>
      </dgm:t>
    </dgm:pt>
    <dgm:pt modelId="{A0BB27ED-0C7D-4962-9531-3681E661BB49}" type="parTrans" cxnId="{F25BC945-C4D4-450F-AAFD-535B0DFA67E1}">
      <dgm:prSet/>
      <dgm:spPr/>
      <dgm:t>
        <a:bodyPr/>
        <a:lstStyle/>
        <a:p>
          <a:endParaRPr lang="en-US"/>
        </a:p>
      </dgm:t>
    </dgm:pt>
    <dgm:pt modelId="{906D6C08-B810-4C0A-9AF2-5AC02A2DE5A2}" type="sibTrans" cxnId="{F25BC945-C4D4-450F-AAFD-535B0DFA67E1}">
      <dgm:prSet/>
      <dgm:spPr/>
      <dgm:t>
        <a:bodyPr/>
        <a:lstStyle/>
        <a:p>
          <a:endParaRPr lang="en-US"/>
        </a:p>
      </dgm:t>
    </dgm:pt>
    <dgm:pt modelId="{B425A409-FE15-449F-8371-816E3D81B375}">
      <dgm:prSet custT="1"/>
      <dgm:spPr/>
      <dgm:t>
        <a:bodyPr/>
        <a:lstStyle/>
        <a:p>
          <a:pPr rtl="0"/>
          <a:r>
            <a:rPr lang="en-GB" sz="2400" dirty="0" smtClean="0"/>
            <a:t>Exposure(s)</a:t>
          </a:r>
          <a:endParaRPr lang="en-GB" sz="2400" dirty="0"/>
        </a:p>
      </dgm:t>
    </dgm:pt>
    <dgm:pt modelId="{9CF30F32-928F-40DF-8501-EE2FD73A4249}" type="parTrans" cxnId="{B226C3FA-017D-40EA-82CA-06D71082BEC4}">
      <dgm:prSet/>
      <dgm:spPr/>
      <dgm:t>
        <a:bodyPr/>
        <a:lstStyle/>
        <a:p>
          <a:endParaRPr lang="en-US"/>
        </a:p>
      </dgm:t>
    </dgm:pt>
    <dgm:pt modelId="{6915F5A5-4AA5-44F8-8DA3-5B51705F2B1C}" type="sibTrans" cxnId="{B226C3FA-017D-40EA-82CA-06D71082BEC4}">
      <dgm:prSet/>
      <dgm:spPr/>
      <dgm:t>
        <a:bodyPr/>
        <a:lstStyle/>
        <a:p>
          <a:endParaRPr lang="en-US"/>
        </a:p>
      </dgm:t>
    </dgm:pt>
    <dgm:pt modelId="{9E4ABE88-F93D-4BC6-AE34-6C377D83F222}">
      <dgm:prSet/>
      <dgm:spPr/>
      <dgm:t>
        <a:bodyPr/>
        <a:lstStyle/>
        <a:p>
          <a:pPr rtl="0"/>
          <a:r>
            <a:rPr lang="en-GB" smtClean="0"/>
            <a:t>Pregnancy; postpartum.</a:t>
          </a:r>
          <a:endParaRPr lang="en-GB"/>
        </a:p>
      </dgm:t>
    </dgm:pt>
    <dgm:pt modelId="{17E1460B-645E-43A4-9820-0F764E626935}" type="parTrans" cxnId="{51A03073-A4F6-4F9E-8DF7-FAC43A0F2493}">
      <dgm:prSet/>
      <dgm:spPr/>
      <dgm:t>
        <a:bodyPr/>
        <a:lstStyle/>
        <a:p>
          <a:endParaRPr lang="en-US"/>
        </a:p>
      </dgm:t>
    </dgm:pt>
    <dgm:pt modelId="{8E168D1D-694C-4344-BC94-B820F0DD022D}" type="sibTrans" cxnId="{51A03073-A4F6-4F9E-8DF7-FAC43A0F2493}">
      <dgm:prSet/>
      <dgm:spPr/>
      <dgm:t>
        <a:bodyPr/>
        <a:lstStyle/>
        <a:p>
          <a:endParaRPr lang="en-US"/>
        </a:p>
      </dgm:t>
    </dgm:pt>
    <dgm:pt modelId="{9814BB02-8840-4CA0-8BEB-7A5B94FFCDAA}">
      <dgm:prSet custT="1"/>
      <dgm:spPr/>
      <dgm:t>
        <a:bodyPr/>
        <a:lstStyle/>
        <a:p>
          <a:pPr rtl="0"/>
          <a:r>
            <a:rPr lang="en-GB" sz="2400" smtClean="0"/>
            <a:t>Comparator(s)/control</a:t>
          </a:r>
          <a:endParaRPr lang="en-GB" sz="2400"/>
        </a:p>
      </dgm:t>
    </dgm:pt>
    <dgm:pt modelId="{894A6D1C-DB22-4F20-8DB9-60209F9AEB2D}" type="parTrans" cxnId="{3193C22B-2AB3-4E2B-9B16-CEC7D6305ABB}">
      <dgm:prSet/>
      <dgm:spPr/>
      <dgm:t>
        <a:bodyPr/>
        <a:lstStyle/>
        <a:p>
          <a:endParaRPr lang="en-US"/>
        </a:p>
      </dgm:t>
    </dgm:pt>
    <dgm:pt modelId="{F8C41755-83AB-4257-92F2-9DB5A62DDDD2}" type="sibTrans" cxnId="{3193C22B-2AB3-4E2B-9B16-CEC7D6305ABB}">
      <dgm:prSet/>
      <dgm:spPr/>
      <dgm:t>
        <a:bodyPr/>
        <a:lstStyle/>
        <a:p>
          <a:endParaRPr lang="en-US"/>
        </a:p>
      </dgm:t>
    </dgm:pt>
    <dgm:pt modelId="{593BC0F5-130D-4AB0-B25C-01F0814DC016}">
      <dgm:prSet/>
      <dgm:spPr/>
      <dgm:t>
        <a:bodyPr/>
        <a:lstStyle/>
        <a:p>
          <a:pPr rtl="0"/>
          <a:r>
            <a:rPr lang="en-GB" smtClean="0"/>
            <a:t>Non pregnant/ postpartum women.</a:t>
          </a:r>
          <a:endParaRPr lang="en-GB"/>
        </a:p>
      </dgm:t>
    </dgm:pt>
    <dgm:pt modelId="{CCB2D5AD-BD7E-47CA-9879-A7B009F8EAFE}" type="parTrans" cxnId="{24E522D1-A6D3-4EAD-957A-2B1CE71B5512}">
      <dgm:prSet/>
      <dgm:spPr/>
      <dgm:t>
        <a:bodyPr/>
        <a:lstStyle/>
        <a:p>
          <a:endParaRPr lang="en-US"/>
        </a:p>
      </dgm:t>
    </dgm:pt>
    <dgm:pt modelId="{B906137E-6A94-4CA6-8A70-603BB920F8B9}" type="sibTrans" cxnId="{24E522D1-A6D3-4EAD-957A-2B1CE71B5512}">
      <dgm:prSet/>
      <dgm:spPr/>
      <dgm:t>
        <a:bodyPr/>
        <a:lstStyle/>
        <a:p>
          <a:endParaRPr lang="en-US"/>
        </a:p>
      </dgm:t>
    </dgm:pt>
    <dgm:pt modelId="{E2909E77-2A1B-4189-97EE-1E104D0B3446}">
      <dgm:prSet custT="1"/>
      <dgm:spPr/>
      <dgm:t>
        <a:bodyPr/>
        <a:lstStyle/>
        <a:p>
          <a:pPr rtl="0"/>
          <a:r>
            <a:rPr lang="en-GB" sz="2400" dirty="0" smtClean="0"/>
            <a:t>Outcome </a:t>
          </a:r>
          <a:endParaRPr lang="en-GB" sz="2400" dirty="0"/>
        </a:p>
      </dgm:t>
    </dgm:pt>
    <dgm:pt modelId="{E04EFB9D-9CDC-48C9-9F90-678F0269412E}" type="parTrans" cxnId="{27D10297-BD4A-4B26-9A6A-91E96B931E2E}">
      <dgm:prSet/>
      <dgm:spPr/>
      <dgm:t>
        <a:bodyPr/>
        <a:lstStyle/>
        <a:p>
          <a:endParaRPr lang="en-US"/>
        </a:p>
      </dgm:t>
    </dgm:pt>
    <dgm:pt modelId="{C380EC6A-D357-4D7A-9FD8-F74F781905A9}" type="sibTrans" cxnId="{27D10297-BD4A-4B26-9A6A-91E96B931E2E}">
      <dgm:prSet/>
      <dgm:spPr/>
      <dgm:t>
        <a:bodyPr/>
        <a:lstStyle/>
        <a:p>
          <a:endParaRPr lang="en-US"/>
        </a:p>
      </dgm:t>
    </dgm:pt>
    <dgm:pt modelId="{16EB5F7A-6923-45B0-927E-87CB03619901}">
      <dgm:prSet/>
      <dgm:spPr/>
      <dgm:t>
        <a:bodyPr/>
        <a:lstStyle/>
        <a:p>
          <a:pPr rtl="0"/>
          <a:r>
            <a:rPr lang="en-GB" b="0" i="0" u="none" dirty="0" smtClean="0"/>
            <a:t>IRR for tuberculosis</a:t>
          </a:r>
          <a:endParaRPr lang="en-GB" dirty="0"/>
        </a:p>
      </dgm:t>
    </dgm:pt>
    <dgm:pt modelId="{AF3749B2-8634-4777-BFFF-9F0D0729E701}" type="parTrans" cxnId="{AA8638AE-9B50-47F4-B5E0-0373734FA8BC}">
      <dgm:prSet/>
      <dgm:spPr/>
      <dgm:t>
        <a:bodyPr/>
        <a:lstStyle/>
        <a:p>
          <a:endParaRPr lang="en-US"/>
        </a:p>
      </dgm:t>
    </dgm:pt>
    <dgm:pt modelId="{420015A4-3DFD-4F49-BAFA-4BBE2262D6E5}" type="sibTrans" cxnId="{AA8638AE-9B50-47F4-B5E0-0373734FA8BC}">
      <dgm:prSet/>
      <dgm:spPr/>
      <dgm:t>
        <a:bodyPr/>
        <a:lstStyle/>
        <a:p>
          <a:endParaRPr lang="en-US"/>
        </a:p>
      </dgm:t>
    </dgm:pt>
    <dgm:pt modelId="{76760831-8CE7-40BA-9988-D6F1E1DEB80F}" type="pres">
      <dgm:prSet presAssocID="{5C78E5A0-9B6A-46FA-AD61-44239B0C44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347FB4-5A09-4E4A-AFEE-7B3C9ED6EB51}" type="pres">
      <dgm:prSet presAssocID="{1BC4C37B-8B0B-467F-BD84-135E0E290B16}" presName="linNode" presStyleCnt="0"/>
      <dgm:spPr/>
    </dgm:pt>
    <dgm:pt modelId="{2D814440-BBAA-49FB-8251-6D8B247810B3}" type="pres">
      <dgm:prSet presAssocID="{1BC4C37B-8B0B-467F-BD84-135E0E290B16}" presName="parentText" presStyleLbl="node1" presStyleIdx="0" presStyleCnt="4" custScaleX="1319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0EF3B-D852-493B-B561-CAECBA930844}" type="pres">
      <dgm:prSet presAssocID="{1BC4C37B-8B0B-467F-BD84-135E0E290B1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228BA-C480-466C-A8C5-E158BFA60057}" type="pres">
      <dgm:prSet presAssocID="{C765D46F-4E2B-433A-BA09-54FBD63CF31B}" presName="sp" presStyleCnt="0"/>
      <dgm:spPr/>
    </dgm:pt>
    <dgm:pt modelId="{902B0420-D1E2-4CE0-A7DE-BBBA4E9D82E2}" type="pres">
      <dgm:prSet presAssocID="{B425A409-FE15-449F-8371-816E3D81B375}" presName="linNode" presStyleCnt="0"/>
      <dgm:spPr/>
    </dgm:pt>
    <dgm:pt modelId="{4D798268-19DA-45EF-A176-ED8C579E20DC}" type="pres">
      <dgm:prSet presAssocID="{B425A409-FE15-449F-8371-816E3D81B375}" presName="parentText" presStyleLbl="node1" presStyleIdx="1" presStyleCnt="4" custScaleX="1319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29F9C-422E-47F8-875B-77B343E957F1}" type="pres">
      <dgm:prSet presAssocID="{B425A409-FE15-449F-8371-816E3D81B37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5F740-B41F-435A-ABF6-3B67D3423496}" type="pres">
      <dgm:prSet presAssocID="{6915F5A5-4AA5-44F8-8DA3-5B51705F2B1C}" presName="sp" presStyleCnt="0"/>
      <dgm:spPr/>
    </dgm:pt>
    <dgm:pt modelId="{08D23B23-D47A-43C4-87B6-EA7A27A4C4EE}" type="pres">
      <dgm:prSet presAssocID="{9814BB02-8840-4CA0-8BEB-7A5B94FFCDAA}" presName="linNode" presStyleCnt="0"/>
      <dgm:spPr/>
    </dgm:pt>
    <dgm:pt modelId="{9B1AF98C-1A9A-4C52-85AE-CBB3B3EDD4CF}" type="pres">
      <dgm:prSet presAssocID="{9814BB02-8840-4CA0-8BEB-7A5B94FFCDAA}" presName="parentText" presStyleLbl="node1" presStyleIdx="2" presStyleCnt="4" custScaleX="1319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97AD0-4FB7-4FAF-B40B-7B09C2CB977F}" type="pres">
      <dgm:prSet presAssocID="{9814BB02-8840-4CA0-8BEB-7A5B94FFCDA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A4787-7948-40FF-8B1E-1096BBEF5464}" type="pres">
      <dgm:prSet presAssocID="{F8C41755-83AB-4257-92F2-9DB5A62DDDD2}" presName="sp" presStyleCnt="0"/>
      <dgm:spPr/>
    </dgm:pt>
    <dgm:pt modelId="{F7F596CE-BCCB-4F41-B9FE-85166643B1B3}" type="pres">
      <dgm:prSet presAssocID="{E2909E77-2A1B-4189-97EE-1E104D0B3446}" presName="linNode" presStyleCnt="0"/>
      <dgm:spPr/>
    </dgm:pt>
    <dgm:pt modelId="{F819B76D-597A-4F49-9C2F-32CBA6129047}" type="pres">
      <dgm:prSet presAssocID="{E2909E77-2A1B-4189-97EE-1E104D0B3446}" presName="parentText" presStyleLbl="node1" presStyleIdx="3" presStyleCnt="4" custScaleX="1319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8EE84-4175-45CC-BE0F-60C45FCB39F2}" type="pres">
      <dgm:prSet presAssocID="{E2909E77-2A1B-4189-97EE-1E104D0B344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F056AB-0E38-4093-BE6D-3B16A51C7526}" type="presOf" srcId="{9814BB02-8840-4CA0-8BEB-7A5B94FFCDAA}" destId="{9B1AF98C-1A9A-4C52-85AE-CBB3B3EDD4CF}" srcOrd="0" destOrd="0" presId="urn:microsoft.com/office/officeart/2005/8/layout/vList5"/>
    <dgm:cxn modelId="{8D4500A9-A528-4FB8-A1AF-DEF46AD317CA}" type="presOf" srcId="{593BC0F5-130D-4AB0-B25C-01F0814DC016}" destId="{9F397AD0-4FB7-4FAF-B40B-7B09C2CB977F}" srcOrd="0" destOrd="0" presId="urn:microsoft.com/office/officeart/2005/8/layout/vList5"/>
    <dgm:cxn modelId="{B226C3FA-017D-40EA-82CA-06D71082BEC4}" srcId="{5C78E5A0-9B6A-46FA-AD61-44239B0C4452}" destId="{B425A409-FE15-449F-8371-816E3D81B375}" srcOrd="1" destOrd="0" parTransId="{9CF30F32-928F-40DF-8501-EE2FD73A4249}" sibTransId="{6915F5A5-4AA5-44F8-8DA3-5B51705F2B1C}"/>
    <dgm:cxn modelId="{536EA85F-99F1-4194-98F0-BA304ECCC81F}" type="presOf" srcId="{E2909E77-2A1B-4189-97EE-1E104D0B3446}" destId="{F819B76D-597A-4F49-9C2F-32CBA6129047}" srcOrd="0" destOrd="0" presId="urn:microsoft.com/office/officeart/2005/8/layout/vList5"/>
    <dgm:cxn modelId="{51A03073-A4F6-4F9E-8DF7-FAC43A0F2493}" srcId="{B425A409-FE15-449F-8371-816E3D81B375}" destId="{9E4ABE88-F93D-4BC6-AE34-6C377D83F222}" srcOrd="0" destOrd="0" parTransId="{17E1460B-645E-43A4-9820-0F764E626935}" sibTransId="{8E168D1D-694C-4344-BC94-B820F0DD022D}"/>
    <dgm:cxn modelId="{BC4A07F4-D2C3-4EB1-A36B-7527E517CCA5}" srcId="{5C78E5A0-9B6A-46FA-AD61-44239B0C4452}" destId="{1BC4C37B-8B0B-467F-BD84-135E0E290B16}" srcOrd="0" destOrd="0" parTransId="{91DD3513-2A0C-45E6-B2D2-3020562ABDD6}" sibTransId="{C765D46F-4E2B-433A-BA09-54FBD63CF31B}"/>
    <dgm:cxn modelId="{AA8638AE-9B50-47F4-B5E0-0373734FA8BC}" srcId="{E2909E77-2A1B-4189-97EE-1E104D0B3446}" destId="{16EB5F7A-6923-45B0-927E-87CB03619901}" srcOrd="0" destOrd="0" parTransId="{AF3749B2-8634-4777-BFFF-9F0D0729E701}" sibTransId="{420015A4-3DFD-4F49-BAFA-4BBE2262D6E5}"/>
    <dgm:cxn modelId="{E7BC6B26-DC64-45D5-81BE-266485D858D4}" type="presOf" srcId="{474BF17A-992A-4C96-A7AF-90B1825E7AD7}" destId="{C880EF3B-D852-493B-B561-CAECBA930844}" srcOrd="0" destOrd="0" presId="urn:microsoft.com/office/officeart/2005/8/layout/vList5"/>
    <dgm:cxn modelId="{935AB628-017B-4E90-A8A7-6B7340802F6E}" type="presOf" srcId="{1BC4C37B-8B0B-467F-BD84-135E0E290B16}" destId="{2D814440-BBAA-49FB-8251-6D8B247810B3}" srcOrd="0" destOrd="0" presId="urn:microsoft.com/office/officeart/2005/8/layout/vList5"/>
    <dgm:cxn modelId="{3193C22B-2AB3-4E2B-9B16-CEC7D6305ABB}" srcId="{5C78E5A0-9B6A-46FA-AD61-44239B0C4452}" destId="{9814BB02-8840-4CA0-8BEB-7A5B94FFCDAA}" srcOrd="2" destOrd="0" parTransId="{894A6D1C-DB22-4F20-8DB9-60209F9AEB2D}" sibTransId="{F8C41755-83AB-4257-92F2-9DB5A62DDDD2}"/>
    <dgm:cxn modelId="{16A56557-82C5-4F1E-8B02-1ACE0CAD7969}" type="presOf" srcId="{B425A409-FE15-449F-8371-816E3D81B375}" destId="{4D798268-19DA-45EF-A176-ED8C579E20DC}" srcOrd="0" destOrd="0" presId="urn:microsoft.com/office/officeart/2005/8/layout/vList5"/>
    <dgm:cxn modelId="{27D10297-BD4A-4B26-9A6A-91E96B931E2E}" srcId="{5C78E5A0-9B6A-46FA-AD61-44239B0C4452}" destId="{E2909E77-2A1B-4189-97EE-1E104D0B3446}" srcOrd="3" destOrd="0" parTransId="{E04EFB9D-9CDC-48C9-9F90-678F0269412E}" sibTransId="{C380EC6A-D357-4D7A-9FD8-F74F781905A9}"/>
    <dgm:cxn modelId="{F6CEAC0B-7C4C-4C52-B8BF-DE61FE8A1BF1}" type="presOf" srcId="{16EB5F7A-6923-45B0-927E-87CB03619901}" destId="{5F68EE84-4175-45CC-BE0F-60C45FCB39F2}" srcOrd="0" destOrd="0" presId="urn:microsoft.com/office/officeart/2005/8/layout/vList5"/>
    <dgm:cxn modelId="{F25BC945-C4D4-450F-AAFD-535B0DFA67E1}" srcId="{1BC4C37B-8B0B-467F-BD84-135E0E290B16}" destId="{474BF17A-992A-4C96-A7AF-90B1825E7AD7}" srcOrd="0" destOrd="0" parTransId="{A0BB27ED-0C7D-4962-9531-3681E661BB49}" sibTransId="{906D6C08-B810-4C0A-9AF2-5AC02A2DE5A2}"/>
    <dgm:cxn modelId="{0EC8D6A1-B297-4EBE-B75F-44E1DE285278}" type="presOf" srcId="{9E4ABE88-F93D-4BC6-AE34-6C377D83F222}" destId="{41A29F9C-422E-47F8-875B-77B343E957F1}" srcOrd="0" destOrd="0" presId="urn:microsoft.com/office/officeart/2005/8/layout/vList5"/>
    <dgm:cxn modelId="{24E522D1-A6D3-4EAD-957A-2B1CE71B5512}" srcId="{9814BB02-8840-4CA0-8BEB-7A5B94FFCDAA}" destId="{593BC0F5-130D-4AB0-B25C-01F0814DC016}" srcOrd="0" destOrd="0" parTransId="{CCB2D5AD-BD7E-47CA-9879-A7B009F8EAFE}" sibTransId="{B906137E-6A94-4CA6-8A70-603BB920F8B9}"/>
    <dgm:cxn modelId="{FDB00FBC-5C2D-4033-AE6C-2FE9F50105C1}" type="presOf" srcId="{5C78E5A0-9B6A-46FA-AD61-44239B0C4452}" destId="{76760831-8CE7-40BA-9988-D6F1E1DEB80F}" srcOrd="0" destOrd="0" presId="urn:microsoft.com/office/officeart/2005/8/layout/vList5"/>
    <dgm:cxn modelId="{7CBEE157-B55C-4F1A-80F4-8D3F4F59D604}" type="presParOf" srcId="{76760831-8CE7-40BA-9988-D6F1E1DEB80F}" destId="{16347FB4-5A09-4E4A-AFEE-7B3C9ED6EB51}" srcOrd="0" destOrd="0" presId="urn:microsoft.com/office/officeart/2005/8/layout/vList5"/>
    <dgm:cxn modelId="{610D116A-B263-4AA6-8BDE-3B47747E4493}" type="presParOf" srcId="{16347FB4-5A09-4E4A-AFEE-7B3C9ED6EB51}" destId="{2D814440-BBAA-49FB-8251-6D8B247810B3}" srcOrd="0" destOrd="0" presId="urn:microsoft.com/office/officeart/2005/8/layout/vList5"/>
    <dgm:cxn modelId="{D37AF7AC-9A40-49F6-B2A4-7B0BBF513C52}" type="presParOf" srcId="{16347FB4-5A09-4E4A-AFEE-7B3C9ED6EB51}" destId="{C880EF3B-D852-493B-B561-CAECBA930844}" srcOrd="1" destOrd="0" presId="urn:microsoft.com/office/officeart/2005/8/layout/vList5"/>
    <dgm:cxn modelId="{594195DB-BEA4-4CA4-91EF-BB3D20EAFA24}" type="presParOf" srcId="{76760831-8CE7-40BA-9988-D6F1E1DEB80F}" destId="{509228BA-C480-466C-A8C5-E158BFA60057}" srcOrd="1" destOrd="0" presId="urn:microsoft.com/office/officeart/2005/8/layout/vList5"/>
    <dgm:cxn modelId="{75AFD7F5-294E-443A-9276-9CE976073FF3}" type="presParOf" srcId="{76760831-8CE7-40BA-9988-D6F1E1DEB80F}" destId="{902B0420-D1E2-4CE0-A7DE-BBBA4E9D82E2}" srcOrd="2" destOrd="0" presId="urn:microsoft.com/office/officeart/2005/8/layout/vList5"/>
    <dgm:cxn modelId="{1B01679C-5224-4B5F-A4BE-EF96548DE0D9}" type="presParOf" srcId="{902B0420-D1E2-4CE0-A7DE-BBBA4E9D82E2}" destId="{4D798268-19DA-45EF-A176-ED8C579E20DC}" srcOrd="0" destOrd="0" presId="urn:microsoft.com/office/officeart/2005/8/layout/vList5"/>
    <dgm:cxn modelId="{D2D1FA98-CAA2-46D9-B0BA-347846925B70}" type="presParOf" srcId="{902B0420-D1E2-4CE0-A7DE-BBBA4E9D82E2}" destId="{41A29F9C-422E-47F8-875B-77B343E957F1}" srcOrd="1" destOrd="0" presId="urn:microsoft.com/office/officeart/2005/8/layout/vList5"/>
    <dgm:cxn modelId="{5E442EBE-9014-47A1-AB9D-188E3B9CE6A6}" type="presParOf" srcId="{76760831-8CE7-40BA-9988-D6F1E1DEB80F}" destId="{93E5F740-B41F-435A-ABF6-3B67D3423496}" srcOrd="3" destOrd="0" presId="urn:microsoft.com/office/officeart/2005/8/layout/vList5"/>
    <dgm:cxn modelId="{7D8FD12E-9E6A-4BFB-BEC0-B0A89A5D4D36}" type="presParOf" srcId="{76760831-8CE7-40BA-9988-D6F1E1DEB80F}" destId="{08D23B23-D47A-43C4-87B6-EA7A27A4C4EE}" srcOrd="4" destOrd="0" presId="urn:microsoft.com/office/officeart/2005/8/layout/vList5"/>
    <dgm:cxn modelId="{72E897F2-E700-47D4-85CD-E8C5F96DB440}" type="presParOf" srcId="{08D23B23-D47A-43C4-87B6-EA7A27A4C4EE}" destId="{9B1AF98C-1A9A-4C52-85AE-CBB3B3EDD4CF}" srcOrd="0" destOrd="0" presId="urn:microsoft.com/office/officeart/2005/8/layout/vList5"/>
    <dgm:cxn modelId="{6C62DA11-0044-45B9-944E-BA939A97F787}" type="presParOf" srcId="{08D23B23-D47A-43C4-87B6-EA7A27A4C4EE}" destId="{9F397AD0-4FB7-4FAF-B40B-7B09C2CB977F}" srcOrd="1" destOrd="0" presId="urn:microsoft.com/office/officeart/2005/8/layout/vList5"/>
    <dgm:cxn modelId="{A4D158E4-32C9-4B20-9F14-762848886661}" type="presParOf" srcId="{76760831-8CE7-40BA-9988-D6F1E1DEB80F}" destId="{D75A4787-7948-40FF-8B1E-1096BBEF5464}" srcOrd="5" destOrd="0" presId="urn:microsoft.com/office/officeart/2005/8/layout/vList5"/>
    <dgm:cxn modelId="{39661B26-BC71-486C-B3B0-9EC63D70248B}" type="presParOf" srcId="{76760831-8CE7-40BA-9988-D6F1E1DEB80F}" destId="{F7F596CE-BCCB-4F41-B9FE-85166643B1B3}" srcOrd="6" destOrd="0" presId="urn:microsoft.com/office/officeart/2005/8/layout/vList5"/>
    <dgm:cxn modelId="{5DB520CA-1699-4C8A-851D-24D0156E8A2E}" type="presParOf" srcId="{F7F596CE-BCCB-4F41-B9FE-85166643B1B3}" destId="{F819B76D-597A-4F49-9C2F-32CBA6129047}" srcOrd="0" destOrd="0" presId="urn:microsoft.com/office/officeart/2005/8/layout/vList5"/>
    <dgm:cxn modelId="{B6D5B218-C98A-4D4F-B751-F0383AAA8661}" type="presParOf" srcId="{F7F596CE-BCCB-4F41-B9FE-85166643B1B3}" destId="{5F68EE84-4175-45CC-BE0F-60C45FCB39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7F791E-66B5-40AF-BC51-DFA8E818F88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7A2C541-6A84-4AD9-8F53-2866B968F114}">
      <dgm:prSet/>
      <dgm:spPr/>
      <dgm:t>
        <a:bodyPr/>
        <a:lstStyle/>
        <a:p>
          <a:pPr rtl="0"/>
          <a:r>
            <a:rPr lang="en-GB" dirty="0" smtClean="0"/>
            <a:t>Study characteristics </a:t>
          </a:r>
          <a:endParaRPr lang="en-GB" dirty="0"/>
        </a:p>
      </dgm:t>
    </dgm:pt>
    <dgm:pt modelId="{71253D46-1DAE-49F9-86D4-EF3521DCE542}" type="parTrans" cxnId="{7BF2B1D2-EEC0-4959-9371-2980D87E0A78}">
      <dgm:prSet/>
      <dgm:spPr/>
      <dgm:t>
        <a:bodyPr/>
        <a:lstStyle/>
        <a:p>
          <a:endParaRPr lang="en-US"/>
        </a:p>
      </dgm:t>
    </dgm:pt>
    <dgm:pt modelId="{E5AB9789-23FA-4539-BB05-9ECF4498AF61}" type="sibTrans" cxnId="{7BF2B1D2-EEC0-4959-9371-2980D87E0A78}">
      <dgm:prSet/>
      <dgm:spPr/>
      <dgm:t>
        <a:bodyPr/>
        <a:lstStyle/>
        <a:p>
          <a:endParaRPr lang="en-US"/>
        </a:p>
      </dgm:t>
    </dgm:pt>
    <dgm:pt modelId="{06BAB95A-64F7-4DC7-AF88-661409997049}">
      <dgm:prSet/>
      <dgm:spPr/>
      <dgm:t>
        <a:bodyPr/>
        <a:lstStyle/>
        <a:p>
          <a:pPr rtl="0"/>
          <a:r>
            <a:rPr lang="en-GB" dirty="0" smtClean="0"/>
            <a:t>First author, year, country, journal of publication, study type, population, exposures, controls</a:t>
          </a:r>
          <a:endParaRPr lang="en-GB" dirty="0"/>
        </a:p>
      </dgm:t>
    </dgm:pt>
    <dgm:pt modelId="{1D14FEB3-F434-4ACE-BE89-036860EA9F6B}" type="parTrans" cxnId="{0B3B810F-7804-497A-A518-5B39D2A453C7}">
      <dgm:prSet/>
      <dgm:spPr/>
      <dgm:t>
        <a:bodyPr/>
        <a:lstStyle/>
        <a:p>
          <a:endParaRPr lang="en-US"/>
        </a:p>
      </dgm:t>
    </dgm:pt>
    <dgm:pt modelId="{953F16FF-1CF3-4626-8737-25234A3E0893}" type="sibTrans" cxnId="{0B3B810F-7804-497A-A518-5B39D2A453C7}">
      <dgm:prSet/>
      <dgm:spPr/>
      <dgm:t>
        <a:bodyPr/>
        <a:lstStyle/>
        <a:p>
          <a:endParaRPr lang="en-US"/>
        </a:p>
      </dgm:t>
    </dgm:pt>
    <dgm:pt modelId="{782B48F5-4954-4513-884B-55009509411F}">
      <dgm:prSet/>
      <dgm:spPr/>
      <dgm:t>
        <a:bodyPr/>
        <a:lstStyle/>
        <a:p>
          <a:pPr rtl="0"/>
          <a:r>
            <a:rPr lang="en-GB" smtClean="0"/>
            <a:t>Sample demographics </a:t>
          </a:r>
          <a:endParaRPr lang="en-GB"/>
        </a:p>
      </dgm:t>
    </dgm:pt>
    <dgm:pt modelId="{43D0B292-33F8-4108-B299-BC37C0EC2AB9}" type="parTrans" cxnId="{954FAB17-A2A7-4D11-8743-5B85DBB50987}">
      <dgm:prSet/>
      <dgm:spPr/>
      <dgm:t>
        <a:bodyPr/>
        <a:lstStyle/>
        <a:p>
          <a:endParaRPr lang="en-US"/>
        </a:p>
      </dgm:t>
    </dgm:pt>
    <dgm:pt modelId="{01C76C78-AF7D-4549-A93A-1101A137EFFE}" type="sibTrans" cxnId="{954FAB17-A2A7-4D11-8743-5B85DBB50987}">
      <dgm:prSet/>
      <dgm:spPr/>
      <dgm:t>
        <a:bodyPr/>
        <a:lstStyle/>
        <a:p>
          <a:endParaRPr lang="en-US"/>
        </a:p>
      </dgm:t>
    </dgm:pt>
    <dgm:pt modelId="{D936CF6B-8123-4887-87B1-7706F1E05880}">
      <dgm:prSet/>
      <dgm:spPr/>
      <dgm:t>
        <a:bodyPr/>
        <a:lstStyle/>
        <a:p>
          <a:pPr rtl="0"/>
          <a:r>
            <a:rPr lang="en-GB" dirty="0" smtClean="0"/>
            <a:t>age</a:t>
          </a:r>
          <a:endParaRPr lang="en-GB" dirty="0"/>
        </a:p>
      </dgm:t>
    </dgm:pt>
    <dgm:pt modelId="{C5688870-59EC-4472-A65D-6BDD25D9A865}" type="parTrans" cxnId="{63BA92ED-5C09-4690-99E3-D252A7D8C61A}">
      <dgm:prSet/>
      <dgm:spPr/>
      <dgm:t>
        <a:bodyPr/>
        <a:lstStyle/>
        <a:p>
          <a:endParaRPr lang="en-US"/>
        </a:p>
      </dgm:t>
    </dgm:pt>
    <dgm:pt modelId="{009C23B8-195B-4E41-9C3F-1ADFF8F8F221}" type="sibTrans" cxnId="{63BA92ED-5C09-4690-99E3-D252A7D8C61A}">
      <dgm:prSet/>
      <dgm:spPr/>
      <dgm:t>
        <a:bodyPr/>
        <a:lstStyle/>
        <a:p>
          <a:endParaRPr lang="en-US"/>
        </a:p>
      </dgm:t>
    </dgm:pt>
    <dgm:pt modelId="{AAA00695-E1E4-4668-B17A-CCB71C665D7F}">
      <dgm:prSet/>
      <dgm:spPr/>
      <dgm:t>
        <a:bodyPr/>
        <a:lstStyle/>
        <a:p>
          <a:pPr rtl="0"/>
          <a:r>
            <a:rPr lang="en-GB" smtClean="0"/>
            <a:t>Sample characteristics </a:t>
          </a:r>
          <a:endParaRPr lang="en-GB"/>
        </a:p>
      </dgm:t>
    </dgm:pt>
    <dgm:pt modelId="{A3607B89-7594-418A-9E8D-A33E9A45CD73}" type="parTrans" cxnId="{668B6698-F33A-4A6C-B70B-C3582291224D}">
      <dgm:prSet/>
      <dgm:spPr/>
      <dgm:t>
        <a:bodyPr/>
        <a:lstStyle/>
        <a:p>
          <a:endParaRPr lang="en-US"/>
        </a:p>
      </dgm:t>
    </dgm:pt>
    <dgm:pt modelId="{50C16C9D-5AFC-4EEF-A3B6-D72668951C18}" type="sibTrans" cxnId="{668B6698-F33A-4A6C-B70B-C3582291224D}">
      <dgm:prSet/>
      <dgm:spPr/>
      <dgm:t>
        <a:bodyPr/>
        <a:lstStyle/>
        <a:p>
          <a:endParaRPr lang="en-US"/>
        </a:p>
      </dgm:t>
    </dgm:pt>
    <dgm:pt modelId="{47BB10BE-D992-4AA5-8461-577C1E844FC0}">
      <dgm:prSet/>
      <dgm:spPr/>
      <dgm:t>
        <a:bodyPr/>
        <a:lstStyle/>
        <a:p>
          <a:pPr rtl="0"/>
          <a:r>
            <a:rPr lang="en-GB" smtClean="0"/>
            <a:t>HIV status</a:t>
          </a:r>
          <a:endParaRPr lang="en-GB"/>
        </a:p>
      </dgm:t>
    </dgm:pt>
    <dgm:pt modelId="{0C53D61D-F3EA-45A3-9C8E-EAFA0B807EAA}" type="parTrans" cxnId="{7178DC1F-0285-422A-AFA2-4471B2727254}">
      <dgm:prSet/>
      <dgm:spPr/>
      <dgm:t>
        <a:bodyPr/>
        <a:lstStyle/>
        <a:p>
          <a:endParaRPr lang="en-US"/>
        </a:p>
      </dgm:t>
    </dgm:pt>
    <dgm:pt modelId="{460B3E0F-4476-4827-8C7F-6D35E08AFAAF}" type="sibTrans" cxnId="{7178DC1F-0285-422A-AFA2-4471B2727254}">
      <dgm:prSet/>
      <dgm:spPr/>
      <dgm:t>
        <a:bodyPr/>
        <a:lstStyle/>
        <a:p>
          <a:endParaRPr lang="en-US"/>
        </a:p>
      </dgm:t>
    </dgm:pt>
    <dgm:pt modelId="{CCAD9C9D-C7F0-4510-A0F4-8C95CB6063CE}">
      <dgm:prSet/>
      <dgm:spPr/>
      <dgm:t>
        <a:bodyPr/>
        <a:lstStyle/>
        <a:p>
          <a:pPr rtl="0"/>
          <a:r>
            <a:rPr lang="en-GB" smtClean="0"/>
            <a:t>Outcome data </a:t>
          </a:r>
          <a:endParaRPr lang="en-GB"/>
        </a:p>
      </dgm:t>
    </dgm:pt>
    <dgm:pt modelId="{CBFCBDA1-1A52-4A14-8346-0FC01CF2137D}" type="parTrans" cxnId="{D80497E4-FAF2-4780-84F8-86121AC1B3C8}">
      <dgm:prSet/>
      <dgm:spPr/>
      <dgm:t>
        <a:bodyPr/>
        <a:lstStyle/>
        <a:p>
          <a:endParaRPr lang="en-US"/>
        </a:p>
      </dgm:t>
    </dgm:pt>
    <dgm:pt modelId="{F7E5EB38-0FFB-4DE0-81EE-BF0E0724FE95}" type="sibTrans" cxnId="{D80497E4-FAF2-4780-84F8-86121AC1B3C8}">
      <dgm:prSet/>
      <dgm:spPr/>
      <dgm:t>
        <a:bodyPr/>
        <a:lstStyle/>
        <a:p>
          <a:endParaRPr lang="en-US"/>
        </a:p>
      </dgm:t>
    </dgm:pt>
    <dgm:pt modelId="{0F790A3B-A623-4E68-93E6-38B985BB68D6}">
      <dgm:prSet/>
      <dgm:spPr/>
      <dgm:t>
        <a:bodyPr/>
        <a:lstStyle/>
        <a:p>
          <a:pPr rtl="0"/>
          <a:r>
            <a:rPr lang="en-GB" smtClean="0"/>
            <a:t>Active TB cases, IRR, OR</a:t>
          </a:r>
          <a:endParaRPr lang="en-GB"/>
        </a:p>
      </dgm:t>
    </dgm:pt>
    <dgm:pt modelId="{C0F5EE36-B66A-4237-ACBF-46EE1AA93A72}" type="parTrans" cxnId="{4BB7FABC-10F8-46F2-9A49-C05E9321D9F5}">
      <dgm:prSet/>
      <dgm:spPr/>
      <dgm:t>
        <a:bodyPr/>
        <a:lstStyle/>
        <a:p>
          <a:endParaRPr lang="en-US"/>
        </a:p>
      </dgm:t>
    </dgm:pt>
    <dgm:pt modelId="{2E606D2F-B920-4152-889D-300E0963D8DC}" type="sibTrans" cxnId="{4BB7FABC-10F8-46F2-9A49-C05E9321D9F5}">
      <dgm:prSet/>
      <dgm:spPr/>
      <dgm:t>
        <a:bodyPr/>
        <a:lstStyle/>
        <a:p>
          <a:endParaRPr lang="en-US"/>
        </a:p>
      </dgm:t>
    </dgm:pt>
    <dgm:pt modelId="{409BC2F0-05AB-44E1-A196-E71C9F198A54}" type="pres">
      <dgm:prSet presAssocID="{BB7F791E-66B5-40AF-BC51-DFA8E818F8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4DCC9-41D3-4389-B05D-351C36610209}" type="pres">
      <dgm:prSet presAssocID="{37A2C541-6A84-4AD9-8F53-2866B968F11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D3F3-580C-4DD2-9DCD-72A776AC85A2}" type="pres">
      <dgm:prSet presAssocID="{37A2C541-6A84-4AD9-8F53-2866B968F11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A36D7-1BF7-406A-A0DD-CE0C6510D726}" type="pres">
      <dgm:prSet presAssocID="{782B48F5-4954-4513-884B-55009509411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E16C7-7D6B-45FE-BC5E-EC2A5D558167}" type="pres">
      <dgm:prSet presAssocID="{782B48F5-4954-4513-884B-55009509411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4DAD0-0450-476F-84FD-F072D22BE67D}" type="pres">
      <dgm:prSet presAssocID="{AAA00695-E1E4-4668-B17A-CCB71C665D7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FB8E2-869C-4250-98DC-6EA5C521236D}" type="pres">
      <dgm:prSet presAssocID="{AAA00695-E1E4-4668-B17A-CCB71C665D7F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AF4E4-61DB-4DE2-85F6-97B52A8AF027}" type="pres">
      <dgm:prSet presAssocID="{CCAD9C9D-C7F0-4510-A0F4-8C95CB6063C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ACCDE-C142-48C6-9921-2E3516530CB9}" type="pres">
      <dgm:prSet presAssocID="{CCAD9C9D-C7F0-4510-A0F4-8C95CB6063CE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36943-F5CE-4D24-BBF1-83D7796C1AD2}" type="presOf" srcId="{37A2C541-6A84-4AD9-8F53-2866B968F114}" destId="{CBB4DCC9-41D3-4389-B05D-351C36610209}" srcOrd="0" destOrd="0" presId="urn:microsoft.com/office/officeart/2005/8/layout/vList2"/>
    <dgm:cxn modelId="{D87F46A2-DA48-4E86-9C88-75E3416078A3}" type="presOf" srcId="{BB7F791E-66B5-40AF-BC51-DFA8E818F88F}" destId="{409BC2F0-05AB-44E1-A196-E71C9F198A54}" srcOrd="0" destOrd="0" presId="urn:microsoft.com/office/officeart/2005/8/layout/vList2"/>
    <dgm:cxn modelId="{954FAB17-A2A7-4D11-8743-5B85DBB50987}" srcId="{BB7F791E-66B5-40AF-BC51-DFA8E818F88F}" destId="{782B48F5-4954-4513-884B-55009509411F}" srcOrd="1" destOrd="0" parTransId="{43D0B292-33F8-4108-B299-BC37C0EC2AB9}" sibTransId="{01C76C78-AF7D-4549-A93A-1101A137EFFE}"/>
    <dgm:cxn modelId="{1CE3C7C5-2B08-4A42-9784-288CB782BC42}" type="presOf" srcId="{AAA00695-E1E4-4668-B17A-CCB71C665D7F}" destId="{7AE4DAD0-0450-476F-84FD-F072D22BE67D}" srcOrd="0" destOrd="0" presId="urn:microsoft.com/office/officeart/2005/8/layout/vList2"/>
    <dgm:cxn modelId="{7BF2B1D2-EEC0-4959-9371-2980D87E0A78}" srcId="{BB7F791E-66B5-40AF-BC51-DFA8E818F88F}" destId="{37A2C541-6A84-4AD9-8F53-2866B968F114}" srcOrd="0" destOrd="0" parTransId="{71253D46-1DAE-49F9-86D4-EF3521DCE542}" sibTransId="{E5AB9789-23FA-4539-BB05-9ECF4498AF61}"/>
    <dgm:cxn modelId="{D80497E4-FAF2-4780-84F8-86121AC1B3C8}" srcId="{BB7F791E-66B5-40AF-BC51-DFA8E818F88F}" destId="{CCAD9C9D-C7F0-4510-A0F4-8C95CB6063CE}" srcOrd="3" destOrd="0" parTransId="{CBFCBDA1-1A52-4A14-8346-0FC01CF2137D}" sibTransId="{F7E5EB38-0FFB-4DE0-81EE-BF0E0724FE95}"/>
    <dgm:cxn modelId="{7455DE6F-0FC8-406C-8F3A-C302D1629C37}" type="presOf" srcId="{0F790A3B-A623-4E68-93E6-38B985BB68D6}" destId="{3B9ACCDE-C142-48C6-9921-2E3516530CB9}" srcOrd="0" destOrd="0" presId="urn:microsoft.com/office/officeart/2005/8/layout/vList2"/>
    <dgm:cxn modelId="{63BA92ED-5C09-4690-99E3-D252A7D8C61A}" srcId="{782B48F5-4954-4513-884B-55009509411F}" destId="{D936CF6B-8123-4887-87B1-7706F1E05880}" srcOrd="0" destOrd="0" parTransId="{C5688870-59EC-4472-A65D-6BDD25D9A865}" sibTransId="{009C23B8-195B-4E41-9C3F-1ADFF8F8F221}"/>
    <dgm:cxn modelId="{7178DC1F-0285-422A-AFA2-4471B2727254}" srcId="{AAA00695-E1E4-4668-B17A-CCB71C665D7F}" destId="{47BB10BE-D992-4AA5-8461-577C1E844FC0}" srcOrd="0" destOrd="0" parTransId="{0C53D61D-F3EA-45A3-9C8E-EAFA0B807EAA}" sibTransId="{460B3E0F-4476-4827-8C7F-6D35E08AFAAF}"/>
    <dgm:cxn modelId="{668B6698-F33A-4A6C-B70B-C3582291224D}" srcId="{BB7F791E-66B5-40AF-BC51-DFA8E818F88F}" destId="{AAA00695-E1E4-4668-B17A-CCB71C665D7F}" srcOrd="2" destOrd="0" parTransId="{A3607B89-7594-418A-9E8D-A33E9A45CD73}" sibTransId="{50C16C9D-5AFC-4EEF-A3B6-D72668951C18}"/>
    <dgm:cxn modelId="{0EC8D1EC-15F6-4900-AE3A-E0976C214416}" type="presOf" srcId="{06BAB95A-64F7-4DC7-AF88-661409997049}" destId="{B9BDD3F3-580C-4DD2-9DCD-72A776AC85A2}" srcOrd="0" destOrd="0" presId="urn:microsoft.com/office/officeart/2005/8/layout/vList2"/>
    <dgm:cxn modelId="{0B3B810F-7804-497A-A518-5B39D2A453C7}" srcId="{37A2C541-6A84-4AD9-8F53-2866B968F114}" destId="{06BAB95A-64F7-4DC7-AF88-661409997049}" srcOrd="0" destOrd="0" parTransId="{1D14FEB3-F434-4ACE-BE89-036860EA9F6B}" sibTransId="{953F16FF-1CF3-4626-8737-25234A3E0893}"/>
    <dgm:cxn modelId="{4BB7FABC-10F8-46F2-9A49-C05E9321D9F5}" srcId="{CCAD9C9D-C7F0-4510-A0F4-8C95CB6063CE}" destId="{0F790A3B-A623-4E68-93E6-38B985BB68D6}" srcOrd="0" destOrd="0" parTransId="{C0F5EE36-B66A-4237-ACBF-46EE1AA93A72}" sibTransId="{2E606D2F-B920-4152-889D-300E0963D8DC}"/>
    <dgm:cxn modelId="{F4A9933C-DF05-48D0-9A47-9677D33BA225}" type="presOf" srcId="{782B48F5-4954-4513-884B-55009509411F}" destId="{85BA36D7-1BF7-406A-A0DD-CE0C6510D726}" srcOrd="0" destOrd="0" presId="urn:microsoft.com/office/officeart/2005/8/layout/vList2"/>
    <dgm:cxn modelId="{FC2D4171-48CF-479D-9D26-1C5B9F58CD3A}" type="presOf" srcId="{47BB10BE-D992-4AA5-8461-577C1E844FC0}" destId="{699FB8E2-869C-4250-98DC-6EA5C521236D}" srcOrd="0" destOrd="0" presId="urn:microsoft.com/office/officeart/2005/8/layout/vList2"/>
    <dgm:cxn modelId="{C2973641-665D-45C4-BF58-69AC1C2D83E2}" type="presOf" srcId="{CCAD9C9D-C7F0-4510-A0F4-8C95CB6063CE}" destId="{A26AF4E4-61DB-4DE2-85F6-97B52A8AF027}" srcOrd="0" destOrd="0" presId="urn:microsoft.com/office/officeart/2005/8/layout/vList2"/>
    <dgm:cxn modelId="{D454923C-C257-4911-9B31-5BDE9A0EFAA1}" type="presOf" srcId="{D936CF6B-8123-4887-87B1-7706F1E05880}" destId="{F7BE16C7-7D6B-45FE-BC5E-EC2A5D558167}" srcOrd="0" destOrd="0" presId="urn:microsoft.com/office/officeart/2005/8/layout/vList2"/>
    <dgm:cxn modelId="{0F083565-E253-45F5-A46C-DEB559B9E7D4}" type="presParOf" srcId="{409BC2F0-05AB-44E1-A196-E71C9F198A54}" destId="{CBB4DCC9-41D3-4389-B05D-351C36610209}" srcOrd="0" destOrd="0" presId="urn:microsoft.com/office/officeart/2005/8/layout/vList2"/>
    <dgm:cxn modelId="{BB9B84D7-BB68-4654-92C1-D2B8486AE9C7}" type="presParOf" srcId="{409BC2F0-05AB-44E1-A196-E71C9F198A54}" destId="{B9BDD3F3-580C-4DD2-9DCD-72A776AC85A2}" srcOrd="1" destOrd="0" presId="urn:microsoft.com/office/officeart/2005/8/layout/vList2"/>
    <dgm:cxn modelId="{F75FA86C-6F41-4F3E-BF76-F904A2941151}" type="presParOf" srcId="{409BC2F0-05AB-44E1-A196-E71C9F198A54}" destId="{85BA36D7-1BF7-406A-A0DD-CE0C6510D726}" srcOrd="2" destOrd="0" presId="urn:microsoft.com/office/officeart/2005/8/layout/vList2"/>
    <dgm:cxn modelId="{45579325-6CB8-46F1-9145-CFD48206B3D0}" type="presParOf" srcId="{409BC2F0-05AB-44E1-A196-E71C9F198A54}" destId="{F7BE16C7-7D6B-45FE-BC5E-EC2A5D558167}" srcOrd="3" destOrd="0" presId="urn:microsoft.com/office/officeart/2005/8/layout/vList2"/>
    <dgm:cxn modelId="{C838263D-B66F-40B7-808D-21FC1E34A470}" type="presParOf" srcId="{409BC2F0-05AB-44E1-A196-E71C9F198A54}" destId="{7AE4DAD0-0450-476F-84FD-F072D22BE67D}" srcOrd="4" destOrd="0" presId="urn:microsoft.com/office/officeart/2005/8/layout/vList2"/>
    <dgm:cxn modelId="{7A7DA419-96B4-4168-BBA9-AD159596A547}" type="presParOf" srcId="{409BC2F0-05AB-44E1-A196-E71C9F198A54}" destId="{699FB8E2-869C-4250-98DC-6EA5C521236D}" srcOrd="5" destOrd="0" presId="urn:microsoft.com/office/officeart/2005/8/layout/vList2"/>
    <dgm:cxn modelId="{14DA34A5-414C-48D6-A02F-AA542814C500}" type="presParOf" srcId="{409BC2F0-05AB-44E1-A196-E71C9F198A54}" destId="{A26AF4E4-61DB-4DE2-85F6-97B52A8AF027}" srcOrd="6" destOrd="0" presId="urn:microsoft.com/office/officeart/2005/8/layout/vList2"/>
    <dgm:cxn modelId="{E88DFABA-2A56-4393-AA14-A174927188A8}" type="presParOf" srcId="{409BC2F0-05AB-44E1-A196-E71C9F198A54}" destId="{3B9ACCDE-C142-48C6-9921-2E3516530CB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0EF3B-D852-493B-B561-CAECBA930844}">
      <dsp:nvSpPr>
        <dsp:cNvPr id="0" name=""/>
        <dsp:cNvSpPr/>
      </dsp:nvSpPr>
      <dsp:spPr>
        <a:xfrm rot="5400000">
          <a:off x="5203504" y="-1736586"/>
          <a:ext cx="837972" cy="452499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smtClean="0"/>
            <a:t>Women of child bearing age.</a:t>
          </a:r>
          <a:endParaRPr lang="en-GB" sz="2300" kern="1200"/>
        </a:p>
      </dsp:txBody>
      <dsp:txXfrm rot="-5400000">
        <a:off x="3359993" y="147831"/>
        <a:ext cx="4484088" cy="756160"/>
      </dsp:txXfrm>
    </dsp:sp>
    <dsp:sp modelId="{2D814440-BBAA-49FB-8251-6D8B247810B3}">
      <dsp:nvSpPr>
        <dsp:cNvPr id="0" name=""/>
        <dsp:cNvSpPr/>
      </dsp:nvSpPr>
      <dsp:spPr>
        <a:xfrm>
          <a:off x="1712" y="2177"/>
          <a:ext cx="3358280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Participants/population</a:t>
          </a:r>
          <a:endParaRPr lang="en-GB" sz="2000" kern="1200" dirty="0"/>
        </a:p>
      </dsp:txBody>
      <dsp:txXfrm>
        <a:off x="52845" y="53310"/>
        <a:ext cx="3256014" cy="945199"/>
      </dsp:txXfrm>
    </dsp:sp>
    <dsp:sp modelId="{41A29F9C-422E-47F8-875B-77B343E957F1}">
      <dsp:nvSpPr>
        <dsp:cNvPr id="0" name=""/>
        <dsp:cNvSpPr/>
      </dsp:nvSpPr>
      <dsp:spPr>
        <a:xfrm rot="5400000">
          <a:off x="5203504" y="-636747"/>
          <a:ext cx="837972" cy="4524994"/>
        </a:xfrm>
        <a:prstGeom prst="round2Same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smtClean="0"/>
            <a:t>Pregnancy; postpartum.</a:t>
          </a:r>
          <a:endParaRPr lang="en-GB" sz="2300" kern="1200"/>
        </a:p>
      </dsp:txBody>
      <dsp:txXfrm rot="-5400000">
        <a:off x="3359993" y="1247670"/>
        <a:ext cx="4484088" cy="756160"/>
      </dsp:txXfrm>
    </dsp:sp>
    <dsp:sp modelId="{4D798268-19DA-45EF-A176-ED8C579E20DC}">
      <dsp:nvSpPr>
        <dsp:cNvPr id="0" name=""/>
        <dsp:cNvSpPr/>
      </dsp:nvSpPr>
      <dsp:spPr>
        <a:xfrm>
          <a:off x="1712" y="1102016"/>
          <a:ext cx="3358280" cy="1047465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Exposure(s)</a:t>
          </a:r>
          <a:endParaRPr lang="en-GB" sz="2400" kern="1200" dirty="0"/>
        </a:p>
      </dsp:txBody>
      <dsp:txXfrm>
        <a:off x="52845" y="1153149"/>
        <a:ext cx="3256014" cy="945199"/>
      </dsp:txXfrm>
    </dsp:sp>
    <dsp:sp modelId="{9F397AD0-4FB7-4FAF-B40B-7B09C2CB977F}">
      <dsp:nvSpPr>
        <dsp:cNvPr id="0" name=""/>
        <dsp:cNvSpPr/>
      </dsp:nvSpPr>
      <dsp:spPr>
        <a:xfrm rot="5400000">
          <a:off x="5203504" y="463091"/>
          <a:ext cx="837972" cy="4524994"/>
        </a:xfrm>
        <a:prstGeom prst="round2Same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smtClean="0"/>
            <a:t>Non pregnant/ postpartum women.</a:t>
          </a:r>
          <a:endParaRPr lang="en-GB" sz="2300" kern="1200"/>
        </a:p>
      </dsp:txBody>
      <dsp:txXfrm rot="-5400000">
        <a:off x="3359993" y="2347508"/>
        <a:ext cx="4484088" cy="756160"/>
      </dsp:txXfrm>
    </dsp:sp>
    <dsp:sp modelId="{9B1AF98C-1A9A-4C52-85AE-CBB3B3EDD4CF}">
      <dsp:nvSpPr>
        <dsp:cNvPr id="0" name=""/>
        <dsp:cNvSpPr/>
      </dsp:nvSpPr>
      <dsp:spPr>
        <a:xfrm>
          <a:off x="1712" y="2201855"/>
          <a:ext cx="3358280" cy="1047465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Comparator(s)/control</a:t>
          </a:r>
          <a:endParaRPr lang="en-GB" sz="2400" kern="1200"/>
        </a:p>
      </dsp:txBody>
      <dsp:txXfrm>
        <a:off x="52845" y="2252988"/>
        <a:ext cx="3256014" cy="945199"/>
      </dsp:txXfrm>
    </dsp:sp>
    <dsp:sp modelId="{5F68EE84-4175-45CC-BE0F-60C45FCB39F2}">
      <dsp:nvSpPr>
        <dsp:cNvPr id="0" name=""/>
        <dsp:cNvSpPr/>
      </dsp:nvSpPr>
      <dsp:spPr>
        <a:xfrm rot="5400000">
          <a:off x="5203504" y="1562930"/>
          <a:ext cx="837972" cy="4524994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b="0" i="0" u="none" kern="1200" dirty="0" smtClean="0"/>
            <a:t>IRR for tuberculosis</a:t>
          </a:r>
          <a:endParaRPr lang="en-GB" sz="2300" kern="1200" dirty="0"/>
        </a:p>
      </dsp:txBody>
      <dsp:txXfrm rot="-5400000">
        <a:off x="3359993" y="3447347"/>
        <a:ext cx="4484088" cy="756160"/>
      </dsp:txXfrm>
    </dsp:sp>
    <dsp:sp modelId="{F819B76D-597A-4F49-9C2F-32CBA6129047}">
      <dsp:nvSpPr>
        <dsp:cNvPr id="0" name=""/>
        <dsp:cNvSpPr/>
      </dsp:nvSpPr>
      <dsp:spPr>
        <a:xfrm>
          <a:off x="1712" y="3301694"/>
          <a:ext cx="3358280" cy="104746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Outcome </a:t>
          </a:r>
          <a:endParaRPr lang="en-GB" sz="2400" kern="1200" dirty="0"/>
        </a:p>
      </dsp:txBody>
      <dsp:txXfrm>
        <a:off x="52845" y="3352827"/>
        <a:ext cx="3256014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4DCC9-41D3-4389-B05D-351C36610209}">
      <dsp:nvSpPr>
        <dsp:cNvPr id="0" name=""/>
        <dsp:cNvSpPr/>
      </dsp:nvSpPr>
      <dsp:spPr>
        <a:xfrm>
          <a:off x="0" y="38450"/>
          <a:ext cx="7886700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Study characteristics </a:t>
          </a:r>
          <a:endParaRPr lang="en-GB" sz="2500" kern="1200" dirty="0"/>
        </a:p>
      </dsp:txBody>
      <dsp:txXfrm>
        <a:off x="29271" y="67721"/>
        <a:ext cx="7828158" cy="541083"/>
      </dsp:txXfrm>
    </dsp:sp>
    <dsp:sp modelId="{B9BDD3F3-580C-4DD2-9DCD-72A776AC85A2}">
      <dsp:nvSpPr>
        <dsp:cNvPr id="0" name=""/>
        <dsp:cNvSpPr/>
      </dsp:nvSpPr>
      <dsp:spPr>
        <a:xfrm>
          <a:off x="0" y="638075"/>
          <a:ext cx="7886700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First author, year, country, journal of publication, study type, population, exposures, controls</a:t>
          </a:r>
          <a:endParaRPr lang="en-GB" sz="2000" kern="1200" dirty="0"/>
        </a:p>
      </dsp:txBody>
      <dsp:txXfrm>
        <a:off x="0" y="638075"/>
        <a:ext cx="7886700" cy="633937"/>
      </dsp:txXfrm>
    </dsp:sp>
    <dsp:sp modelId="{85BA36D7-1BF7-406A-A0DD-CE0C6510D726}">
      <dsp:nvSpPr>
        <dsp:cNvPr id="0" name=""/>
        <dsp:cNvSpPr/>
      </dsp:nvSpPr>
      <dsp:spPr>
        <a:xfrm>
          <a:off x="0" y="1272012"/>
          <a:ext cx="7886700" cy="599625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Sample demographics </a:t>
          </a:r>
          <a:endParaRPr lang="en-GB" sz="2500" kern="1200"/>
        </a:p>
      </dsp:txBody>
      <dsp:txXfrm>
        <a:off x="29271" y="1301283"/>
        <a:ext cx="7828158" cy="541083"/>
      </dsp:txXfrm>
    </dsp:sp>
    <dsp:sp modelId="{F7BE16C7-7D6B-45FE-BC5E-EC2A5D558167}">
      <dsp:nvSpPr>
        <dsp:cNvPr id="0" name=""/>
        <dsp:cNvSpPr/>
      </dsp:nvSpPr>
      <dsp:spPr>
        <a:xfrm>
          <a:off x="0" y="1871637"/>
          <a:ext cx="78867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age</a:t>
          </a:r>
          <a:endParaRPr lang="en-GB" sz="2000" kern="1200" dirty="0"/>
        </a:p>
      </dsp:txBody>
      <dsp:txXfrm>
        <a:off x="0" y="1871637"/>
        <a:ext cx="7886700" cy="414000"/>
      </dsp:txXfrm>
    </dsp:sp>
    <dsp:sp modelId="{7AE4DAD0-0450-476F-84FD-F072D22BE67D}">
      <dsp:nvSpPr>
        <dsp:cNvPr id="0" name=""/>
        <dsp:cNvSpPr/>
      </dsp:nvSpPr>
      <dsp:spPr>
        <a:xfrm>
          <a:off x="0" y="2285637"/>
          <a:ext cx="7886700" cy="599625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Sample characteristics </a:t>
          </a:r>
          <a:endParaRPr lang="en-GB" sz="2500" kern="1200"/>
        </a:p>
      </dsp:txBody>
      <dsp:txXfrm>
        <a:off x="29271" y="2314908"/>
        <a:ext cx="7828158" cy="541083"/>
      </dsp:txXfrm>
    </dsp:sp>
    <dsp:sp modelId="{699FB8E2-869C-4250-98DC-6EA5C521236D}">
      <dsp:nvSpPr>
        <dsp:cNvPr id="0" name=""/>
        <dsp:cNvSpPr/>
      </dsp:nvSpPr>
      <dsp:spPr>
        <a:xfrm>
          <a:off x="0" y="2885262"/>
          <a:ext cx="78867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HIV status</a:t>
          </a:r>
          <a:endParaRPr lang="en-GB" sz="2000" kern="1200"/>
        </a:p>
      </dsp:txBody>
      <dsp:txXfrm>
        <a:off x="0" y="2885262"/>
        <a:ext cx="7886700" cy="414000"/>
      </dsp:txXfrm>
    </dsp:sp>
    <dsp:sp modelId="{A26AF4E4-61DB-4DE2-85F6-97B52A8AF027}">
      <dsp:nvSpPr>
        <dsp:cNvPr id="0" name=""/>
        <dsp:cNvSpPr/>
      </dsp:nvSpPr>
      <dsp:spPr>
        <a:xfrm>
          <a:off x="0" y="3299262"/>
          <a:ext cx="7886700" cy="59962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Outcome data </a:t>
          </a:r>
          <a:endParaRPr lang="en-GB" sz="2500" kern="1200"/>
        </a:p>
      </dsp:txBody>
      <dsp:txXfrm>
        <a:off x="29271" y="3328533"/>
        <a:ext cx="7828158" cy="541083"/>
      </dsp:txXfrm>
    </dsp:sp>
    <dsp:sp modelId="{3B9ACCDE-C142-48C6-9921-2E3516530CB9}">
      <dsp:nvSpPr>
        <dsp:cNvPr id="0" name=""/>
        <dsp:cNvSpPr/>
      </dsp:nvSpPr>
      <dsp:spPr>
        <a:xfrm>
          <a:off x="0" y="3898887"/>
          <a:ext cx="78867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Active TB cases, IRR, OR</a:t>
          </a:r>
          <a:endParaRPr lang="en-GB" sz="2000" kern="1200"/>
        </a:p>
      </dsp:txBody>
      <dsp:txXfrm>
        <a:off x="0" y="3898887"/>
        <a:ext cx="78867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C5620-F8CC-4169-9DF1-142C5C4F784C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EFD50-F014-4BD9-ACDE-F3ADD0064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1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global predominance of TB in men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well documented higher prevalence of HIV in young women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9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7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all study types</a:t>
            </a:r>
            <a:r>
              <a:rPr lang="en-GB" baseline="0" dirty="0" smtClean="0"/>
              <a:t> relevant control groups were required for estimation of IRR or 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2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1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Domain and relevant</a:t>
            </a:r>
            <a:r>
              <a:rPr lang="en-GB" baseline="0" dirty="0" smtClean="0"/>
              <a:t> questions from the NIH tool 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smtClean="0"/>
              <a:t>Selection</a:t>
            </a:r>
            <a:r>
              <a:rPr lang="en-GB" baseline="0" dirty="0" smtClean="0"/>
              <a:t> – 2,3,4,5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population clearly specified and defined?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participation rate of eligible persons at least 50%?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subjects selected or recruited from the same or similar populations (including the same time period)? inclusion and exclusion criteria pre-specified and applied uniformly?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size justification, power description</a:t>
            </a: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Confounding – 14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confounding variables measured and adjusted statistically for their impact on the relationship between exposure(s) and outcome(s)?</a:t>
            </a: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Measurement of exposure – 6, 7, 8, 9, 10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exposure(s) of interest measured prior to the outcome(s) being measured?</a:t>
            </a:r>
            <a:endParaRPr lang="en-GB" baseline="0" dirty="0" smtClean="0"/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timeframe sufficient to see an association between exposure and outcome?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levels of the exposure as related to the outcome defined?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 measures clearly defined, valid, reliable, and implemented consistently across all study participants?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exposure(s) assessed more than once over time?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Measurement of outcome – 7, 11, 12, 13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timeframe sufficient to see an association between exposure and outcome?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 measures clearly defined, valid, reliable, and implemented consistently across all study participants?</a:t>
            </a:r>
            <a:endParaRPr lang="en-GB" baseline="0" dirty="0" smtClean="0"/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 assessors blinded to the exposure status of participants?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to follow-up after baseline 20% or less?	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79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1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5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4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5F29-C995-41CD-B1CE-2761F6BD9A31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64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Revisiting the burden of TB in pregnant and post-partum women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GB" dirty="0" smtClean="0"/>
          </a:p>
          <a:p>
            <a:pPr algn="r"/>
            <a:endParaRPr lang="en-GB" dirty="0"/>
          </a:p>
          <a:p>
            <a:r>
              <a:rPr lang="en-GB" dirty="0" err="1" smtClean="0"/>
              <a:t>Nyashazaishe</a:t>
            </a:r>
            <a:r>
              <a:rPr lang="en-GB" dirty="0" smtClean="0"/>
              <a:t> </a:t>
            </a:r>
            <a:r>
              <a:rPr lang="en-GB" dirty="0"/>
              <a:t>Mafirakureva</a:t>
            </a:r>
          </a:p>
        </p:txBody>
      </p:sp>
    </p:spTree>
    <p:extLst>
      <p:ext uri="{BB962C8B-B14F-4D97-AF65-F5344CB8AC3E}">
        <p14:creationId xmlns:p14="http://schemas.microsoft.com/office/powerpoint/2010/main" val="7991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54231"/>
              </p:ext>
            </p:extLst>
          </p:nvPr>
        </p:nvGraphicFramePr>
        <p:xfrm>
          <a:off x="405246" y="1880754"/>
          <a:ext cx="8333508" cy="2811245"/>
        </p:xfrm>
        <a:graphic>
          <a:graphicData uri="http://schemas.openxmlformats.org/drawingml/2006/table">
            <a:tbl>
              <a:tblPr firstRow="1" bandRow="1"/>
              <a:tblGrid>
                <a:gridCol w="1257299">
                  <a:extLst>
                    <a:ext uri="{9D8B030D-6E8A-4147-A177-3AD203B41FA5}">
                      <a16:colId xmlns:a16="http://schemas.microsoft.com/office/drawing/2014/main" val="1270928706"/>
                    </a:ext>
                  </a:extLst>
                </a:gridCol>
                <a:gridCol w="1319645">
                  <a:extLst>
                    <a:ext uri="{9D8B030D-6E8A-4147-A177-3AD203B41FA5}">
                      <a16:colId xmlns:a16="http://schemas.microsoft.com/office/drawing/2014/main" val="719783991"/>
                    </a:ext>
                  </a:extLst>
                </a:gridCol>
                <a:gridCol w="1049482">
                  <a:extLst>
                    <a:ext uri="{9D8B030D-6E8A-4147-A177-3AD203B41FA5}">
                      <a16:colId xmlns:a16="http://schemas.microsoft.com/office/drawing/2014/main" val="890279390"/>
                    </a:ext>
                  </a:extLst>
                </a:gridCol>
                <a:gridCol w="976745">
                  <a:extLst>
                    <a:ext uri="{9D8B030D-6E8A-4147-A177-3AD203B41FA5}">
                      <a16:colId xmlns:a16="http://schemas.microsoft.com/office/drawing/2014/main" val="2817649192"/>
                    </a:ext>
                  </a:extLst>
                </a:gridCol>
                <a:gridCol w="1226128">
                  <a:extLst>
                    <a:ext uri="{9D8B030D-6E8A-4147-A177-3AD203B41FA5}">
                      <a16:colId xmlns:a16="http://schemas.microsoft.com/office/drawing/2014/main" val="1370908846"/>
                    </a:ext>
                  </a:extLst>
                </a:gridCol>
                <a:gridCol w="1046817">
                  <a:extLst>
                    <a:ext uri="{9D8B030D-6E8A-4147-A177-3AD203B41FA5}">
                      <a16:colId xmlns:a16="http://schemas.microsoft.com/office/drawing/2014/main" val="2442087328"/>
                    </a:ext>
                  </a:extLst>
                </a:gridCol>
                <a:gridCol w="1457392">
                  <a:extLst>
                    <a:ext uri="{9D8B030D-6E8A-4147-A177-3AD203B41FA5}">
                      <a16:colId xmlns:a16="http://schemas.microsoft.com/office/drawing/2014/main" val="3004290114"/>
                    </a:ext>
                  </a:extLst>
                </a:gridCol>
              </a:tblGrid>
              <a:tr h="449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Studies </a:t>
                      </a: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Study design</a:t>
                      </a:r>
                      <a:endParaRPr lang="en-GB" sz="1200" b="1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Selection</a:t>
                      </a:r>
                      <a:endParaRPr lang="en-GB" sz="1200" b="1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Confounding</a:t>
                      </a:r>
                      <a:endParaRPr lang="en-GB" sz="1200" b="1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Measurement of exposure </a:t>
                      </a: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Measurement of outcomes</a:t>
                      </a: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Study-level </a:t>
                      </a:r>
                      <a:r>
                        <a:rPr lang="en-GB" sz="1200" b="1" dirty="0" err="1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RoB</a:t>
                      </a: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Judgement</a:t>
                      </a: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76112"/>
                  </a:ext>
                </a:extLst>
              </a:tr>
              <a:tr h="331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Crampin</a:t>
                      </a: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2004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Case control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NoYesNoNo</a:t>
                      </a: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NoNRYesYesNo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NRYesNoNR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Poor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46920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Bothamley</a:t>
                      </a: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2016</a:t>
                      </a:r>
                      <a:endParaRPr lang="en-GB" sz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Cross-sectional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YesNoNoNo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NoNRYesYesNo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NRNRNoNR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Poor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45647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Espinal</a:t>
                      </a: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1996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Case control</a:t>
                      </a: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YesYesNoNo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200" smtClean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51341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Odayar</a:t>
                      </a: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2018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2660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Rendell 2016 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7507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err="1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Zenner</a:t>
                      </a: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2012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63363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735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6155"/>
              </p:ext>
            </p:extLst>
          </p:nvPr>
        </p:nvGraphicFramePr>
        <p:xfrm>
          <a:off x="1423555" y="6487160"/>
          <a:ext cx="7616535" cy="246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07">
                  <a:extLst>
                    <a:ext uri="{9D8B030D-6E8A-4147-A177-3AD203B41FA5}">
                      <a16:colId xmlns:a16="http://schemas.microsoft.com/office/drawing/2014/main" val="350070995"/>
                    </a:ext>
                  </a:extLst>
                </a:gridCol>
                <a:gridCol w="1523307">
                  <a:extLst>
                    <a:ext uri="{9D8B030D-6E8A-4147-A177-3AD203B41FA5}">
                      <a16:colId xmlns:a16="http://schemas.microsoft.com/office/drawing/2014/main" val="2843793366"/>
                    </a:ext>
                  </a:extLst>
                </a:gridCol>
                <a:gridCol w="1523307">
                  <a:extLst>
                    <a:ext uri="{9D8B030D-6E8A-4147-A177-3AD203B41FA5}">
                      <a16:colId xmlns:a16="http://schemas.microsoft.com/office/drawing/2014/main" val="700688609"/>
                    </a:ext>
                  </a:extLst>
                </a:gridCol>
                <a:gridCol w="1523307">
                  <a:extLst>
                    <a:ext uri="{9D8B030D-6E8A-4147-A177-3AD203B41FA5}">
                      <a16:colId xmlns:a16="http://schemas.microsoft.com/office/drawing/2014/main" val="440998299"/>
                    </a:ext>
                  </a:extLst>
                </a:gridCol>
                <a:gridCol w="1523307">
                  <a:extLst>
                    <a:ext uri="{9D8B030D-6E8A-4147-A177-3AD203B41FA5}">
                      <a16:colId xmlns:a16="http://schemas.microsoft.com/office/drawing/2014/main" val="2092035982"/>
                    </a:ext>
                  </a:extLst>
                </a:gridCol>
              </a:tblGrid>
              <a:tr h="246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Low (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Yes/No/NR/NA)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Moderate (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No/NR)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Serious (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No/NR)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Critical (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No/NR)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applicable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91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review &amp;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First </a:t>
            </a:r>
            <a:r>
              <a:rPr lang="en-GB" dirty="0" smtClean="0"/>
              <a:t>author, Year, Location</a:t>
            </a:r>
            <a:endParaRPr lang="en-GB" dirty="0"/>
          </a:p>
          <a:p>
            <a:r>
              <a:rPr lang="en-GB" dirty="0" smtClean="0"/>
              <a:t>Population/setting</a:t>
            </a:r>
            <a:endParaRPr lang="en-GB" dirty="0"/>
          </a:p>
          <a:p>
            <a:r>
              <a:rPr lang="en-GB" dirty="0"/>
              <a:t>Study type (including retrospective/prospective)</a:t>
            </a:r>
          </a:p>
          <a:p>
            <a:r>
              <a:rPr lang="en-GB" dirty="0"/>
              <a:t>Control type</a:t>
            </a:r>
          </a:p>
          <a:p>
            <a:r>
              <a:rPr lang="en-GB" dirty="0"/>
              <a:t>HIV status</a:t>
            </a:r>
          </a:p>
          <a:p>
            <a:r>
              <a:rPr lang="en-GB" dirty="0"/>
              <a:t>Mean Age and SD/range</a:t>
            </a:r>
          </a:p>
          <a:p>
            <a:r>
              <a:rPr lang="en-GB" dirty="0"/>
              <a:t>TB case definition</a:t>
            </a:r>
          </a:p>
          <a:p>
            <a:r>
              <a:rPr lang="en-GB" dirty="0"/>
              <a:t>Proportion TB bacteriologically confirmed</a:t>
            </a:r>
          </a:p>
          <a:p>
            <a:r>
              <a:rPr lang="en-GB" dirty="0"/>
              <a:t>Active or passive approach to TB diagnosis</a:t>
            </a:r>
          </a:p>
          <a:p>
            <a:r>
              <a:rPr lang="en-GB" dirty="0"/>
              <a:t>Screening approach used if active</a:t>
            </a:r>
          </a:p>
          <a:p>
            <a:r>
              <a:rPr lang="en-GB" dirty="0"/>
              <a:t>Postpartum definition (time)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51750"/>
              </p:ext>
            </p:extLst>
          </p:nvPr>
        </p:nvGraphicFramePr>
        <p:xfrm>
          <a:off x="72735" y="365125"/>
          <a:ext cx="8967356" cy="6446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7839">
                  <a:extLst>
                    <a:ext uri="{9D8B030D-6E8A-4147-A177-3AD203B41FA5}">
                      <a16:colId xmlns:a16="http://schemas.microsoft.com/office/drawing/2014/main" val="883618272"/>
                    </a:ext>
                  </a:extLst>
                </a:gridCol>
                <a:gridCol w="423237">
                  <a:extLst>
                    <a:ext uri="{9D8B030D-6E8A-4147-A177-3AD203B41FA5}">
                      <a16:colId xmlns:a16="http://schemas.microsoft.com/office/drawing/2014/main" val="2311858"/>
                    </a:ext>
                  </a:extLst>
                </a:gridCol>
                <a:gridCol w="643904">
                  <a:extLst>
                    <a:ext uri="{9D8B030D-6E8A-4147-A177-3AD203B41FA5}">
                      <a16:colId xmlns:a16="http://schemas.microsoft.com/office/drawing/2014/main" val="1192723431"/>
                    </a:ext>
                  </a:extLst>
                </a:gridCol>
                <a:gridCol w="1241104">
                  <a:extLst>
                    <a:ext uri="{9D8B030D-6E8A-4147-A177-3AD203B41FA5}">
                      <a16:colId xmlns:a16="http://schemas.microsoft.com/office/drawing/2014/main" val="3422257583"/>
                    </a:ext>
                  </a:extLst>
                </a:gridCol>
                <a:gridCol w="780507">
                  <a:extLst>
                    <a:ext uri="{9D8B030D-6E8A-4147-A177-3AD203B41FA5}">
                      <a16:colId xmlns:a16="http://schemas.microsoft.com/office/drawing/2014/main" val="14210074"/>
                    </a:ext>
                  </a:extLst>
                </a:gridCol>
                <a:gridCol w="957390">
                  <a:extLst>
                    <a:ext uri="{9D8B030D-6E8A-4147-A177-3AD203B41FA5}">
                      <a16:colId xmlns:a16="http://schemas.microsoft.com/office/drawing/2014/main" val="1247168486"/>
                    </a:ext>
                  </a:extLst>
                </a:gridCol>
                <a:gridCol w="579103">
                  <a:extLst>
                    <a:ext uri="{9D8B030D-6E8A-4147-A177-3AD203B41FA5}">
                      <a16:colId xmlns:a16="http://schemas.microsoft.com/office/drawing/2014/main" val="1755391876"/>
                    </a:ext>
                  </a:extLst>
                </a:gridCol>
                <a:gridCol w="656746">
                  <a:extLst>
                    <a:ext uri="{9D8B030D-6E8A-4147-A177-3AD203B41FA5}">
                      <a16:colId xmlns:a16="http://schemas.microsoft.com/office/drawing/2014/main" val="2942827214"/>
                    </a:ext>
                  </a:extLst>
                </a:gridCol>
                <a:gridCol w="1016351">
                  <a:extLst>
                    <a:ext uri="{9D8B030D-6E8A-4147-A177-3AD203B41FA5}">
                      <a16:colId xmlns:a16="http://schemas.microsoft.com/office/drawing/2014/main" val="3182873563"/>
                    </a:ext>
                  </a:extLst>
                </a:gridCol>
                <a:gridCol w="638648">
                  <a:extLst>
                    <a:ext uri="{9D8B030D-6E8A-4147-A177-3AD203B41FA5}">
                      <a16:colId xmlns:a16="http://schemas.microsoft.com/office/drawing/2014/main" val="945742790"/>
                    </a:ext>
                  </a:extLst>
                </a:gridCol>
                <a:gridCol w="642150">
                  <a:extLst>
                    <a:ext uri="{9D8B030D-6E8A-4147-A177-3AD203B41FA5}">
                      <a16:colId xmlns:a16="http://schemas.microsoft.com/office/drawing/2014/main" val="2523085728"/>
                    </a:ext>
                  </a:extLst>
                </a:gridCol>
                <a:gridCol w="720377">
                  <a:extLst>
                    <a:ext uri="{9D8B030D-6E8A-4147-A177-3AD203B41FA5}">
                      <a16:colId xmlns:a16="http://schemas.microsoft.com/office/drawing/2014/main" val="3491640180"/>
                    </a:ext>
                  </a:extLst>
                </a:gridCol>
              </a:tblGrid>
              <a:tr h="6807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First author, year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Study years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Country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Population, setting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Study type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Control type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HIV status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Mean age and SD/range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TB case definition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Active or passive approach to TB diagnosis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Postpartum definition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Quality assessment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602053528"/>
                  </a:ext>
                </a:extLst>
              </a:tr>
              <a:tr h="544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Bothamley</a:t>
                      </a:r>
                      <a:r>
                        <a:rPr lang="en-GB" sz="900" dirty="0">
                          <a:effectLst/>
                        </a:rPr>
                        <a:t>, 2016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2008-2013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  <a:highlight>
                            <a:srgbClr val="FFFFFF"/>
                          </a:highlight>
                        </a:rPr>
                        <a:t>All patients with TB seen at 13 different clinics within Europe and the USA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Cross sectional survey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None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 months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Poor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2360907849"/>
                  </a:ext>
                </a:extLst>
              </a:tr>
              <a:tr h="816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Crampin, 2004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1996-2001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Malawi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TB patients of both genders identified via “enhanced passive surveillance”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Case control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Field based random sampling of the community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Cases: 32%- 68%+</a:t>
                      </a:r>
                      <a:endParaRPr lang="en-GB" sz="10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Control:</a:t>
                      </a:r>
                      <a:endParaRPr lang="en-GB" sz="10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86%- 14%+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Positive smear, culture or biopsy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 months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Poor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1599618458"/>
                  </a:ext>
                </a:extLst>
              </a:tr>
              <a:tr h="953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Espinal, 1996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1992-1994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Dominican Republic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Women aged 15-44 with newly diagnosed active TB seen at 4 different facilities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Case control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Recruited at the National Laboratory of Public Health when they presented for anon HIV testing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  <a:highlight>
                            <a:srgbClr val="FFFFFF"/>
                          </a:highlight>
                        </a:rPr>
                        <a:t>Must have all of: typical signs and symptoms of TB, &gt;1 smear of resp tract secretions + for AFB, no history of prior TB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Fair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4090224001"/>
                  </a:ext>
                </a:extLst>
              </a:tr>
              <a:tr h="816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Keskin, 2008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2000-2005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India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Pregnant women aged 20-44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Retrospective case study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None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All -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Based on TST, microscopic sputum examination, sputum culture, CXR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Fair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3082019474"/>
                  </a:ext>
                </a:extLst>
              </a:tr>
              <a:tr h="1089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Odayar, 2018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2013-2014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South Africa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Women at a large public sector primary health care facility that provides ANC to &gt;4000 women annually, HIV+ women during pregnancy or postpartum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Retrospective cohort study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None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All +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29 at enrolment IQR 26-33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Positive sputum smear microscopy, TB culture, CXR abnormalities consistent with TB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Active: sputum smear microscopyTB culture and CXR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 months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Good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1143286043"/>
                  </a:ext>
                </a:extLst>
              </a:tr>
              <a:tr h="816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Rendell, 2016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2013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Mongolia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Data collected on pregnant women diagnosed from TB from central TB dispensaries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Retrospective case study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None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&lt;0.1% +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Pregnant women with TB:</a:t>
                      </a:r>
                      <a:endParaRPr lang="en-GB" sz="10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27 (SD +/- 5.6, range 18-43)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Based on microbiological results or symptoms and CXR findings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Fair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2739942394"/>
                  </a:ext>
                </a:extLst>
              </a:tr>
              <a:tr h="6807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Zenner, 2012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1996-2008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United Kingdom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All women with pregnancies that occur within the time period studies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Cohort study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Self-controlled case series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At pregnancy: 29.5 (range 13-50)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Positive sputum culture, presence of clinical/radiological signs, symptoms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 months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Good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344071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5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pregnancy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9"/>
          <a:stretch/>
        </p:blipFill>
        <p:spPr>
          <a:xfrm>
            <a:off x="1371729" y="1517073"/>
            <a:ext cx="6400542" cy="51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postpartum </a:t>
            </a:r>
            <a:r>
              <a:rPr lang="en-GB" dirty="0" smtClean="0">
                <a:solidFill>
                  <a:sysClr val="windowText" lastClr="000000"/>
                </a:solidFill>
              </a:rPr>
              <a:t>period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1"/>
          <a:stretch/>
        </p:blipFill>
        <p:spPr>
          <a:xfrm>
            <a:off x="1007918" y="1579418"/>
            <a:ext cx="6764082" cy="50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pregnancy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7" b="3570"/>
          <a:stretch/>
        </p:blipFill>
        <p:spPr>
          <a:xfrm>
            <a:off x="1371729" y="1465120"/>
            <a:ext cx="6400542" cy="54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postpartum </a:t>
            </a:r>
            <a:r>
              <a:rPr lang="en-GB" dirty="0" smtClean="0">
                <a:solidFill>
                  <a:sysClr val="windowText" lastClr="000000"/>
                </a:solidFill>
              </a:rPr>
              <a:t>period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0" b="3720"/>
          <a:stretch/>
        </p:blipFill>
        <p:spPr>
          <a:xfrm>
            <a:off x="1371729" y="1391592"/>
            <a:ext cx="6400542" cy="54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57" y="342900"/>
            <a:ext cx="7886700" cy="166546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Estimation of burden of TB disease among pregnant and post-partum women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5" y="2151120"/>
            <a:ext cx="6554066" cy="4337140"/>
          </a:xfrm>
        </p:spPr>
      </p:pic>
    </p:spTree>
    <p:extLst>
      <p:ext uri="{BB962C8B-B14F-4D97-AF65-F5344CB8AC3E}">
        <p14:creationId xmlns:p14="http://schemas.microsoft.com/office/powerpoint/2010/main" val="23706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Burden of TB disease among pregnant and post-partum women</a:t>
            </a:r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6" y="1659600"/>
            <a:ext cx="6482408" cy="5198400"/>
          </a:xfrm>
        </p:spPr>
      </p:pic>
    </p:spTree>
    <p:extLst>
      <p:ext uri="{BB962C8B-B14F-4D97-AF65-F5344CB8AC3E}">
        <p14:creationId xmlns:p14="http://schemas.microsoft.com/office/powerpoint/2010/main" val="22372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Burden of TB disease among pregnant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2" b="18198"/>
          <a:stretch/>
        </p:blipFill>
        <p:spPr>
          <a:xfrm>
            <a:off x="639113" y="2015836"/>
            <a:ext cx="7886801" cy="4021281"/>
          </a:xfrm>
        </p:spPr>
      </p:pic>
    </p:spTree>
    <p:extLst>
      <p:ext uri="{BB962C8B-B14F-4D97-AF65-F5344CB8AC3E}">
        <p14:creationId xmlns:p14="http://schemas.microsoft.com/office/powerpoint/2010/main" val="12850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Burden of TB disease among </a:t>
            </a:r>
            <a:r>
              <a:rPr lang="en-GB" dirty="0" smtClean="0"/>
              <a:t>post-partum </a:t>
            </a:r>
            <a:r>
              <a:rPr lang="en-GB" dirty="0"/>
              <a:t>women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3" b="18974"/>
          <a:stretch/>
        </p:blipFill>
        <p:spPr>
          <a:xfrm>
            <a:off x="628650" y="1986139"/>
            <a:ext cx="7886699" cy="3987157"/>
          </a:xfrm>
        </p:spPr>
      </p:pic>
    </p:spTree>
    <p:extLst>
      <p:ext uri="{BB962C8B-B14F-4D97-AF65-F5344CB8AC3E}">
        <p14:creationId xmlns:p14="http://schemas.microsoft.com/office/powerpoint/2010/main" val="480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9" r="28011"/>
          <a:stretch/>
        </p:blipFill>
        <p:spPr>
          <a:xfrm>
            <a:off x="6203372" y="365126"/>
            <a:ext cx="2826328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127" y="1534886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b="1" dirty="0">
                <a:solidFill>
                  <a:srgbClr val="FF0000"/>
                </a:solidFill>
              </a:rPr>
              <a:t>Revisiting the burden of TB in pregnant and post-partum women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3000" y="35587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2100" dirty="0"/>
          </a:p>
          <a:p>
            <a:pPr algn="r"/>
            <a:endParaRPr lang="en-GB" sz="2100" dirty="0"/>
          </a:p>
          <a:p>
            <a:pPr marL="0" indent="0" algn="ctr">
              <a:buNone/>
            </a:pPr>
            <a:r>
              <a:rPr lang="en-GB" sz="2100" dirty="0" smtClean="0"/>
              <a:t>Nyashadzaishe </a:t>
            </a:r>
            <a:r>
              <a:rPr lang="en-GB" sz="2100" dirty="0"/>
              <a:t>Mafirakureva</a:t>
            </a:r>
          </a:p>
        </p:txBody>
      </p:sp>
    </p:spTree>
    <p:extLst>
      <p:ext uri="{BB962C8B-B14F-4D97-AF65-F5344CB8AC3E}">
        <p14:creationId xmlns:p14="http://schemas.microsoft.com/office/powerpoint/2010/main" val="7056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31611"/>
            <a:ext cx="8006195" cy="4352400"/>
          </a:xfrm>
        </p:spPr>
        <p:txBody>
          <a:bodyPr>
            <a:normAutofit/>
          </a:bodyPr>
          <a:lstStyle/>
          <a:p>
            <a:r>
              <a:rPr lang="en-GB" dirty="0" smtClean="0"/>
              <a:t>TB is the leading infectious disease killer, above HIV/AIDS</a:t>
            </a:r>
          </a:p>
          <a:p>
            <a:r>
              <a:rPr lang="en-GB" dirty="0" smtClean="0"/>
              <a:t>HIV/AIDs &amp; pregnancy/postpartum increase risk of TB</a:t>
            </a:r>
          </a:p>
          <a:p>
            <a:pPr lvl="1"/>
            <a:r>
              <a:rPr lang="en-GB" dirty="0" smtClean="0"/>
              <a:t>maternal TB associated with negative outcomes (mortality, unfavourable pregnancy outcomes, infant TB)</a:t>
            </a:r>
          </a:p>
          <a:p>
            <a:r>
              <a:rPr lang="en-GB" dirty="0" smtClean="0"/>
              <a:t>limited evidence on the risk &amp; burden of TB in pregnancy/postpartum</a:t>
            </a:r>
          </a:p>
          <a:p>
            <a:r>
              <a:rPr lang="en-GB" dirty="0"/>
              <a:t>Unclear risk/benefit </a:t>
            </a:r>
            <a:r>
              <a:rPr lang="en-GB" dirty="0" smtClean="0"/>
              <a:t>trade-off of IPT during pregnancy/postpartum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49" y="6324933"/>
            <a:ext cx="3252814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0032"/>
            <a:r>
              <a:rPr lang="en-GB" sz="840" b="1" dirty="0" smtClean="0">
                <a:solidFill>
                  <a:prstClr val="black"/>
                </a:solidFill>
                <a:latin typeface="Calibri" panose="020F0502020204030204"/>
              </a:rPr>
              <a:t>WHO Global TB report 2018, Bates </a:t>
            </a:r>
            <a:r>
              <a:rPr lang="en-GB" sz="840" b="1" dirty="0">
                <a:solidFill>
                  <a:prstClr val="black"/>
                </a:solidFill>
                <a:latin typeface="Calibri" panose="020F0502020204030204"/>
              </a:rPr>
              <a:t>et al. 2015, </a:t>
            </a:r>
            <a:r>
              <a:rPr lang="en-GB" sz="945" b="1" dirty="0" err="1">
                <a:solidFill>
                  <a:prstClr val="black"/>
                </a:solidFill>
                <a:latin typeface="Calibri" panose="020F0502020204030204"/>
              </a:rPr>
              <a:t>Getahun</a:t>
            </a:r>
            <a:r>
              <a:rPr lang="en-GB" sz="945" b="1" dirty="0">
                <a:solidFill>
                  <a:prstClr val="black"/>
                </a:solidFill>
                <a:latin typeface="Calibri" panose="020F0502020204030204"/>
              </a:rPr>
              <a:t> et al. 2012</a:t>
            </a:r>
            <a:endParaRPr lang="en-GB" sz="84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42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Burden of TB during pregnancy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sparse data regarding TB during pregnancy and postpartum</a:t>
            </a:r>
          </a:p>
          <a:p>
            <a:pPr lvl="1"/>
            <a:r>
              <a:rPr lang="en-GB" dirty="0" smtClean="0"/>
              <a:t>most countries do not systematically collect data on TB</a:t>
            </a:r>
          </a:p>
          <a:p>
            <a:r>
              <a:rPr lang="en-GB" dirty="0"/>
              <a:t>t</a:t>
            </a:r>
            <a:r>
              <a:rPr lang="en-GB" dirty="0" smtClean="0"/>
              <a:t>he burden of TB in pregnant women is substantial</a:t>
            </a:r>
          </a:p>
          <a:p>
            <a:pPr lvl="1"/>
            <a:r>
              <a:rPr lang="en-GB" dirty="0" smtClean="0"/>
              <a:t>prevalence</a:t>
            </a:r>
          </a:p>
          <a:p>
            <a:pPr lvl="2"/>
            <a:r>
              <a:rPr lang="en-GB" dirty="0" smtClean="0"/>
              <a:t>review of available data </a:t>
            </a:r>
          </a:p>
          <a:p>
            <a:pPr lvl="3"/>
            <a:r>
              <a:rPr lang="en-GB" dirty="0" smtClean="0"/>
              <a:t>0.06</a:t>
            </a:r>
            <a:r>
              <a:rPr lang="en-GB" dirty="0"/>
              <a:t>% to 0.25% in low-burden </a:t>
            </a:r>
            <a:r>
              <a:rPr lang="en-GB" dirty="0" smtClean="0"/>
              <a:t>countries</a:t>
            </a:r>
          </a:p>
          <a:p>
            <a:pPr lvl="3"/>
            <a:r>
              <a:rPr lang="en-GB" dirty="0" smtClean="0"/>
              <a:t>0.07</a:t>
            </a:r>
            <a:r>
              <a:rPr lang="en-GB" dirty="0"/>
              <a:t>% </a:t>
            </a:r>
            <a:r>
              <a:rPr lang="en-GB" dirty="0" smtClean="0"/>
              <a:t>to </a:t>
            </a:r>
            <a:r>
              <a:rPr lang="en-GB" dirty="0"/>
              <a:t>0.5% </a:t>
            </a:r>
            <a:r>
              <a:rPr lang="en-GB" dirty="0" smtClean="0"/>
              <a:t>HIV-negative women in high-burden countries</a:t>
            </a:r>
          </a:p>
          <a:p>
            <a:pPr lvl="3"/>
            <a:r>
              <a:rPr lang="en-GB" dirty="0" smtClean="0"/>
              <a:t>0.7</a:t>
            </a:r>
            <a:r>
              <a:rPr lang="en-GB" dirty="0"/>
              <a:t>% </a:t>
            </a:r>
            <a:r>
              <a:rPr lang="en-GB" dirty="0" smtClean="0"/>
              <a:t>to </a:t>
            </a:r>
            <a:r>
              <a:rPr lang="en-GB" dirty="0"/>
              <a:t>11% </a:t>
            </a:r>
            <a:r>
              <a:rPr lang="en-GB" dirty="0" smtClean="0"/>
              <a:t>HIV-positive women</a:t>
            </a:r>
            <a:r>
              <a:rPr lang="en-GB" dirty="0"/>
              <a:t> </a:t>
            </a:r>
            <a:r>
              <a:rPr lang="en-GB" dirty="0" smtClean="0"/>
              <a:t>in high-burden countries</a:t>
            </a:r>
          </a:p>
          <a:p>
            <a:pPr lvl="2"/>
            <a:r>
              <a:rPr lang="en-GB" dirty="0"/>
              <a:t>epidemiological modelling study </a:t>
            </a:r>
            <a:endParaRPr lang="en-GB" dirty="0" smtClean="0"/>
          </a:p>
          <a:p>
            <a:pPr lvl="3"/>
            <a:r>
              <a:rPr lang="en-GB" dirty="0" smtClean="0"/>
              <a:t>210 per 100,000 pregnant women globally in 2011 (95% confidence interval [CI] 180–240)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70" y="6311899"/>
            <a:ext cx="4267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Odayar</a:t>
            </a:r>
            <a:r>
              <a:rPr lang="en-GB" sz="1200" b="1" dirty="0"/>
              <a:t> et al. 2018, </a:t>
            </a:r>
            <a:r>
              <a:rPr lang="en-GB" sz="1200" b="1" dirty="0" err="1"/>
              <a:t>Sugarman</a:t>
            </a:r>
            <a:r>
              <a:rPr lang="en-GB" sz="1200" b="1" dirty="0"/>
              <a:t> et al. 2014, </a:t>
            </a:r>
            <a:r>
              <a:rPr lang="en-GB" sz="1200" b="1" dirty="0" err="1"/>
              <a:t>Mathad</a:t>
            </a:r>
            <a:r>
              <a:rPr lang="en-GB" sz="1200" b="1" dirty="0"/>
              <a:t> &amp; Gupta 2012</a:t>
            </a:r>
          </a:p>
        </p:txBody>
      </p:sp>
    </p:spTree>
    <p:extLst>
      <p:ext uri="{BB962C8B-B14F-4D97-AF65-F5344CB8AC3E}">
        <p14:creationId xmlns:p14="http://schemas.microsoft.com/office/powerpoint/2010/main" val="34630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perform a </a:t>
            </a:r>
            <a:r>
              <a:rPr lang="en-GB" dirty="0"/>
              <a:t>rapid review and meta-analysis of the data </a:t>
            </a:r>
            <a:r>
              <a:rPr lang="en-GB" dirty="0" smtClean="0"/>
              <a:t>available in order to quantify the </a:t>
            </a:r>
            <a:r>
              <a:rPr lang="en-GB" dirty="0"/>
              <a:t>risk of </a:t>
            </a:r>
            <a:r>
              <a:rPr lang="en-GB" dirty="0" smtClean="0"/>
              <a:t>TB </a:t>
            </a:r>
            <a:r>
              <a:rPr lang="en-GB" dirty="0"/>
              <a:t>during pregnancy and </a:t>
            </a:r>
            <a:r>
              <a:rPr lang="en-GB" dirty="0" smtClean="0"/>
              <a:t>postpartum</a:t>
            </a:r>
          </a:p>
          <a:p>
            <a:r>
              <a:rPr lang="en-GB" dirty="0" smtClean="0"/>
              <a:t>to estimate </a:t>
            </a:r>
            <a:r>
              <a:rPr lang="en-GB" dirty="0"/>
              <a:t>the global and country-level burden of </a:t>
            </a:r>
            <a:r>
              <a:rPr lang="en-GB" dirty="0" smtClean="0"/>
              <a:t>TB </a:t>
            </a:r>
            <a:r>
              <a:rPr lang="en-GB" dirty="0"/>
              <a:t>disease among pregnant </a:t>
            </a:r>
            <a:r>
              <a:rPr lang="en-GB" dirty="0" smtClean="0"/>
              <a:t>and post-partum women</a:t>
            </a:r>
          </a:p>
          <a:p>
            <a:r>
              <a:rPr lang="en-GB" dirty="0" smtClean="0"/>
              <a:t>to estimate the </a:t>
            </a:r>
            <a:r>
              <a:rPr lang="en-GB" b="1" dirty="0" smtClean="0"/>
              <a:t>RISK-adjusted</a:t>
            </a:r>
            <a:r>
              <a:rPr lang="en-GB" dirty="0" smtClean="0"/>
              <a:t> global and country-level burden of TB disease among pregnant and post-partum women</a:t>
            </a:r>
          </a:p>
        </p:txBody>
      </p:sp>
    </p:spTree>
    <p:extLst>
      <p:ext uri="{BB962C8B-B14F-4D97-AF65-F5344CB8AC3E}">
        <p14:creationId xmlns:p14="http://schemas.microsoft.com/office/powerpoint/2010/main" val="6156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review &amp; meta-analysis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40031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15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review &amp;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Medline </a:t>
            </a:r>
            <a:r>
              <a:rPr lang="en-GB" dirty="0"/>
              <a:t>and EMBASE </a:t>
            </a:r>
            <a:r>
              <a:rPr lang="en-GB" dirty="0" smtClean="0"/>
              <a:t>via </a:t>
            </a:r>
            <a:r>
              <a:rPr lang="en-GB" dirty="0"/>
              <a:t>OVID without date or language </a:t>
            </a:r>
            <a:r>
              <a:rPr lang="en-GB" dirty="0" smtClean="0"/>
              <a:t>restrictions</a:t>
            </a:r>
          </a:p>
          <a:p>
            <a:pPr lvl="1"/>
            <a:r>
              <a:rPr lang="en-GB" dirty="0"/>
              <a:t>intersection of terms relating to ‘pregnancy or postpartum’, ‘tuberculosis’, and ‘observational study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Studies included</a:t>
            </a:r>
          </a:p>
          <a:p>
            <a:pPr lvl="1"/>
            <a:r>
              <a:rPr lang="en-GB" dirty="0" smtClean="0"/>
              <a:t>longitudinal </a:t>
            </a:r>
            <a:r>
              <a:rPr lang="en-GB" dirty="0"/>
              <a:t>studies of TB incidence </a:t>
            </a:r>
            <a:r>
              <a:rPr lang="en-GB" dirty="0" smtClean="0"/>
              <a:t>(IRR)</a:t>
            </a:r>
          </a:p>
          <a:p>
            <a:pPr lvl="1"/>
            <a:r>
              <a:rPr lang="en-GB" dirty="0" smtClean="0"/>
              <a:t>cross-sectional </a:t>
            </a:r>
            <a:r>
              <a:rPr lang="en-GB" dirty="0"/>
              <a:t>studies of TB prevalence </a:t>
            </a:r>
            <a:r>
              <a:rPr lang="en-GB" dirty="0" smtClean="0"/>
              <a:t>(OR)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ross-sectional </a:t>
            </a:r>
            <a:r>
              <a:rPr lang="en-GB" dirty="0"/>
              <a:t>studies of the prevalence of </a:t>
            </a:r>
            <a:r>
              <a:rPr lang="en-GB" dirty="0" smtClean="0"/>
              <a:t>pregnancy/postpartum (OR)</a:t>
            </a:r>
          </a:p>
          <a:p>
            <a:r>
              <a:rPr lang="en-GB" dirty="0" smtClean="0"/>
              <a:t>quality </a:t>
            </a:r>
            <a:r>
              <a:rPr lang="en-GB" dirty="0"/>
              <a:t>assessed using NIH’s Quality Assessment Tool for Observational Cohort and Cross-Sectional </a:t>
            </a:r>
            <a:r>
              <a:rPr lang="en-GB" dirty="0" smtClean="0"/>
              <a:t>Studies</a:t>
            </a:r>
          </a:p>
          <a:p>
            <a:r>
              <a:rPr lang="en-GB" dirty="0" smtClean="0"/>
              <a:t>Random </a:t>
            </a:r>
            <a:r>
              <a:rPr lang="en-GB" dirty="0"/>
              <a:t>effects </a:t>
            </a:r>
            <a:r>
              <a:rPr lang="en-GB" dirty="0" smtClean="0"/>
              <a:t>meta-analysis</a:t>
            </a:r>
          </a:p>
          <a:p>
            <a:pPr lvl="1"/>
            <a:r>
              <a:rPr lang="en-GB" dirty="0" smtClean="0"/>
              <a:t>sub-group analyses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2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5223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86" y="0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Flow diagram of identification, screening and inclusion of studies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62" y="1319646"/>
            <a:ext cx="4997730" cy="54967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53804" y="5946198"/>
            <a:ext cx="27587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PROSPERO 2018, CRD42018111690</a:t>
            </a:r>
          </a:p>
        </p:txBody>
      </p:sp>
    </p:spTree>
    <p:extLst>
      <p:ext uri="{BB962C8B-B14F-4D97-AF65-F5344CB8AC3E}">
        <p14:creationId xmlns:p14="http://schemas.microsoft.com/office/powerpoint/2010/main" val="1128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13440</TotalTime>
  <Words>1222</Words>
  <Application>Microsoft Office PowerPoint</Application>
  <PresentationFormat>On-screen Show (4:3)</PresentationFormat>
  <Paragraphs>242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DengXian</vt:lpstr>
      <vt:lpstr>Arial</vt:lpstr>
      <vt:lpstr>Calibri</vt:lpstr>
      <vt:lpstr>Calibri Light</vt:lpstr>
      <vt:lpstr>Office Theme</vt:lpstr>
      <vt:lpstr>Revisiting the burden of TB in pregnant and post-partum women</vt:lpstr>
      <vt:lpstr>PowerPoint Presentation</vt:lpstr>
      <vt:lpstr>Background</vt:lpstr>
      <vt:lpstr>Burden of TB during pregnancy</vt:lpstr>
      <vt:lpstr>Aims </vt:lpstr>
      <vt:lpstr>Rapid review &amp; meta-analysis</vt:lpstr>
      <vt:lpstr>Rapid review &amp; meta-analysis</vt:lpstr>
      <vt:lpstr>Data collection </vt:lpstr>
      <vt:lpstr>Flow diagram of identification, screening and inclusion of studies</vt:lpstr>
      <vt:lpstr>PowerPoint Presentation</vt:lpstr>
      <vt:lpstr>Rapid review &amp; meta-analysis</vt:lpstr>
      <vt:lpstr>Risk of TB in pregnancy</vt:lpstr>
      <vt:lpstr>Risk of TB in postpartum period</vt:lpstr>
      <vt:lpstr>Risk of TB in pregnancy</vt:lpstr>
      <vt:lpstr>Risk of TB in postpartum period</vt:lpstr>
      <vt:lpstr>Estimation of burden of TB disease among pregnant and post-partum women</vt:lpstr>
      <vt:lpstr>Burden of TB disease among pregnant and post-partum women</vt:lpstr>
      <vt:lpstr>Burden of TB disease among pregnant </vt:lpstr>
      <vt:lpstr>Burden of TB disease among post-partum women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the burden of TB in pregnant and post-partum women</dc:title>
  <dc:creator>Nyasha Mafirakureva</dc:creator>
  <cp:lastModifiedBy>Nyasha Mafirakureva</cp:lastModifiedBy>
  <cp:revision>72</cp:revision>
  <dcterms:created xsi:type="dcterms:W3CDTF">2019-10-02T08:50:15Z</dcterms:created>
  <dcterms:modified xsi:type="dcterms:W3CDTF">2019-10-11T16:59:20Z</dcterms:modified>
</cp:coreProperties>
</file>