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1000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D8DB-D6EA-6549-BC19-4E68514EF2A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FDA7-376D-7648-B2A3-CFE3784D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7659" y="2029582"/>
            <a:ext cx="1245811" cy="619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rial"/>
                <a:cs typeface="Arial"/>
              </a:rPr>
              <a:t>Inner-loop</a:t>
            </a:r>
          </a:p>
          <a:p>
            <a:pPr algn="ctr"/>
            <a:r>
              <a:rPr lang="en-US" sz="900" dirty="0" smtClean="0">
                <a:latin typeface="Arial"/>
                <a:cs typeface="Arial"/>
              </a:rPr>
              <a:t>attitude + thrust controller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152" y="2029582"/>
            <a:ext cx="1193800" cy="619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rial"/>
                <a:cs typeface="Arial"/>
              </a:rPr>
              <a:t>12-state </a:t>
            </a:r>
            <a:r>
              <a:rPr lang="en-US" sz="900" dirty="0" err="1" smtClean="0">
                <a:latin typeface="Arial"/>
                <a:cs typeface="Arial"/>
              </a:rPr>
              <a:t>Quadrotor</a:t>
            </a:r>
            <a:endParaRPr lang="en-US" sz="900" dirty="0" smtClean="0">
              <a:latin typeface="Arial"/>
              <a:cs typeface="Arial"/>
            </a:endParaRPr>
          </a:p>
          <a:p>
            <a:pPr algn="ctr"/>
            <a:r>
              <a:rPr lang="en-US" sz="900" dirty="0" smtClean="0">
                <a:latin typeface="Arial"/>
                <a:cs typeface="Arial"/>
              </a:rPr>
              <a:t>plant</a:t>
            </a:r>
            <a:endParaRPr lang="en-US" sz="900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18381" y="2304143"/>
            <a:ext cx="1094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6048" y="2304143"/>
            <a:ext cx="6289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08952" y="2304143"/>
            <a:ext cx="10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6762" y="1719367"/>
            <a:ext cx="368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/>
                <a:cs typeface="Arial"/>
              </a:rPr>
              <a:t>u</a:t>
            </a:r>
            <a:r>
              <a:rPr lang="en-US" sz="800" i="1" baseline="-25000" dirty="0" smtClean="0">
                <a:latin typeface="Arial"/>
                <a:cs typeface="Arial"/>
              </a:rPr>
              <a:t>1,</a:t>
            </a:r>
            <a:r>
              <a:rPr lang="en-US" sz="800" i="1" dirty="0" smtClean="0">
                <a:latin typeface="Arial"/>
                <a:cs typeface="Arial"/>
              </a:rPr>
              <a:t> u</a:t>
            </a:r>
            <a:r>
              <a:rPr lang="en-US" sz="800" i="1" baseline="-25000" dirty="0" smtClean="0">
                <a:latin typeface="Arial"/>
                <a:cs typeface="Arial"/>
              </a:rPr>
              <a:t>2</a:t>
            </a:r>
            <a:r>
              <a:rPr lang="en-US" sz="800" i="1" dirty="0" smtClean="0">
                <a:latin typeface="Arial"/>
                <a:cs typeface="Arial"/>
              </a:rPr>
              <a:t>, u</a:t>
            </a:r>
            <a:r>
              <a:rPr lang="en-US" sz="800" i="1" baseline="-25000" dirty="0" smtClean="0">
                <a:latin typeface="Arial"/>
                <a:cs typeface="Arial"/>
              </a:rPr>
              <a:t>3</a:t>
            </a:r>
            <a:r>
              <a:rPr lang="en-US" sz="800" i="1" dirty="0" smtClean="0">
                <a:latin typeface="Arial"/>
                <a:cs typeface="Arial"/>
              </a:rPr>
              <a:t>, u</a:t>
            </a:r>
            <a:r>
              <a:rPr lang="en-US" sz="800" i="1" baseline="-25000" dirty="0" smtClean="0">
                <a:latin typeface="Arial"/>
                <a:cs typeface="Arial"/>
              </a:rPr>
              <a:t>4</a:t>
            </a:r>
            <a:endParaRPr lang="en-US" sz="800" i="1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392707" y="2927048"/>
            <a:ext cx="1336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14721" y="2704491"/>
            <a:ext cx="0" cy="22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90288" y="2648858"/>
            <a:ext cx="0" cy="24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89476" y="2711604"/>
            <a:ext cx="128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/>
                <a:cs typeface="Arial"/>
              </a:rPr>
              <a:t>IMU attitude estimate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6429" y="1638910"/>
            <a:ext cx="4003523" cy="157237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30083" y="1251859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Small-Horizon Approximation as Double Integrator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1600" y="1719367"/>
            <a:ext cx="36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/>
                <a:cs typeface="Arial"/>
              </a:rPr>
              <a:t>a</a:t>
            </a:r>
            <a:r>
              <a:rPr lang="en-US" sz="800" i="1" baseline="-25000" dirty="0" smtClean="0">
                <a:latin typeface="Arial"/>
                <a:cs typeface="Arial"/>
              </a:rPr>
              <a:t>x,</a:t>
            </a:r>
          </a:p>
          <a:p>
            <a:r>
              <a:rPr lang="en-US" sz="800" i="1" dirty="0" smtClean="0">
                <a:latin typeface="Arial"/>
                <a:cs typeface="Arial"/>
              </a:rPr>
              <a:t>a</a:t>
            </a:r>
            <a:r>
              <a:rPr lang="en-US" sz="800" i="1" baseline="-25000" dirty="0" smtClean="0">
                <a:latin typeface="Arial"/>
                <a:cs typeface="Arial"/>
              </a:rPr>
              <a:t>y</a:t>
            </a:r>
            <a:r>
              <a:rPr lang="en-US" sz="800" i="1" dirty="0" smtClean="0">
                <a:latin typeface="Arial"/>
                <a:cs typeface="Arial"/>
              </a:rPr>
              <a:t>,</a:t>
            </a:r>
          </a:p>
          <a:p>
            <a:r>
              <a:rPr lang="en-US" sz="800" i="1" dirty="0" err="1" smtClean="0">
                <a:latin typeface="Arial"/>
                <a:cs typeface="Arial"/>
              </a:rPr>
              <a:t>a</a:t>
            </a:r>
            <a:r>
              <a:rPr lang="en-US" sz="800" i="1" baseline="-25000" dirty="0" err="1" smtClean="0">
                <a:latin typeface="Arial"/>
                <a:cs typeface="Arial"/>
              </a:rPr>
              <a:t>z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48400" y="1719367"/>
            <a:ext cx="36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latin typeface="Arial"/>
                <a:cs typeface="Arial"/>
              </a:rPr>
              <a:t>p</a:t>
            </a:r>
            <a:r>
              <a:rPr lang="en-US" sz="800" i="1" baseline="-25000" dirty="0" err="1" smtClean="0">
                <a:latin typeface="Arial"/>
                <a:cs typeface="Arial"/>
              </a:rPr>
              <a:t>x</a:t>
            </a:r>
            <a:r>
              <a:rPr lang="en-US" sz="800" i="1" baseline="-25000" dirty="0" smtClean="0">
                <a:latin typeface="Arial"/>
                <a:cs typeface="Arial"/>
              </a:rPr>
              <a:t>,</a:t>
            </a:r>
          </a:p>
          <a:p>
            <a:r>
              <a:rPr lang="en-US" sz="800" i="1" dirty="0" err="1">
                <a:latin typeface="Arial"/>
                <a:cs typeface="Arial"/>
              </a:rPr>
              <a:t>p</a:t>
            </a:r>
            <a:r>
              <a:rPr lang="en-US" sz="800" i="1" baseline="-25000" dirty="0" err="1" smtClean="0">
                <a:latin typeface="Arial"/>
                <a:cs typeface="Arial"/>
              </a:rPr>
              <a:t>y</a:t>
            </a:r>
            <a:r>
              <a:rPr lang="en-US" sz="800" i="1" dirty="0" smtClean="0">
                <a:latin typeface="Arial"/>
                <a:cs typeface="Arial"/>
              </a:rPr>
              <a:t>,</a:t>
            </a:r>
          </a:p>
          <a:p>
            <a:r>
              <a:rPr lang="en-US" sz="800" i="1" dirty="0" err="1" smtClean="0">
                <a:latin typeface="Arial"/>
                <a:cs typeface="Arial"/>
              </a:rPr>
              <a:t>p</a:t>
            </a:r>
            <a:r>
              <a:rPr lang="en-US" sz="800" i="1" baseline="-25000" dirty="0" err="1" smtClean="0">
                <a:latin typeface="Arial"/>
                <a:cs typeface="Arial"/>
              </a:rPr>
              <a:t>z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7000" y="1719367"/>
            <a:ext cx="36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/>
                <a:cs typeface="Arial"/>
              </a:rPr>
              <a:t>v</a:t>
            </a:r>
            <a:r>
              <a:rPr lang="en-US" sz="800" i="1" baseline="-25000" dirty="0" err="1" smtClean="0">
                <a:latin typeface="Arial"/>
                <a:cs typeface="Arial"/>
              </a:rPr>
              <a:t>x</a:t>
            </a:r>
            <a:r>
              <a:rPr lang="en-US" sz="800" i="1" baseline="-25000" dirty="0" smtClean="0">
                <a:latin typeface="Arial"/>
                <a:cs typeface="Arial"/>
              </a:rPr>
              <a:t>,</a:t>
            </a:r>
          </a:p>
          <a:p>
            <a:r>
              <a:rPr lang="en-US" sz="800" i="1" dirty="0" err="1" smtClean="0">
                <a:latin typeface="Arial"/>
                <a:cs typeface="Arial"/>
              </a:rPr>
              <a:t>v</a:t>
            </a:r>
            <a:r>
              <a:rPr lang="en-US" sz="800" i="1" baseline="-25000" dirty="0" err="1" smtClean="0">
                <a:latin typeface="Arial"/>
                <a:cs typeface="Arial"/>
              </a:rPr>
              <a:t>y</a:t>
            </a:r>
            <a:r>
              <a:rPr lang="en-US" sz="800" i="1" dirty="0" smtClean="0">
                <a:latin typeface="Arial"/>
                <a:cs typeface="Arial"/>
              </a:rPr>
              <a:t>,</a:t>
            </a:r>
          </a:p>
          <a:p>
            <a:r>
              <a:rPr lang="en-US" sz="800" i="1" dirty="0" err="1">
                <a:latin typeface="Arial"/>
                <a:cs typeface="Arial"/>
              </a:rPr>
              <a:t>v</a:t>
            </a:r>
            <a:r>
              <a:rPr lang="en-US" sz="800" i="1" baseline="-25000" dirty="0" err="1" smtClean="0">
                <a:latin typeface="Arial"/>
                <a:cs typeface="Arial"/>
              </a:rPr>
              <a:t>z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38301" y="2341988"/>
            <a:ext cx="4785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(30 Hz)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2909959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(200+ Hz)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8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70461" y="960857"/>
            <a:ext cx="1279386" cy="1279386"/>
          </a:xfrm>
          <a:prstGeom prst="ellipse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03091" y="1600550"/>
            <a:ext cx="57064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03091" y="1371416"/>
            <a:ext cx="7063" cy="229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03091" y="1360423"/>
            <a:ext cx="580307" cy="240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14494" y="1552661"/>
            <a:ext cx="3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/>
                <a:cs typeface="Arial"/>
              </a:rPr>
              <a:t>a</a:t>
            </a:r>
            <a:r>
              <a:rPr lang="en-US" sz="800" i="1" baseline="-25000" dirty="0" smtClean="0">
                <a:latin typeface="Arial"/>
                <a:cs typeface="Arial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9623" y="1155972"/>
            <a:ext cx="3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/>
                <a:cs typeface="Arial"/>
              </a:rPr>
              <a:t>a</a:t>
            </a:r>
            <a:r>
              <a:rPr lang="en-US" sz="800" i="1" baseline="-25000" dirty="0">
                <a:latin typeface="Arial"/>
                <a:cs typeface="Arial"/>
              </a:rPr>
              <a:t>y</a:t>
            </a:r>
            <a:endParaRPr lang="en-US" sz="800" i="1" baseline="-25000" dirty="0" smtClean="0">
              <a:latin typeface="Arial"/>
              <a:cs typeface="Arial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5" y="1509729"/>
            <a:ext cx="47846" cy="807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18527" y="1244666"/>
            <a:ext cx="3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/>
                <a:cs typeface="Arial"/>
              </a:rPr>
              <a:t>a</a:t>
            </a:r>
            <a:r>
              <a:rPr lang="en-US" sz="800" i="1" baseline="-25000" dirty="0" err="1" smtClean="0">
                <a:latin typeface="Arial"/>
                <a:cs typeface="Arial"/>
              </a:rPr>
              <a:t>max</a:t>
            </a:r>
            <a:endParaRPr lang="en-US" sz="800" i="1" baseline="-25000" dirty="0" smtClean="0"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20" y="1181144"/>
            <a:ext cx="896706" cy="8710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25" y="1381201"/>
            <a:ext cx="522517" cy="50758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325702" y="738215"/>
            <a:ext cx="3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/>
                <a:cs typeface="Arial"/>
              </a:rPr>
              <a:t>a</a:t>
            </a:r>
            <a:r>
              <a:rPr lang="en-US" sz="800" i="1" baseline="-25000" dirty="0" err="1" smtClean="0">
                <a:latin typeface="Arial"/>
                <a:cs typeface="Arial"/>
              </a:rPr>
              <a:t>max</a:t>
            </a:r>
            <a:endParaRPr lang="en-US" sz="800" i="1" baseline="-25000" dirty="0" smtClean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7862" y="736823"/>
            <a:ext cx="976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/>
                <a:cs typeface="Arial"/>
              </a:rPr>
              <a:t>0.6 * </a:t>
            </a:r>
            <a:r>
              <a:rPr lang="en-US" sz="800" i="1" dirty="0" err="1" smtClean="0">
                <a:latin typeface="Arial"/>
                <a:cs typeface="Arial"/>
              </a:rPr>
              <a:t>a</a:t>
            </a:r>
            <a:r>
              <a:rPr lang="en-US" sz="800" i="1" baseline="-25000" dirty="0" err="1" smtClean="0">
                <a:latin typeface="Arial"/>
                <a:cs typeface="Arial"/>
              </a:rPr>
              <a:t>max</a:t>
            </a:r>
            <a:endParaRPr lang="en-US" sz="800" i="1" baseline="-25000" dirty="0" smtClean="0"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86200" y="738215"/>
            <a:ext cx="976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/>
                <a:cs typeface="Arial"/>
              </a:rPr>
              <a:t>0.3 * </a:t>
            </a:r>
            <a:r>
              <a:rPr lang="en-US" sz="800" i="1" dirty="0" err="1" smtClean="0">
                <a:latin typeface="Arial"/>
                <a:cs typeface="Arial"/>
              </a:rPr>
              <a:t>a</a:t>
            </a:r>
            <a:r>
              <a:rPr lang="en-US" sz="800" i="1" baseline="-25000" dirty="0" err="1" smtClean="0">
                <a:latin typeface="Arial"/>
                <a:cs typeface="Arial"/>
              </a:rPr>
              <a:t>max</a:t>
            </a:r>
            <a:endParaRPr lang="en-US" sz="800" i="1" baseline="-25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35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631842" y="1617284"/>
            <a:ext cx="1513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1842" y="1617284"/>
            <a:ext cx="741190" cy="164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3860" y="1617284"/>
            <a:ext cx="741190" cy="164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apezoid 62"/>
          <p:cNvSpPr/>
          <p:nvPr/>
        </p:nvSpPr>
        <p:spPr>
          <a:xfrm rot="11551688" flipH="1">
            <a:off x="1561034" y="1540231"/>
            <a:ext cx="175787" cy="1131643"/>
          </a:xfrm>
          <a:prstGeom prst="trapezoid">
            <a:avLst>
              <a:gd name="adj" fmla="val 293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78843" y="1346200"/>
            <a:ext cx="1678907" cy="283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101849" y="1347312"/>
            <a:ext cx="327025" cy="283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apezoid 71"/>
          <p:cNvSpPr/>
          <p:nvPr/>
        </p:nvSpPr>
        <p:spPr>
          <a:xfrm flipH="1">
            <a:off x="1394335" y="1629984"/>
            <a:ext cx="1742564" cy="1628767"/>
          </a:xfrm>
          <a:prstGeom prst="trapezoid">
            <a:avLst>
              <a:gd name="adj" fmla="val 437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apezoid 72"/>
          <p:cNvSpPr/>
          <p:nvPr/>
        </p:nvSpPr>
        <p:spPr>
          <a:xfrm rot="10048312">
            <a:off x="1076600" y="1540233"/>
            <a:ext cx="175787" cy="1131643"/>
          </a:xfrm>
          <a:prstGeom prst="trapezoid">
            <a:avLst>
              <a:gd name="adj" fmla="val 293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76198" y="1269757"/>
            <a:ext cx="1242259" cy="2380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9529" y="2133602"/>
            <a:ext cx="260860" cy="543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flipH="1">
            <a:off x="-352425" y="1629984"/>
            <a:ext cx="1742564" cy="1628767"/>
          </a:xfrm>
          <a:prstGeom prst="trapezoid">
            <a:avLst>
              <a:gd name="adj" fmla="val 437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4575" y="1892300"/>
            <a:ext cx="260860" cy="543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-479426" y="1347312"/>
            <a:ext cx="958851" cy="1930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t="29761" b="66283"/>
          <a:stretch/>
        </p:blipFill>
        <p:spPr>
          <a:xfrm>
            <a:off x="953132" y="1859139"/>
            <a:ext cx="368300" cy="4571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3"/>
          <a:srcRect t="82675" b="9825"/>
          <a:stretch/>
        </p:blipFill>
        <p:spPr>
          <a:xfrm>
            <a:off x="1482816" y="2468562"/>
            <a:ext cx="381000" cy="8572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403860" y="2509113"/>
            <a:ext cx="202514" cy="1763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7399" y="1491687"/>
            <a:ext cx="4013200" cy="23876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99" y="4295964"/>
            <a:ext cx="4013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58" r="25350"/>
          <a:stretch/>
        </p:blipFill>
        <p:spPr>
          <a:xfrm>
            <a:off x="1589205" y="2102367"/>
            <a:ext cx="2363490" cy="240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6140" r="24202"/>
          <a:stretch/>
        </p:blipFill>
        <p:spPr>
          <a:xfrm>
            <a:off x="4490023" y="2115067"/>
            <a:ext cx="2394217" cy="2387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42582" y="3859053"/>
            <a:ext cx="84329" cy="224601"/>
          </a:xfrm>
          <a:prstGeom prst="ellipse">
            <a:avLst/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624279" y="2535953"/>
            <a:ext cx="158754" cy="1555875"/>
          </a:xfrm>
          <a:custGeom>
            <a:avLst/>
            <a:gdLst>
              <a:gd name="connsiteX0" fmla="*/ 92636 w 186557"/>
              <a:gd name="connsiteY0" fmla="*/ 1617130 h 1617130"/>
              <a:gd name="connsiteX1" fmla="*/ 2799 w 186557"/>
              <a:gd name="connsiteY1" fmla="*/ 747310 h 1617130"/>
              <a:gd name="connsiteX2" fmla="*/ 186557 w 186557"/>
              <a:gd name="connsiteY2" fmla="*/ 0 h 161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557" h="1617130">
                <a:moveTo>
                  <a:pt x="92636" y="1617130"/>
                </a:moveTo>
                <a:cubicBezTo>
                  <a:pt x="39890" y="1316981"/>
                  <a:pt x="-12855" y="1016832"/>
                  <a:pt x="2799" y="747310"/>
                </a:cubicBezTo>
                <a:cubicBezTo>
                  <a:pt x="18453" y="477788"/>
                  <a:pt x="106248" y="130677"/>
                  <a:pt x="186557" y="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01204" y="3635786"/>
            <a:ext cx="118365" cy="315252"/>
          </a:xfrm>
          <a:prstGeom prst="ellipse">
            <a:avLst/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54064" y="3363252"/>
            <a:ext cx="167738" cy="446748"/>
          </a:xfrm>
          <a:prstGeom prst="ellipse">
            <a:avLst/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33556" y="3105948"/>
            <a:ext cx="181444" cy="483252"/>
          </a:xfrm>
          <a:prstGeom prst="ellipse">
            <a:avLst/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21522" y="2779704"/>
            <a:ext cx="219102" cy="583548"/>
          </a:xfrm>
          <a:prstGeom prst="ellipse">
            <a:avLst/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3929" y="2448351"/>
            <a:ext cx="246905" cy="657597"/>
          </a:xfrm>
          <a:prstGeom prst="ellipse">
            <a:avLst/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46968" y="2261496"/>
            <a:ext cx="246905" cy="657597"/>
          </a:xfrm>
          <a:prstGeom prst="ellipse">
            <a:avLst/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01557" y="4179213"/>
            <a:ext cx="47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(a)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7888" y="4179213"/>
            <a:ext cx="47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(b)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5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69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Florence</dc:creator>
  <cp:lastModifiedBy>Peter Florence</cp:lastModifiedBy>
  <cp:revision>16</cp:revision>
  <dcterms:created xsi:type="dcterms:W3CDTF">2016-05-20T03:12:45Z</dcterms:created>
  <dcterms:modified xsi:type="dcterms:W3CDTF">2016-07-18T03:53:47Z</dcterms:modified>
</cp:coreProperties>
</file>