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9" r:id="rId2"/>
    <p:sldId id="263" r:id="rId3"/>
    <p:sldId id="260" r:id="rId4"/>
    <p:sldId id="264" r:id="rId5"/>
    <p:sldId id="299" r:id="rId6"/>
    <p:sldId id="300" r:id="rId7"/>
    <p:sldId id="305" r:id="rId8"/>
    <p:sldId id="302" r:id="rId9"/>
    <p:sldId id="306" r:id="rId10"/>
    <p:sldId id="312" r:id="rId11"/>
    <p:sldId id="304" r:id="rId12"/>
    <p:sldId id="301" r:id="rId13"/>
    <p:sldId id="317" r:id="rId14"/>
    <p:sldId id="316" r:id="rId15"/>
    <p:sldId id="318" r:id="rId16"/>
    <p:sldId id="303" r:id="rId17"/>
    <p:sldId id="313" r:id="rId18"/>
    <p:sldId id="314" r:id="rId19"/>
    <p:sldId id="315" r:id="rId20"/>
    <p:sldId id="307" r:id="rId21"/>
    <p:sldId id="308" r:id="rId22"/>
    <p:sldId id="311" r:id="rId23"/>
    <p:sldId id="309" r:id="rId24"/>
    <p:sldId id="310" r:id="rId25"/>
    <p:sldId id="262" r:id="rId26"/>
  </p:sldIdLst>
  <p:sldSz cx="9144000" cy="5143500" type="screen16x9"/>
  <p:notesSz cx="7099300" cy="10234613"/>
  <p:custDataLst>
    <p:tags r:id="rId28"/>
  </p:custData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158">
          <p15:clr>
            <a:srgbClr val="A4A3A4"/>
          </p15:clr>
        </p15:guide>
        <p15:guide id="4" pos="5602">
          <p15:clr>
            <a:srgbClr val="A4A3A4"/>
          </p15:clr>
        </p15:guide>
        <p15:guide id="5" pos="348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ghuachen Guan" initials="CG" lastIdx="1" clrIdx="0">
    <p:extLst>
      <p:ext uri="{19B8F6BF-5375-455C-9EA6-DF929625EA0E}">
        <p15:presenceInfo xmlns:p15="http://schemas.microsoft.com/office/powerpoint/2012/main" userId="Chenghuachen Gu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showScrollbar="0"/>
    <p:sldAll/>
    <p:penClr>
      <a:prstClr val="red"/>
    </p:penClr>
    <p:extLst>
      <p:ext uri="{F99C55AA-B7CB-42B0-86F8-08522FDF87E8}">
        <p14:browseMode xmlns:p14="http://schemas.microsoft.com/office/powerpoint/2010/main" showStatus="0"/>
      </p:ex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4147"/>
    <a:srgbClr val="155193"/>
    <a:srgbClr val="FB8C2F"/>
    <a:srgbClr val="FD5D00"/>
    <a:srgbClr val="FF7021"/>
    <a:srgbClr val="B05408"/>
    <a:srgbClr val="5B8C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83" autoAdjust="0"/>
  </p:normalViewPr>
  <p:slideViewPr>
    <p:cSldViewPr>
      <p:cViewPr varScale="1">
        <p:scale>
          <a:sx n="92" d="100"/>
          <a:sy n="92" d="100"/>
        </p:scale>
        <p:origin x="480" y="78"/>
      </p:cViewPr>
      <p:guideLst>
        <p:guide orient="horz" pos="1620"/>
        <p:guide pos="2880"/>
        <p:guide pos="158"/>
        <p:guide pos="5602"/>
        <p:guide pos="3488"/>
      </p:guideLst>
    </p:cSldViewPr>
  </p:slideViewPr>
  <p:notesTextViewPr>
    <p:cViewPr>
      <p:scale>
        <a:sx n="1" d="1"/>
        <a:sy n="1" d="1"/>
      </p:scale>
      <p:origin x="0" y="0"/>
    </p:cViewPr>
  </p:notesTextViewPr>
  <p:sorterViewPr>
    <p:cViewPr>
      <p:scale>
        <a:sx n="150" d="100"/>
        <a:sy n="150" d="100"/>
      </p:scale>
      <p:origin x="0" y="5772"/>
    </p:cViewPr>
  </p:sorterViewPr>
  <p:notesViewPr>
    <p:cSldViewPr>
      <p:cViewPr varScale="1">
        <p:scale>
          <a:sx n="51" d="100"/>
          <a:sy n="51" d="100"/>
        </p:scale>
        <p:origin x="2692"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2-21T02:19:18.224" idx="1">
    <p:pos x="10" y="10"/>
    <p:text>Note that only a, b, and (gab mod p = gba mod p) are kept secret. All the other values – p, g, ga mod p, and gb mod p – are sent in the clear. Once Alice and Bob compute the shared secret they can use it as an encryption key, known only to them, for sending messages across the same open communications channel.</p:text>
    <p:extLst>
      <p:ext uri="{C676402C-5697-4E1C-873F-D02D1690AC5C}">
        <p15:threadingInfo xmlns:p15="http://schemas.microsoft.com/office/powerpoint/2012/main" timeZoneBias="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ko-KR" altLang="en-US"/>
          </a:p>
        </p:txBody>
      </p:sp>
      <p:sp>
        <p:nvSpPr>
          <p:cNvPr id="3" name="날짜 개체 틀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CB9CB773-35B0-4E20-AC78-3B098412549D}" type="datetimeFigureOut">
              <a:rPr lang="ko-KR" altLang="en-US" smtClean="0"/>
              <a:t>2018-02-14</a:t>
            </a:fld>
            <a:endParaRPr lang="ko-KR" altLang="en-US"/>
          </a:p>
        </p:txBody>
      </p:sp>
      <p:sp>
        <p:nvSpPr>
          <p:cNvPr id="4" name="슬라이드 이미지 개체 틀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ko-KR" altLang="en-US"/>
          </a:p>
        </p:txBody>
      </p:sp>
      <p:sp>
        <p:nvSpPr>
          <p:cNvPr id="5" name="슬라이드 노트 개체 틀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ko-KR" altLang="en-US"/>
          </a:p>
        </p:txBody>
      </p:sp>
      <p:sp>
        <p:nvSpPr>
          <p:cNvPr id="7" name="슬라이드 번호 개체 틀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A70967EE-9FC9-4A40-9F37-B0BEB7914B3F}" type="slidenum">
              <a:rPr lang="ko-KR" altLang="en-US" smtClean="0"/>
              <a:t>‹#›</a:t>
            </a:fld>
            <a:endParaRPr lang="ko-KR" altLang="en-US"/>
          </a:p>
        </p:txBody>
      </p:sp>
    </p:spTree>
    <p:extLst>
      <p:ext uri="{BB962C8B-B14F-4D97-AF65-F5344CB8AC3E}">
        <p14:creationId xmlns:p14="http://schemas.microsoft.com/office/powerpoint/2010/main" val="129649097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A70967EE-9FC9-4A40-9F37-B0BEB7914B3F}" type="slidenum">
              <a:rPr lang="ko-KR" altLang="en-US" smtClean="0"/>
              <a:t>4</a:t>
            </a:fld>
            <a:endParaRPr lang="ko-KR" altLang="en-US"/>
          </a:p>
        </p:txBody>
      </p:sp>
    </p:spTree>
    <p:extLst>
      <p:ext uri="{BB962C8B-B14F-4D97-AF65-F5344CB8AC3E}">
        <p14:creationId xmlns:p14="http://schemas.microsoft.com/office/powerpoint/2010/main" val="3764186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certificate = public RSA key + CA signatures</a:t>
            </a:r>
          </a:p>
          <a:p>
            <a:r>
              <a:rPr lang="en-US" altLang="zh-CN" dirty="0"/>
              <a:t>Every</a:t>
            </a:r>
            <a:r>
              <a:rPr lang="en-US" altLang="zh-CN" baseline="0" dirty="0"/>
              <a:t> finish packets need to be signed, so </a:t>
            </a:r>
            <a:r>
              <a:rPr lang="en-US" altLang="zh-CN" baseline="0" dirty="0" err="1"/>
              <a:t>mitm</a:t>
            </a:r>
            <a:r>
              <a:rPr lang="en-US" altLang="zh-CN" baseline="0" dirty="0"/>
              <a:t> does not know the secret key</a:t>
            </a:r>
          </a:p>
          <a:p>
            <a:r>
              <a:rPr lang="en-US" altLang="zh-CN" baseline="0" dirty="0"/>
              <a:t>P is </a:t>
            </a:r>
            <a:r>
              <a:rPr lang="en-US" altLang="zh-CN" baseline="0"/>
              <a:t>from apache code</a:t>
            </a:r>
            <a:endParaRPr lang="zh-CN" altLang="en-US" dirty="0"/>
          </a:p>
        </p:txBody>
      </p:sp>
      <p:sp>
        <p:nvSpPr>
          <p:cNvPr id="4" name="灯片编号占位符 3"/>
          <p:cNvSpPr>
            <a:spLocks noGrp="1"/>
          </p:cNvSpPr>
          <p:nvPr>
            <p:ph type="sldNum" sz="quarter" idx="10"/>
          </p:nvPr>
        </p:nvSpPr>
        <p:spPr/>
        <p:txBody>
          <a:bodyPr/>
          <a:lstStyle/>
          <a:p>
            <a:fld id="{A70967EE-9FC9-4A40-9F37-B0BEB7914B3F}" type="slidenum">
              <a:rPr lang="ko-KR" altLang="en-US" smtClean="0"/>
              <a:t>14</a:t>
            </a:fld>
            <a:endParaRPr lang="ko-KR" altLang="en-US"/>
          </a:p>
        </p:txBody>
      </p:sp>
    </p:spTree>
    <p:extLst>
      <p:ext uri="{BB962C8B-B14F-4D97-AF65-F5344CB8AC3E}">
        <p14:creationId xmlns:p14="http://schemas.microsoft.com/office/powerpoint/2010/main" val="21237283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pic>
        <p:nvPicPr>
          <p:cNvPr id="2" name="그림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113183" y="340471"/>
            <a:ext cx="6917634" cy="4586804"/>
          </a:xfrm>
          <a:prstGeom prst="rect">
            <a:avLst/>
          </a:prstGeom>
        </p:spPr>
      </p:pic>
      <p:sp>
        <p:nvSpPr>
          <p:cNvPr id="3" name="텍스트 개체 틀 3"/>
          <p:cNvSpPr>
            <a:spLocks noGrp="1"/>
          </p:cNvSpPr>
          <p:nvPr>
            <p:ph type="body" sz="quarter" idx="10" hasCustomPrompt="1"/>
          </p:nvPr>
        </p:nvSpPr>
        <p:spPr>
          <a:xfrm>
            <a:off x="3102910" y="2345003"/>
            <a:ext cx="4927908" cy="457013"/>
          </a:xfrm>
          <a:prstGeom prst="rect">
            <a:avLst/>
          </a:prstGeom>
        </p:spPr>
        <p:txBody>
          <a:bodyPr lIns="0" tIns="0" rIns="0" bIns="0"/>
          <a:lstStyle>
            <a:lvl1pPr marL="0" indent="0" algn="l">
              <a:buNone/>
              <a:defRPr sz="2800" b="1" baseline="0">
                <a:solidFill>
                  <a:schemeClr val="bg1"/>
                </a:solidFill>
                <a:latin typeface="Tahoma" panose="020B0604030504040204" pitchFamily="34" charset="0"/>
                <a:cs typeface="Tahoma" panose="020B0604030504040204" pitchFamily="34" charset="0"/>
              </a:defRPr>
            </a:lvl1pPr>
          </a:lstStyle>
          <a:p>
            <a:pPr lvl="0"/>
            <a:r>
              <a:rPr lang="en-US" altLang="ko-KR"/>
              <a:t>PRESENTATION TITLE</a:t>
            </a:r>
            <a:endParaRPr lang="ko-KR" altLang="en-US"/>
          </a:p>
        </p:txBody>
      </p:sp>
      <p:sp>
        <p:nvSpPr>
          <p:cNvPr id="4" name="텍스트 개체 틀 3"/>
          <p:cNvSpPr>
            <a:spLocks noGrp="1"/>
          </p:cNvSpPr>
          <p:nvPr>
            <p:ph type="body" sz="quarter" idx="11" hasCustomPrompt="1"/>
          </p:nvPr>
        </p:nvSpPr>
        <p:spPr>
          <a:xfrm>
            <a:off x="3102910" y="2961879"/>
            <a:ext cx="4927908" cy="256136"/>
          </a:xfrm>
          <a:prstGeom prst="rect">
            <a:avLst/>
          </a:prstGeom>
        </p:spPr>
        <p:txBody>
          <a:bodyPr lIns="0" tIns="0" rIns="0" bIns="0"/>
          <a:lstStyle>
            <a:lvl1pPr marL="0" indent="0" algn="l">
              <a:buNone/>
              <a:defRPr sz="1200" b="0" baseline="0">
                <a:solidFill>
                  <a:schemeClr val="bg1"/>
                </a:solidFill>
                <a:latin typeface="Tahoma" panose="020B0604030504040204" pitchFamily="34" charset="0"/>
                <a:cs typeface="Tahoma" panose="020B0604030504040204" pitchFamily="34" charset="0"/>
              </a:defRPr>
            </a:lvl1pPr>
          </a:lstStyle>
          <a:p>
            <a:pPr lvl="0"/>
            <a:r>
              <a:rPr lang="en-US" altLang="ko-KR"/>
              <a:t>PRESENTATION SUB TITLE</a:t>
            </a:r>
            <a:endParaRPr lang="ko-KR" altLang="en-US"/>
          </a:p>
        </p:txBody>
      </p:sp>
    </p:spTree>
    <p:extLst>
      <p:ext uri="{BB962C8B-B14F-4D97-AF65-F5344CB8AC3E}">
        <p14:creationId xmlns:p14="http://schemas.microsoft.com/office/powerpoint/2010/main" val="3407880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pic>
        <p:nvPicPr>
          <p:cNvPr id="16" name="그림 1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1"/>
            <a:ext cx="8577470" cy="5143501"/>
          </a:xfrm>
          <a:prstGeom prst="rect">
            <a:avLst/>
          </a:prstGeom>
        </p:spPr>
      </p:pic>
      <p:sp>
        <p:nvSpPr>
          <p:cNvPr id="3" name="텍스트 개체 틀 7"/>
          <p:cNvSpPr>
            <a:spLocks noGrp="1"/>
          </p:cNvSpPr>
          <p:nvPr>
            <p:ph type="body" sz="quarter" idx="10" hasCustomPrompt="1"/>
          </p:nvPr>
        </p:nvSpPr>
        <p:spPr>
          <a:xfrm>
            <a:off x="1008112" y="883314"/>
            <a:ext cx="2123728" cy="642919"/>
          </a:xfrm>
          <a:prstGeom prst="rect">
            <a:avLst/>
          </a:prstGeom>
        </p:spPr>
        <p:txBody>
          <a:bodyPr lIns="0" tIns="0" rIns="0" bIns="0"/>
          <a:lstStyle>
            <a:lvl1pPr marL="0" indent="0" algn="r" defTabSz="914400" rtl="0" eaLnBrk="1" latinLnBrk="1" hangingPunct="1">
              <a:spcBef>
                <a:spcPct val="20000"/>
              </a:spcBef>
              <a:buFont typeface="Arial" panose="020B0604020202020204" pitchFamily="34" charset="0"/>
              <a:buNone/>
              <a:defRPr lang="ko-KR" altLang="en-US" sz="2000" b="1" kern="1200" baseline="0">
                <a:ln>
                  <a:noFill/>
                </a:ln>
                <a:solidFill>
                  <a:schemeClr val="bg1"/>
                </a:solidFill>
                <a:effectLst/>
                <a:latin typeface="Tahoma" panose="020B0604030504040204" pitchFamily="34" charset="0"/>
                <a:ea typeface="+mn-ea"/>
                <a:cs typeface="Tahoma" panose="020B0604030504040204" pitchFamily="34" charset="0"/>
              </a:defRPr>
            </a:lvl1pPr>
          </a:lstStyle>
          <a:p>
            <a:pPr lvl="0"/>
            <a:r>
              <a:rPr lang="en-US" altLang="ko-KR"/>
              <a:t>CONTENTS TITLE</a:t>
            </a:r>
            <a:endParaRPr lang="ko-KR" altLang="en-US"/>
          </a:p>
        </p:txBody>
      </p:sp>
      <p:sp>
        <p:nvSpPr>
          <p:cNvPr id="4" name="텍스트 개체 틀 7"/>
          <p:cNvSpPr>
            <a:spLocks noGrp="1"/>
          </p:cNvSpPr>
          <p:nvPr>
            <p:ph type="body" sz="quarter" idx="11" hasCustomPrompt="1"/>
          </p:nvPr>
        </p:nvSpPr>
        <p:spPr>
          <a:xfrm>
            <a:off x="3779912" y="891706"/>
            <a:ext cx="4392488" cy="247227"/>
          </a:xfrm>
          <a:prstGeom prst="rect">
            <a:avLst/>
          </a:prstGeom>
        </p:spPr>
        <p:txBody>
          <a:bodyPr lIns="0" tIns="0" rIns="0" bIns="0"/>
          <a:lstStyle>
            <a:lvl1pPr marL="0" indent="0" algn="l">
              <a:buNone/>
              <a:defRPr sz="1400" b="1" baseline="0">
                <a:solidFill>
                  <a:schemeClr val="tx1"/>
                </a:solidFill>
                <a:effectLst/>
                <a:latin typeface="Tahoma" panose="020B0604030504040204" pitchFamily="34" charset="0"/>
                <a:cs typeface="Tahoma" panose="020B0604030504040204" pitchFamily="34" charset="0"/>
              </a:defRPr>
            </a:lvl1pPr>
          </a:lstStyle>
          <a:p>
            <a:pPr lvl="0"/>
            <a:r>
              <a:rPr lang="en-US" altLang="ko-KR"/>
              <a:t>01. CONTENTS TITLE</a:t>
            </a:r>
            <a:endParaRPr lang="ko-KR" altLang="en-US"/>
          </a:p>
        </p:txBody>
      </p:sp>
      <p:sp>
        <p:nvSpPr>
          <p:cNvPr id="5" name="텍스트 개체 틀 7"/>
          <p:cNvSpPr>
            <a:spLocks noGrp="1"/>
          </p:cNvSpPr>
          <p:nvPr>
            <p:ph type="body" sz="quarter" idx="12" hasCustomPrompt="1"/>
          </p:nvPr>
        </p:nvSpPr>
        <p:spPr>
          <a:xfrm>
            <a:off x="3779912" y="1851670"/>
            <a:ext cx="4392488" cy="247227"/>
          </a:xfrm>
          <a:prstGeom prst="rect">
            <a:avLst/>
          </a:prstGeom>
        </p:spPr>
        <p:txBody>
          <a:bodyPr lIns="0" tIns="0" rIns="0" bIns="0"/>
          <a:lstStyle>
            <a:lvl1pPr marL="0" indent="0" algn="l">
              <a:buNone/>
              <a:defRPr sz="1400" b="1" baseline="0">
                <a:solidFill>
                  <a:schemeClr val="tx1"/>
                </a:solidFill>
                <a:effectLst/>
                <a:latin typeface="Tahoma" panose="020B0604030504040204" pitchFamily="34" charset="0"/>
                <a:cs typeface="Tahoma" panose="020B0604030504040204" pitchFamily="34" charset="0"/>
              </a:defRPr>
            </a:lvl1pPr>
          </a:lstStyle>
          <a:p>
            <a:pPr lvl="0"/>
            <a:r>
              <a:rPr lang="en-US" altLang="ko-KR"/>
              <a:t>02. CONTENTS TITLE</a:t>
            </a:r>
            <a:endParaRPr lang="ko-KR" altLang="en-US"/>
          </a:p>
        </p:txBody>
      </p:sp>
      <p:sp>
        <p:nvSpPr>
          <p:cNvPr id="6" name="텍스트 개체 틀 7"/>
          <p:cNvSpPr>
            <a:spLocks noGrp="1"/>
          </p:cNvSpPr>
          <p:nvPr>
            <p:ph type="body" sz="quarter" idx="13" hasCustomPrompt="1"/>
          </p:nvPr>
        </p:nvSpPr>
        <p:spPr>
          <a:xfrm>
            <a:off x="3779912" y="2772708"/>
            <a:ext cx="4392488" cy="247227"/>
          </a:xfrm>
          <a:prstGeom prst="rect">
            <a:avLst/>
          </a:prstGeom>
        </p:spPr>
        <p:txBody>
          <a:bodyPr lIns="0" tIns="0" rIns="0" bIns="0"/>
          <a:lstStyle>
            <a:lvl1pPr marL="0" indent="0" algn="l">
              <a:buNone/>
              <a:defRPr sz="1400" b="1" baseline="0">
                <a:solidFill>
                  <a:schemeClr val="tx1"/>
                </a:solidFill>
                <a:effectLst/>
                <a:latin typeface="Tahoma" panose="020B0604030504040204" pitchFamily="34" charset="0"/>
                <a:cs typeface="Tahoma" panose="020B0604030504040204" pitchFamily="34" charset="0"/>
              </a:defRPr>
            </a:lvl1pPr>
          </a:lstStyle>
          <a:p>
            <a:pPr lvl="0"/>
            <a:r>
              <a:rPr lang="en-US" altLang="ko-KR"/>
              <a:t>03. CONTENTS TITLE</a:t>
            </a:r>
            <a:endParaRPr lang="ko-KR" altLang="en-US"/>
          </a:p>
        </p:txBody>
      </p:sp>
      <p:sp>
        <p:nvSpPr>
          <p:cNvPr id="7" name="텍스트 개체 틀 7"/>
          <p:cNvSpPr>
            <a:spLocks noGrp="1"/>
          </p:cNvSpPr>
          <p:nvPr>
            <p:ph type="body" sz="quarter" idx="14" hasCustomPrompt="1"/>
          </p:nvPr>
        </p:nvSpPr>
        <p:spPr>
          <a:xfrm>
            <a:off x="4130013" y="1190997"/>
            <a:ext cx="3954859" cy="180043"/>
          </a:xfrm>
          <a:prstGeom prst="rect">
            <a:avLst/>
          </a:prstGeom>
        </p:spPr>
        <p:txBody>
          <a:bodyPr lIns="0" tIns="0" rIns="0" bIns="0"/>
          <a:lstStyle>
            <a:lvl1pPr marL="0" indent="0" algn="l">
              <a:buNone/>
              <a:defRPr sz="1000" b="0" baseline="0">
                <a:solidFill>
                  <a:srgbClr val="FA4147"/>
                </a:solidFill>
                <a:effectLst/>
                <a:latin typeface="Tahoma" panose="020B0604030504040204" pitchFamily="34" charset="0"/>
                <a:cs typeface="Tahoma" panose="020B0604030504040204" pitchFamily="34" charset="0"/>
              </a:defRPr>
            </a:lvl1pPr>
          </a:lstStyle>
          <a:p>
            <a:pPr lvl="0"/>
            <a:r>
              <a:rPr lang="en-US" altLang="ko-KR"/>
              <a:t>01-1. CONTENTS SUB TITLE</a:t>
            </a:r>
            <a:endParaRPr lang="ko-KR" altLang="en-US"/>
          </a:p>
        </p:txBody>
      </p:sp>
      <p:sp>
        <p:nvSpPr>
          <p:cNvPr id="8" name="텍스트 개체 틀 7"/>
          <p:cNvSpPr>
            <a:spLocks noGrp="1"/>
          </p:cNvSpPr>
          <p:nvPr>
            <p:ph type="body" sz="quarter" idx="15" hasCustomPrompt="1"/>
          </p:nvPr>
        </p:nvSpPr>
        <p:spPr>
          <a:xfrm>
            <a:off x="4130013" y="1427303"/>
            <a:ext cx="3954859" cy="180043"/>
          </a:xfrm>
          <a:prstGeom prst="rect">
            <a:avLst/>
          </a:prstGeom>
        </p:spPr>
        <p:txBody>
          <a:bodyPr lIns="0" tIns="0" rIns="0" bIns="0"/>
          <a:lstStyle>
            <a:lvl1pPr marL="0" indent="0" algn="l">
              <a:buNone/>
              <a:defRPr sz="1000" b="0" baseline="0">
                <a:solidFill>
                  <a:srgbClr val="FA4147"/>
                </a:solidFill>
                <a:effectLst/>
                <a:latin typeface="Tahoma" panose="020B0604030504040204" pitchFamily="34" charset="0"/>
                <a:cs typeface="Tahoma" panose="020B0604030504040204" pitchFamily="34" charset="0"/>
              </a:defRPr>
            </a:lvl1pPr>
          </a:lstStyle>
          <a:p>
            <a:pPr lvl="0"/>
            <a:r>
              <a:rPr lang="en-US" altLang="ko-KR"/>
              <a:t>01-2. CONTENTS SUB TITLE</a:t>
            </a:r>
            <a:endParaRPr lang="ko-KR" altLang="en-US"/>
          </a:p>
        </p:txBody>
      </p:sp>
      <p:sp>
        <p:nvSpPr>
          <p:cNvPr id="9" name="텍스트 개체 틀 7"/>
          <p:cNvSpPr>
            <a:spLocks noGrp="1"/>
          </p:cNvSpPr>
          <p:nvPr>
            <p:ph type="body" sz="quarter" idx="16" hasCustomPrompt="1"/>
          </p:nvPr>
        </p:nvSpPr>
        <p:spPr>
          <a:xfrm>
            <a:off x="4130013" y="2141614"/>
            <a:ext cx="3954859" cy="180043"/>
          </a:xfrm>
          <a:prstGeom prst="rect">
            <a:avLst/>
          </a:prstGeom>
        </p:spPr>
        <p:txBody>
          <a:bodyPr lIns="0" tIns="0" rIns="0" bIns="0"/>
          <a:lstStyle>
            <a:lvl1pPr marL="0" indent="0" algn="l">
              <a:buNone/>
              <a:defRPr sz="1000" b="0" baseline="0">
                <a:solidFill>
                  <a:srgbClr val="FA4147"/>
                </a:solidFill>
                <a:effectLst/>
                <a:latin typeface="Tahoma" panose="020B0604030504040204" pitchFamily="34" charset="0"/>
                <a:cs typeface="Tahoma" panose="020B0604030504040204" pitchFamily="34" charset="0"/>
              </a:defRPr>
            </a:lvl1pPr>
          </a:lstStyle>
          <a:p>
            <a:pPr lvl="0"/>
            <a:r>
              <a:rPr lang="en-US" altLang="ko-KR"/>
              <a:t>02-1. CONTENTS SUB TITLE</a:t>
            </a:r>
            <a:endParaRPr lang="ko-KR" altLang="en-US"/>
          </a:p>
        </p:txBody>
      </p:sp>
      <p:sp>
        <p:nvSpPr>
          <p:cNvPr id="10" name="텍스트 개체 틀 7"/>
          <p:cNvSpPr>
            <a:spLocks noGrp="1"/>
          </p:cNvSpPr>
          <p:nvPr>
            <p:ph type="body" sz="quarter" idx="17" hasCustomPrompt="1"/>
          </p:nvPr>
        </p:nvSpPr>
        <p:spPr>
          <a:xfrm>
            <a:off x="4130013" y="2377920"/>
            <a:ext cx="3954859" cy="180043"/>
          </a:xfrm>
          <a:prstGeom prst="rect">
            <a:avLst/>
          </a:prstGeom>
        </p:spPr>
        <p:txBody>
          <a:bodyPr lIns="0" tIns="0" rIns="0" bIns="0"/>
          <a:lstStyle>
            <a:lvl1pPr marL="0" indent="0" algn="l">
              <a:buNone/>
              <a:defRPr sz="1000" b="0" baseline="0">
                <a:solidFill>
                  <a:srgbClr val="FA4147"/>
                </a:solidFill>
                <a:effectLst/>
                <a:latin typeface="Tahoma" panose="020B0604030504040204" pitchFamily="34" charset="0"/>
                <a:cs typeface="Tahoma" panose="020B0604030504040204" pitchFamily="34" charset="0"/>
              </a:defRPr>
            </a:lvl1pPr>
          </a:lstStyle>
          <a:p>
            <a:pPr lvl="0"/>
            <a:r>
              <a:rPr lang="en-US" altLang="ko-KR"/>
              <a:t>02-2. CONTENTS SUB TITLE</a:t>
            </a:r>
            <a:endParaRPr lang="ko-KR" altLang="en-US"/>
          </a:p>
        </p:txBody>
      </p:sp>
      <p:sp>
        <p:nvSpPr>
          <p:cNvPr id="11" name="텍스트 개체 틀 7"/>
          <p:cNvSpPr>
            <a:spLocks noGrp="1"/>
          </p:cNvSpPr>
          <p:nvPr>
            <p:ph type="body" sz="quarter" idx="18" hasCustomPrompt="1"/>
          </p:nvPr>
        </p:nvSpPr>
        <p:spPr>
          <a:xfrm>
            <a:off x="4130013" y="3063579"/>
            <a:ext cx="3954859" cy="180043"/>
          </a:xfrm>
          <a:prstGeom prst="rect">
            <a:avLst/>
          </a:prstGeom>
        </p:spPr>
        <p:txBody>
          <a:bodyPr lIns="0" tIns="0" rIns="0" bIns="0"/>
          <a:lstStyle>
            <a:lvl1pPr marL="0" indent="0" algn="l">
              <a:buNone/>
              <a:defRPr sz="1000" b="0" baseline="0">
                <a:solidFill>
                  <a:srgbClr val="FA4147"/>
                </a:solidFill>
                <a:effectLst/>
                <a:latin typeface="Tahoma" panose="020B0604030504040204" pitchFamily="34" charset="0"/>
                <a:cs typeface="Tahoma" panose="020B0604030504040204" pitchFamily="34" charset="0"/>
              </a:defRPr>
            </a:lvl1pPr>
          </a:lstStyle>
          <a:p>
            <a:pPr lvl="0"/>
            <a:r>
              <a:rPr lang="en-US" altLang="ko-KR"/>
              <a:t>03-1. CONTENTS SUB TITLE</a:t>
            </a:r>
            <a:endParaRPr lang="ko-KR" altLang="en-US"/>
          </a:p>
        </p:txBody>
      </p:sp>
      <p:sp>
        <p:nvSpPr>
          <p:cNvPr id="12" name="텍스트 개체 틀 7"/>
          <p:cNvSpPr>
            <a:spLocks noGrp="1"/>
          </p:cNvSpPr>
          <p:nvPr>
            <p:ph type="body" sz="quarter" idx="19" hasCustomPrompt="1"/>
          </p:nvPr>
        </p:nvSpPr>
        <p:spPr>
          <a:xfrm>
            <a:off x="4130013" y="3299885"/>
            <a:ext cx="3954859" cy="180043"/>
          </a:xfrm>
          <a:prstGeom prst="rect">
            <a:avLst/>
          </a:prstGeom>
        </p:spPr>
        <p:txBody>
          <a:bodyPr lIns="0" tIns="0" rIns="0" bIns="0"/>
          <a:lstStyle>
            <a:lvl1pPr marL="0" indent="0" algn="l">
              <a:buNone/>
              <a:defRPr sz="1000" b="0" baseline="0">
                <a:solidFill>
                  <a:srgbClr val="FA4147"/>
                </a:solidFill>
                <a:effectLst/>
                <a:latin typeface="Tahoma" panose="020B0604030504040204" pitchFamily="34" charset="0"/>
                <a:cs typeface="Tahoma" panose="020B0604030504040204" pitchFamily="34" charset="0"/>
              </a:defRPr>
            </a:lvl1pPr>
          </a:lstStyle>
          <a:p>
            <a:pPr lvl="0"/>
            <a:r>
              <a:rPr lang="en-US" altLang="ko-KR"/>
              <a:t>03-2. CONTENTS SUB TITLE</a:t>
            </a:r>
            <a:endParaRPr lang="ko-KR" altLang="en-US"/>
          </a:p>
        </p:txBody>
      </p:sp>
      <p:sp>
        <p:nvSpPr>
          <p:cNvPr id="13" name="텍스트 개체 틀 7"/>
          <p:cNvSpPr>
            <a:spLocks noGrp="1"/>
          </p:cNvSpPr>
          <p:nvPr>
            <p:ph type="body" sz="quarter" idx="20" hasCustomPrompt="1"/>
          </p:nvPr>
        </p:nvSpPr>
        <p:spPr>
          <a:xfrm>
            <a:off x="3779912" y="3717225"/>
            <a:ext cx="4392488" cy="247227"/>
          </a:xfrm>
          <a:prstGeom prst="rect">
            <a:avLst/>
          </a:prstGeom>
        </p:spPr>
        <p:txBody>
          <a:bodyPr lIns="0" tIns="0" rIns="0" bIns="0"/>
          <a:lstStyle>
            <a:lvl1pPr marL="0" indent="0" algn="l">
              <a:buNone/>
              <a:defRPr sz="1400" b="1" baseline="0">
                <a:solidFill>
                  <a:schemeClr val="tx1"/>
                </a:solidFill>
                <a:effectLst/>
                <a:latin typeface="Tahoma" panose="020B0604030504040204" pitchFamily="34" charset="0"/>
                <a:cs typeface="Tahoma" panose="020B0604030504040204" pitchFamily="34" charset="0"/>
              </a:defRPr>
            </a:lvl1pPr>
          </a:lstStyle>
          <a:p>
            <a:pPr lvl="0"/>
            <a:r>
              <a:rPr lang="en-US" altLang="ko-KR"/>
              <a:t>04. CONTENTS TITLE</a:t>
            </a:r>
            <a:endParaRPr lang="ko-KR" altLang="en-US"/>
          </a:p>
        </p:txBody>
      </p:sp>
      <p:sp>
        <p:nvSpPr>
          <p:cNvPr id="14" name="텍스트 개체 틀 7"/>
          <p:cNvSpPr>
            <a:spLocks noGrp="1"/>
          </p:cNvSpPr>
          <p:nvPr>
            <p:ph type="body" sz="quarter" idx="21" hasCustomPrompt="1"/>
          </p:nvPr>
        </p:nvSpPr>
        <p:spPr>
          <a:xfrm>
            <a:off x="4130013" y="4008096"/>
            <a:ext cx="3954859" cy="180043"/>
          </a:xfrm>
          <a:prstGeom prst="rect">
            <a:avLst/>
          </a:prstGeom>
        </p:spPr>
        <p:txBody>
          <a:bodyPr lIns="0" tIns="0" rIns="0" bIns="0"/>
          <a:lstStyle>
            <a:lvl1pPr marL="0" indent="0" algn="l">
              <a:buNone/>
              <a:defRPr sz="1000" b="0" baseline="0">
                <a:solidFill>
                  <a:srgbClr val="FA4147"/>
                </a:solidFill>
                <a:effectLst/>
                <a:latin typeface="Tahoma" panose="020B0604030504040204" pitchFamily="34" charset="0"/>
                <a:cs typeface="Tahoma" panose="020B0604030504040204" pitchFamily="34" charset="0"/>
              </a:defRPr>
            </a:lvl1pPr>
          </a:lstStyle>
          <a:p>
            <a:pPr lvl="0"/>
            <a:r>
              <a:rPr lang="en-US" altLang="ko-KR"/>
              <a:t>04-1. CONTENTS SUB TITLE</a:t>
            </a:r>
            <a:endParaRPr lang="ko-KR" altLang="en-US"/>
          </a:p>
        </p:txBody>
      </p:sp>
      <p:sp>
        <p:nvSpPr>
          <p:cNvPr id="15" name="텍스트 개체 틀 7"/>
          <p:cNvSpPr>
            <a:spLocks noGrp="1"/>
          </p:cNvSpPr>
          <p:nvPr>
            <p:ph type="body" sz="quarter" idx="22" hasCustomPrompt="1"/>
          </p:nvPr>
        </p:nvSpPr>
        <p:spPr>
          <a:xfrm>
            <a:off x="4130013" y="4244402"/>
            <a:ext cx="3954859" cy="180043"/>
          </a:xfrm>
          <a:prstGeom prst="rect">
            <a:avLst/>
          </a:prstGeom>
        </p:spPr>
        <p:txBody>
          <a:bodyPr lIns="0" tIns="0" rIns="0" bIns="0"/>
          <a:lstStyle>
            <a:lvl1pPr marL="0" indent="0" algn="l">
              <a:buNone/>
              <a:defRPr sz="1000" b="0" baseline="0">
                <a:solidFill>
                  <a:srgbClr val="FA4147"/>
                </a:solidFill>
                <a:effectLst/>
                <a:latin typeface="Tahoma" panose="020B0604030504040204" pitchFamily="34" charset="0"/>
                <a:cs typeface="Tahoma" panose="020B0604030504040204" pitchFamily="34" charset="0"/>
              </a:defRPr>
            </a:lvl1pPr>
          </a:lstStyle>
          <a:p>
            <a:pPr lvl="0"/>
            <a:r>
              <a:rPr lang="en-US" altLang="ko-KR"/>
              <a:t>04-2. CONTENTS SUB TITLE</a:t>
            </a:r>
            <a:endParaRPr lang="ko-KR" altLang="en-US"/>
          </a:p>
        </p:txBody>
      </p:sp>
    </p:spTree>
    <p:extLst>
      <p:ext uri="{BB962C8B-B14F-4D97-AF65-F5344CB8AC3E}">
        <p14:creationId xmlns:p14="http://schemas.microsoft.com/office/powerpoint/2010/main" val="3241583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제목 및 내용">
    <p:spTree>
      <p:nvGrpSpPr>
        <p:cNvPr id="1" name=""/>
        <p:cNvGrpSpPr/>
        <p:nvPr/>
      </p:nvGrpSpPr>
      <p:grpSpPr>
        <a:xfrm>
          <a:off x="0" y="0"/>
          <a:ext cx="0" cy="0"/>
          <a:chOff x="0" y="0"/>
          <a:chExt cx="0" cy="0"/>
        </a:xfrm>
      </p:grpSpPr>
      <p:pic>
        <p:nvPicPr>
          <p:cNvPr id="2" name="그림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003852" y="208887"/>
            <a:ext cx="7136296" cy="4868332"/>
          </a:xfrm>
          <a:prstGeom prst="rect">
            <a:avLst/>
          </a:prstGeom>
        </p:spPr>
      </p:pic>
      <p:pic>
        <p:nvPicPr>
          <p:cNvPr id="3" name="그림 2"/>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698491" flipV="1">
            <a:off x="6615190" y="1428844"/>
            <a:ext cx="950100" cy="3552890"/>
          </a:xfrm>
          <a:prstGeom prst="rect">
            <a:avLst/>
          </a:prstGeom>
        </p:spPr>
      </p:pic>
      <p:sp>
        <p:nvSpPr>
          <p:cNvPr id="4" name="텍스트 개체 틀 12"/>
          <p:cNvSpPr>
            <a:spLocks noGrp="1"/>
          </p:cNvSpPr>
          <p:nvPr>
            <p:ph type="body" sz="quarter" idx="10" hasCustomPrompt="1"/>
          </p:nvPr>
        </p:nvSpPr>
        <p:spPr>
          <a:xfrm flipH="1">
            <a:off x="2194334" y="2667293"/>
            <a:ext cx="5019436" cy="332399"/>
          </a:xfrm>
          <a:prstGeom prst="rect">
            <a:avLst/>
          </a:prstGeom>
        </p:spPr>
        <p:txBody>
          <a:bodyPr wrap="square" lIns="0" tIns="0" rIns="0" bIns="0">
            <a:spAutoFit/>
          </a:bodyPr>
          <a:lstStyle>
            <a:lvl1pPr marL="0" indent="0" algn="l">
              <a:lnSpc>
                <a:spcPct val="90000"/>
              </a:lnSpc>
              <a:buNone/>
              <a:defRPr sz="2400" b="1" baseline="0">
                <a:solidFill>
                  <a:schemeClr val="tx1"/>
                </a:solidFill>
                <a:latin typeface="Tahoma" panose="020B0604030504040204" pitchFamily="34" charset="0"/>
                <a:cs typeface="Tahoma" panose="020B0604030504040204" pitchFamily="34" charset="0"/>
              </a:defRPr>
            </a:lvl1pPr>
          </a:lstStyle>
          <a:p>
            <a:pPr lvl="0"/>
            <a:r>
              <a:rPr lang="en-US" altLang="ko-KR"/>
              <a:t>SLIDE MAIN TITLE</a:t>
            </a:r>
            <a:endParaRPr lang="ko-KR" altLang="en-US"/>
          </a:p>
        </p:txBody>
      </p:sp>
      <p:sp>
        <p:nvSpPr>
          <p:cNvPr id="5" name="텍스트 개체 틀 12"/>
          <p:cNvSpPr>
            <a:spLocks noGrp="1"/>
          </p:cNvSpPr>
          <p:nvPr>
            <p:ph type="body" sz="quarter" idx="13" hasCustomPrompt="1"/>
          </p:nvPr>
        </p:nvSpPr>
        <p:spPr>
          <a:xfrm flipH="1">
            <a:off x="2194334" y="3108905"/>
            <a:ext cx="5019436" cy="193899"/>
          </a:xfrm>
          <a:prstGeom prst="rect">
            <a:avLst/>
          </a:prstGeom>
        </p:spPr>
        <p:txBody>
          <a:bodyPr wrap="square" lIns="0" tIns="0" rIns="0" bIns="0">
            <a:spAutoFit/>
          </a:bodyPr>
          <a:lstStyle>
            <a:lvl1pPr marL="0" indent="0" algn="l">
              <a:lnSpc>
                <a:spcPct val="90000"/>
              </a:lnSpc>
              <a:buNone/>
              <a:defRPr sz="1400" b="1" baseline="0">
                <a:solidFill>
                  <a:schemeClr val="tx1"/>
                </a:solidFill>
                <a:latin typeface="Tahoma" panose="020B0604030504040204" pitchFamily="34" charset="0"/>
                <a:cs typeface="Tahoma" panose="020B0604030504040204" pitchFamily="34" charset="0"/>
              </a:defRPr>
            </a:lvl1pPr>
          </a:lstStyle>
          <a:p>
            <a:pPr lvl="0"/>
            <a:r>
              <a:rPr lang="en-US" altLang="ko-KR"/>
              <a:t>Slide sub title</a:t>
            </a:r>
            <a:endParaRPr lang="ko-KR" altLang="en-US"/>
          </a:p>
        </p:txBody>
      </p:sp>
      <p:sp>
        <p:nvSpPr>
          <p:cNvPr id="6" name="텍스트 개체 틀 12"/>
          <p:cNvSpPr>
            <a:spLocks noGrp="1"/>
          </p:cNvSpPr>
          <p:nvPr>
            <p:ph type="body" sz="quarter" idx="14" hasCustomPrompt="1"/>
          </p:nvPr>
        </p:nvSpPr>
        <p:spPr>
          <a:xfrm flipH="1">
            <a:off x="2194334" y="1520521"/>
            <a:ext cx="1560094" cy="664797"/>
          </a:xfrm>
          <a:prstGeom prst="rect">
            <a:avLst/>
          </a:prstGeom>
        </p:spPr>
        <p:txBody>
          <a:bodyPr wrap="square" lIns="0" tIns="0" rIns="0" bIns="0">
            <a:spAutoFit/>
          </a:bodyPr>
          <a:lstStyle>
            <a:lvl1pPr marL="0" indent="0" algn="l">
              <a:lnSpc>
                <a:spcPct val="90000"/>
              </a:lnSpc>
              <a:buNone/>
              <a:defRPr sz="4800" b="1" baseline="0">
                <a:solidFill>
                  <a:schemeClr val="tx1"/>
                </a:solidFill>
                <a:latin typeface="Tahoma" panose="020B0604030504040204" pitchFamily="34" charset="0"/>
                <a:cs typeface="Tahoma" panose="020B0604030504040204" pitchFamily="34" charset="0"/>
              </a:defRPr>
            </a:lvl1pPr>
          </a:lstStyle>
          <a:p>
            <a:pPr lvl="0"/>
            <a:r>
              <a:rPr lang="en-US" altLang="ko-KR"/>
              <a:t>01</a:t>
            </a:r>
            <a:endParaRPr lang="ko-KR" altLang="en-US"/>
          </a:p>
        </p:txBody>
      </p:sp>
    </p:spTree>
    <p:extLst>
      <p:ext uri="{BB962C8B-B14F-4D97-AF65-F5344CB8AC3E}">
        <p14:creationId xmlns:p14="http://schemas.microsoft.com/office/powerpoint/2010/main" val="3241583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제목 및 내용">
    <p:spTree>
      <p:nvGrpSpPr>
        <p:cNvPr id="1" name=""/>
        <p:cNvGrpSpPr/>
        <p:nvPr/>
      </p:nvGrpSpPr>
      <p:grpSpPr>
        <a:xfrm>
          <a:off x="0" y="0"/>
          <a:ext cx="0" cy="0"/>
          <a:chOff x="0" y="0"/>
          <a:chExt cx="0" cy="0"/>
        </a:xfrm>
      </p:grpSpPr>
      <p:pic>
        <p:nvPicPr>
          <p:cNvPr id="2" name="그림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08113" y="0"/>
            <a:ext cx="8527774" cy="993914"/>
          </a:xfrm>
          <a:prstGeom prst="rect">
            <a:avLst/>
          </a:prstGeom>
        </p:spPr>
      </p:pic>
      <p:sp>
        <p:nvSpPr>
          <p:cNvPr id="3" name="슬라이드 번호 개체 틀 5"/>
          <p:cNvSpPr>
            <a:spLocks noGrp="1"/>
          </p:cNvSpPr>
          <p:nvPr>
            <p:ph type="sldNum" sz="quarter" idx="12"/>
          </p:nvPr>
        </p:nvSpPr>
        <p:spPr>
          <a:xfrm>
            <a:off x="3505200" y="4834104"/>
            <a:ext cx="2133600" cy="259030"/>
          </a:xfrm>
          <a:prstGeom prst="rect">
            <a:avLst/>
          </a:prstGeom>
        </p:spPr>
        <p:txBody>
          <a:bodyPr/>
          <a:lstStyle>
            <a:lvl1pPr algn="ctr">
              <a:defRPr sz="1100" b="1">
                <a:solidFill>
                  <a:srgbClr val="222D47"/>
                </a:solidFill>
                <a:latin typeface="Tahoma" panose="020B0604030504040204" pitchFamily="34" charset="0"/>
                <a:cs typeface="Tahoma" panose="020B0604030504040204" pitchFamily="34" charset="0"/>
              </a:defRPr>
            </a:lvl1pPr>
          </a:lstStyle>
          <a:p>
            <a:fld id="{6D496982-6B67-48BF-BE88-CEE75E286A28}" type="slidenum">
              <a:rPr lang="ko-KR" altLang="en-US" smtClean="0"/>
              <a:pPr/>
              <a:t>‹#›</a:t>
            </a:fld>
            <a:endParaRPr lang="ko-KR" altLang="en-US"/>
          </a:p>
        </p:txBody>
      </p:sp>
      <p:sp>
        <p:nvSpPr>
          <p:cNvPr id="4" name="텍스트 개체 틀 12"/>
          <p:cNvSpPr>
            <a:spLocks noGrp="1"/>
          </p:cNvSpPr>
          <p:nvPr>
            <p:ph type="body" sz="quarter" idx="10" hasCustomPrompt="1"/>
          </p:nvPr>
        </p:nvSpPr>
        <p:spPr>
          <a:xfrm flipH="1">
            <a:off x="688369" y="202510"/>
            <a:ext cx="7767262" cy="276999"/>
          </a:xfrm>
          <a:prstGeom prst="rect">
            <a:avLst/>
          </a:prstGeom>
        </p:spPr>
        <p:txBody>
          <a:bodyPr wrap="square" lIns="0" tIns="0" rIns="0" bIns="0">
            <a:spAutoFit/>
          </a:bodyPr>
          <a:lstStyle>
            <a:lvl1pPr marL="0" indent="0" algn="ctr">
              <a:lnSpc>
                <a:spcPct val="90000"/>
              </a:lnSpc>
              <a:buNone/>
              <a:defRPr sz="2000" b="1" baseline="0">
                <a:solidFill>
                  <a:schemeClr val="bg1"/>
                </a:solidFill>
                <a:latin typeface="Tahoma" panose="020B0604030504040204" pitchFamily="34" charset="0"/>
                <a:cs typeface="Tahoma" panose="020B0604030504040204" pitchFamily="34" charset="0"/>
              </a:defRPr>
            </a:lvl1pPr>
          </a:lstStyle>
          <a:p>
            <a:pPr lvl="0"/>
            <a:r>
              <a:rPr lang="en-US" altLang="ko-KR"/>
              <a:t>SLIDE MAIN TITLE</a:t>
            </a:r>
            <a:endParaRPr lang="ko-KR" altLang="en-US"/>
          </a:p>
        </p:txBody>
      </p:sp>
      <p:sp>
        <p:nvSpPr>
          <p:cNvPr id="5" name="텍스트 개체 틀 12"/>
          <p:cNvSpPr>
            <a:spLocks noGrp="1"/>
          </p:cNvSpPr>
          <p:nvPr>
            <p:ph type="body" sz="quarter" idx="13" hasCustomPrompt="1"/>
          </p:nvPr>
        </p:nvSpPr>
        <p:spPr>
          <a:xfrm flipH="1">
            <a:off x="688369" y="558362"/>
            <a:ext cx="7767262" cy="166199"/>
          </a:xfrm>
          <a:prstGeom prst="rect">
            <a:avLst/>
          </a:prstGeom>
        </p:spPr>
        <p:txBody>
          <a:bodyPr wrap="square" lIns="0" tIns="0" rIns="0" bIns="0">
            <a:spAutoFit/>
          </a:bodyPr>
          <a:lstStyle>
            <a:lvl1pPr marL="0" indent="0" algn="ctr">
              <a:lnSpc>
                <a:spcPct val="90000"/>
              </a:lnSpc>
              <a:buNone/>
              <a:defRPr sz="1200" b="1" baseline="0">
                <a:solidFill>
                  <a:schemeClr val="bg1"/>
                </a:solidFill>
                <a:latin typeface="Tahoma" panose="020B0604030504040204" pitchFamily="34" charset="0"/>
                <a:cs typeface="Tahoma" panose="020B0604030504040204" pitchFamily="34" charset="0"/>
              </a:defRPr>
            </a:lvl1pPr>
          </a:lstStyle>
          <a:p>
            <a:pPr lvl="0"/>
            <a:r>
              <a:rPr lang="en-US" altLang="ko-KR"/>
              <a:t>Slide sub title</a:t>
            </a:r>
            <a:endParaRPr lang="ko-KR" altLang="en-US"/>
          </a:p>
        </p:txBody>
      </p:sp>
    </p:spTree>
    <p:extLst>
      <p:ext uri="{BB962C8B-B14F-4D97-AF65-F5344CB8AC3E}">
        <p14:creationId xmlns:p14="http://schemas.microsoft.com/office/powerpoint/2010/main" val="3241583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제목 및 내용">
    <p:spTree>
      <p:nvGrpSpPr>
        <p:cNvPr id="1" name=""/>
        <p:cNvGrpSpPr/>
        <p:nvPr/>
      </p:nvGrpSpPr>
      <p:grpSpPr>
        <a:xfrm>
          <a:off x="0" y="0"/>
          <a:ext cx="0" cy="0"/>
          <a:chOff x="0" y="0"/>
          <a:chExt cx="0" cy="0"/>
        </a:xfrm>
      </p:grpSpPr>
      <p:pic>
        <p:nvPicPr>
          <p:cNvPr id="2" name="그림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600201" y="380615"/>
            <a:ext cx="5943600" cy="4238254"/>
          </a:xfrm>
          <a:prstGeom prst="rect">
            <a:avLst/>
          </a:prstGeom>
        </p:spPr>
      </p:pic>
      <p:sp>
        <p:nvSpPr>
          <p:cNvPr id="3" name="텍스트 개체 틀 3"/>
          <p:cNvSpPr>
            <a:spLocks noGrp="1"/>
          </p:cNvSpPr>
          <p:nvPr>
            <p:ph type="body" sz="quarter" idx="10" hasCustomPrompt="1"/>
          </p:nvPr>
        </p:nvSpPr>
        <p:spPr>
          <a:xfrm>
            <a:off x="2650733" y="2015888"/>
            <a:ext cx="3842534" cy="638000"/>
          </a:xfrm>
          <a:prstGeom prst="rect">
            <a:avLst/>
          </a:prstGeom>
        </p:spPr>
        <p:txBody>
          <a:bodyPr lIns="0" tIns="0" rIns="0" bIns="0"/>
          <a:lstStyle>
            <a:lvl1pPr marL="0" indent="0" algn="ctr">
              <a:buNone/>
              <a:defRPr sz="2800" b="1" baseline="0">
                <a:solidFill>
                  <a:schemeClr val="bg1"/>
                </a:solidFill>
                <a:latin typeface="Tahoma" panose="020B0604030504040204" pitchFamily="34" charset="0"/>
                <a:cs typeface="Tahoma" panose="020B0604030504040204" pitchFamily="34" charset="0"/>
              </a:defRPr>
            </a:lvl1pPr>
          </a:lstStyle>
          <a:p>
            <a:pPr lvl="0"/>
            <a:r>
              <a:rPr lang="en-US" altLang="ko-KR"/>
              <a:t>THANK YOU</a:t>
            </a:r>
            <a:endParaRPr lang="ko-KR" altLang="en-US"/>
          </a:p>
        </p:txBody>
      </p:sp>
    </p:spTree>
    <p:extLst>
      <p:ext uri="{BB962C8B-B14F-4D97-AF65-F5344CB8AC3E}">
        <p14:creationId xmlns:p14="http://schemas.microsoft.com/office/powerpoint/2010/main" val="2993234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제목 및 내용">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30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079642759"/>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61" r:id="rId5"/>
    <p:sldLayoutId id="2147483659" r:id="rId6"/>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hyperlink" Target="https://math.dartmouth.edu/~carlp/PDF/paper99.pdf" TargetMode="External"/><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a:xfrm>
            <a:off x="3174917" y="2316356"/>
            <a:ext cx="4637443" cy="457013"/>
          </a:xfrm>
        </p:spPr>
        <p:txBody>
          <a:bodyPr/>
          <a:lstStyle/>
          <a:p>
            <a:r>
              <a:rPr lang="en-US" altLang="ko-KR" sz="1600" dirty="0"/>
              <a:t>Imperfect Forward Secrecy:</a:t>
            </a:r>
          </a:p>
        </p:txBody>
      </p:sp>
      <p:sp>
        <p:nvSpPr>
          <p:cNvPr id="3" name="텍스트 개체 틀 2"/>
          <p:cNvSpPr>
            <a:spLocks noGrp="1"/>
          </p:cNvSpPr>
          <p:nvPr>
            <p:ph type="body" sz="quarter" idx="11"/>
          </p:nvPr>
        </p:nvSpPr>
        <p:spPr>
          <a:xfrm>
            <a:off x="3174917" y="2715766"/>
            <a:ext cx="4637443" cy="256136"/>
          </a:xfrm>
        </p:spPr>
        <p:txBody>
          <a:bodyPr/>
          <a:lstStyle/>
          <a:p>
            <a:r>
              <a:rPr lang="en-US" altLang="ko-KR" sz="1600" dirty="0">
                <a:solidFill>
                  <a:srgbClr val="FA4147"/>
                </a:solidFill>
              </a:rPr>
              <a:t>How Diffie-Hellman Fails in Practice</a:t>
            </a:r>
            <a:endParaRPr lang="ko-KR" altLang="en-US" sz="1600" dirty="0">
              <a:solidFill>
                <a:srgbClr val="FA4147"/>
              </a:solidFill>
            </a:endParaRPr>
          </a:p>
        </p:txBody>
      </p:sp>
      <p:sp>
        <p:nvSpPr>
          <p:cNvPr id="8" name="Rectangle 3"/>
          <p:cNvSpPr txBox="1">
            <a:spLocks noChangeArrowheads="1"/>
          </p:cNvSpPr>
          <p:nvPr/>
        </p:nvSpPr>
        <p:spPr bwMode="auto">
          <a:xfrm>
            <a:off x="3174918" y="3511549"/>
            <a:ext cx="4248472" cy="276999"/>
          </a:xfrm>
          <a:prstGeom prst="rect">
            <a:avLst/>
          </a:prstGeom>
          <a:noFill/>
          <a:ln>
            <a:noFill/>
          </a:ln>
          <a:extLst/>
        </p:spPr>
        <p:txBody>
          <a:bodyPr wrap="square" lIns="0" tIns="0" rIns="0" bIns="0" anchor="ctr">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r>
              <a:rPr kumimoji="0" lang="en-US" altLang="ko-KR" sz="600" dirty="0">
                <a:solidFill>
                  <a:schemeClr val="bg1"/>
                </a:solidFill>
                <a:latin typeface="Tahoma" panose="020B0604030504040204" pitchFamily="34" charset="0"/>
                <a:ea typeface="Tahoma" panose="020B0604030504040204" pitchFamily="34" charset="0"/>
                <a:cs typeface="Tahoma" panose="020B0604030504040204" pitchFamily="34" charset="0"/>
              </a:rPr>
              <a:t>David Adrian  </a:t>
            </a:r>
            <a:r>
              <a:rPr kumimoji="0" lang="en-US" altLang="ko-KR" sz="600" dirty="0" err="1">
                <a:solidFill>
                  <a:schemeClr val="bg1"/>
                </a:solidFill>
                <a:latin typeface="Tahoma" panose="020B0604030504040204" pitchFamily="34" charset="0"/>
                <a:ea typeface="Tahoma" panose="020B0604030504040204" pitchFamily="34" charset="0"/>
                <a:cs typeface="Tahoma" panose="020B0604030504040204" pitchFamily="34" charset="0"/>
              </a:rPr>
              <a:t>Karthikeyan</a:t>
            </a:r>
            <a:r>
              <a:rPr kumimoji="0" lang="en-US" altLang="ko-KR" sz="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kumimoji="0" lang="en-US" altLang="ko-KR" sz="600" dirty="0" err="1">
                <a:solidFill>
                  <a:schemeClr val="bg1"/>
                </a:solidFill>
                <a:latin typeface="Tahoma" panose="020B0604030504040204" pitchFamily="34" charset="0"/>
                <a:ea typeface="Tahoma" panose="020B0604030504040204" pitchFamily="34" charset="0"/>
                <a:cs typeface="Tahoma" panose="020B0604030504040204" pitchFamily="34" charset="0"/>
              </a:rPr>
              <a:t>Bhargavan</a:t>
            </a:r>
            <a:r>
              <a:rPr kumimoji="0" lang="en-US" altLang="ko-KR" sz="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kumimoji="0" lang="en-US" altLang="ko-KR" sz="600" dirty="0" err="1">
                <a:solidFill>
                  <a:schemeClr val="bg1"/>
                </a:solidFill>
                <a:latin typeface="Tahoma" panose="020B0604030504040204" pitchFamily="34" charset="0"/>
                <a:ea typeface="Tahoma" panose="020B0604030504040204" pitchFamily="34" charset="0"/>
                <a:cs typeface="Tahoma" panose="020B0604030504040204" pitchFamily="34" charset="0"/>
              </a:rPr>
              <a:t>Zakir</a:t>
            </a:r>
            <a:r>
              <a:rPr kumimoji="0" lang="en-US" altLang="ko-KR" sz="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kumimoji="0" lang="en-US" altLang="ko-KR" sz="600" dirty="0" err="1">
                <a:solidFill>
                  <a:schemeClr val="bg1"/>
                </a:solidFill>
                <a:latin typeface="Tahoma" panose="020B0604030504040204" pitchFamily="34" charset="0"/>
                <a:ea typeface="Tahoma" panose="020B0604030504040204" pitchFamily="34" charset="0"/>
                <a:cs typeface="Tahoma" panose="020B0604030504040204" pitchFamily="34" charset="0"/>
              </a:rPr>
              <a:t>Durumeric</a:t>
            </a:r>
            <a:r>
              <a:rPr kumimoji="0" lang="en-US" altLang="ko-KR" sz="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kumimoji="0" lang="en-US" altLang="ko-KR" sz="600" dirty="0" err="1">
                <a:solidFill>
                  <a:schemeClr val="bg1"/>
                </a:solidFill>
                <a:latin typeface="Tahoma" panose="020B0604030504040204" pitchFamily="34" charset="0"/>
                <a:ea typeface="Tahoma" panose="020B0604030504040204" pitchFamily="34" charset="0"/>
                <a:cs typeface="Tahoma" panose="020B0604030504040204" pitchFamily="34" charset="0"/>
              </a:rPr>
              <a:t>Pierrick</a:t>
            </a:r>
            <a:r>
              <a:rPr kumimoji="0" lang="en-US" altLang="ko-KR" sz="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kumimoji="0" lang="en-US" altLang="ko-KR" sz="600" dirty="0" err="1">
                <a:solidFill>
                  <a:schemeClr val="bg1"/>
                </a:solidFill>
                <a:latin typeface="Tahoma" panose="020B0604030504040204" pitchFamily="34" charset="0"/>
                <a:ea typeface="Tahoma" panose="020B0604030504040204" pitchFamily="34" charset="0"/>
                <a:cs typeface="Tahoma" panose="020B0604030504040204" pitchFamily="34" charset="0"/>
              </a:rPr>
              <a:t>Gaudry</a:t>
            </a:r>
            <a:r>
              <a:rPr kumimoji="0" lang="en-US" altLang="ko-KR" sz="600" dirty="0">
                <a:solidFill>
                  <a:schemeClr val="bg1"/>
                </a:solidFill>
                <a:latin typeface="Tahoma" panose="020B0604030504040204" pitchFamily="34" charset="0"/>
                <a:ea typeface="Tahoma" panose="020B0604030504040204" pitchFamily="34" charset="0"/>
                <a:cs typeface="Tahoma" panose="020B0604030504040204" pitchFamily="34" charset="0"/>
              </a:rPr>
              <a:t>   Matthew Green</a:t>
            </a:r>
          </a:p>
          <a:p>
            <a:pPr eaLnBrk="1" hangingPunct="1"/>
            <a:r>
              <a:rPr kumimoji="0" lang="en-US" altLang="ko-KR" sz="600" dirty="0">
                <a:solidFill>
                  <a:schemeClr val="bg1"/>
                </a:solidFill>
                <a:latin typeface="Tahoma" panose="020B0604030504040204" pitchFamily="34" charset="0"/>
                <a:ea typeface="Tahoma" panose="020B0604030504040204" pitchFamily="34" charset="0"/>
                <a:cs typeface="Tahoma" panose="020B0604030504040204" pitchFamily="34" charset="0"/>
              </a:rPr>
              <a:t>J. Alex </a:t>
            </a:r>
            <a:r>
              <a:rPr kumimoji="0" lang="en-US" altLang="ko-KR" sz="600" dirty="0" err="1">
                <a:solidFill>
                  <a:schemeClr val="bg1"/>
                </a:solidFill>
                <a:latin typeface="Tahoma" panose="020B0604030504040204" pitchFamily="34" charset="0"/>
                <a:ea typeface="Tahoma" panose="020B0604030504040204" pitchFamily="34" charset="0"/>
                <a:cs typeface="Tahoma" panose="020B0604030504040204" pitchFamily="34" charset="0"/>
              </a:rPr>
              <a:t>Halderman</a:t>
            </a:r>
            <a:r>
              <a:rPr kumimoji="0" lang="en-US" altLang="ko-KR" sz="600" dirty="0">
                <a:solidFill>
                  <a:schemeClr val="bg1"/>
                </a:solidFill>
                <a:latin typeface="Tahoma" panose="020B0604030504040204" pitchFamily="34" charset="0"/>
                <a:ea typeface="Tahoma" panose="020B0604030504040204" pitchFamily="34" charset="0"/>
                <a:cs typeface="Tahoma" panose="020B0604030504040204" pitchFamily="34" charset="0"/>
              </a:rPr>
              <a:t>   Nadia </a:t>
            </a:r>
            <a:r>
              <a:rPr kumimoji="0" lang="en-US" altLang="ko-KR" sz="600" dirty="0" err="1">
                <a:solidFill>
                  <a:schemeClr val="bg1"/>
                </a:solidFill>
                <a:latin typeface="Tahoma" panose="020B0604030504040204" pitchFamily="34" charset="0"/>
                <a:ea typeface="Tahoma" panose="020B0604030504040204" pitchFamily="34" charset="0"/>
                <a:cs typeface="Tahoma" panose="020B0604030504040204" pitchFamily="34" charset="0"/>
              </a:rPr>
              <a:t>Heninger</a:t>
            </a:r>
            <a:r>
              <a:rPr kumimoji="0" lang="en-US" altLang="ko-KR" sz="600" dirty="0">
                <a:solidFill>
                  <a:schemeClr val="bg1"/>
                </a:solidFill>
                <a:latin typeface="Tahoma" panose="020B0604030504040204" pitchFamily="34" charset="0"/>
                <a:ea typeface="Tahoma" panose="020B0604030504040204" pitchFamily="34" charset="0"/>
                <a:cs typeface="Tahoma" panose="020B0604030504040204" pitchFamily="34" charset="0"/>
              </a:rPr>
              <a:t>   Drew </a:t>
            </a:r>
            <a:r>
              <a:rPr kumimoji="0" lang="en-US" altLang="ko-KR" sz="600" dirty="0" err="1">
                <a:solidFill>
                  <a:schemeClr val="bg1"/>
                </a:solidFill>
                <a:latin typeface="Tahoma" panose="020B0604030504040204" pitchFamily="34" charset="0"/>
                <a:ea typeface="Tahoma" panose="020B0604030504040204" pitchFamily="34" charset="0"/>
                <a:cs typeface="Tahoma" panose="020B0604030504040204" pitchFamily="34" charset="0"/>
              </a:rPr>
              <a:t>Springall</a:t>
            </a:r>
            <a:r>
              <a:rPr kumimoji="0" lang="en-US" altLang="ko-KR" sz="600" dirty="0">
                <a:solidFill>
                  <a:schemeClr val="bg1"/>
                </a:solidFill>
                <a:latin typeface="Tahoma" panose="020B0604030504040204" pitchFamily="34" charset="0"/>
                <a:ea typeface="Tahoma" panose="020B0604030504040204" pitchFamily="34" charset="0"/>
                <a:cs typeface="Tahoma" panose="020B0604030504040204" pitchFamily="34" charset="0"/>
              </a:rPr>
              <a:t>   Emmanuel </a:t>
            </a:r>
            <a:r>
              <a:rPr kumimoji="0" lang="en-US" altLang="ko-KR" sz="600" dirty="0" err="1">
                <a:solidFill>
                  <a:schemeClr val="bg1"/>
                </a:solidFill>
                <a:latin typeface="Tahoma" panose="020B0604030504040204" pitchFamily="34" charset="0"/>
                <a:ea typeface="Tahoma" panose="020B0604030504040204" pitchFamily="34" charset="0"/>
                <a:cs typeface="Tahoma" panose="020B0604030504040204" pitchFamily="34" charset="0"/>
              </a:rPr>
              <a:t>Thomé</a:t>
            </a:r>
            <a:r>
              <a:rPr kumimoji="0" lang="en-US" altLang="ko-KR" sz="600" dirty="0">
                <a:solidFill>
                  <a:schemeClr val="bg1"/>
                </a:solidFill>
                <a:latin typeface="Tahoma" panose="020B0604030504040204" pitchFamily="34" charset="0"/>
                <a:ea typeface="Tahoma" panose="020B0604030504040204" pitchFamily="34" charset="0"/>
                <a:cs typeface="Tahoma" panose="020B0604030504040204" pitchFamily="34" charset="0"/>
              </a:rPr>
              <a:t>   Luke </a:t>
            </a:r>
            <a:r>
              <a:rPr kumimoji="0" lang="en-US" altLang="ko-KR" sz="600" dirty="0" err="1">
                <a:solidFill>
                  <a:schemeClr val="bg1"/>
                </a:solidFill>
                <a:latin typeface="Tahoma" panose="020B0604030504040204" pitchFamily="34" charset="0"/>
                <a:ea typeface="Tahoma" panose="020B0604030504040204" pitchFamily="34" charset="0"/>
                <a:cs typeface="Tahoma" panose="020B0604030504040204" pitchFamily="34" charset="0"/>
              </a:rPr>
              <a:t>Valenta</a:t>
            </a:r>
            <a:endParaRPr kumimoji="0" lang="en-US" altLang="ko-KR" sz="6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eaLnBrk="1" hangingPunct="1"/>
            <a:r>
              <a:rPr kumimoji="0" lang="en-US" altLang="ko-KR" sz="600" dirty="0">
                <a:solidFill>
                  <a:schemeClr val="bg1"/>
                </a:solidFill>
                <a:latin typeface="Tahoma" panose="020B0604030504040204" pitchFamily="34" charset="0"/>
                <a:ea typeface="Tahoma" panose="020B0604030504040204" pitchFamily="34" charset="0"/>
                <a:cs typeface="Tahoma" panose="020B0604030504040204" pitchFamily="34" charset="0"/>
              </a:rPr>
              <a:t>Benjamin </a:t>
            </a:r>
            <a:r>
              <a:rPr kumimoji="0" lang="en-US" altLang="ko-KR" sz="600" dirty="0" err="1">
                <a:solidFill>
                  <a:schemeClr val="bg1"/>
                </a:solidFill>
                <a:latin typeface="Tahoma" panose="020B0604030504040204" pitchFamily="34" charset="0"/>
                <a:ea typeface="Tahoma" panose="020B0604030504040204" pitchFamily="34" charset="0"/>
                <a:cs typeface="Tahoma" panose="020B0604030504040204" pitchFamily="34" charset="0"/>
              </a:rPr>
              <a:t>VanderSloot</a:t>
            </a:r>
            <a:r>
              <a:rPr kumimoji="0" lang="en-US" altLang="ko-KR" sz="600" dirty="0">
                <a:solidFill>
                  <a:schemeClr val="bg1"/>
                </a:solidFill>
                <a:latin typeface="Tahoma" panose="020B0604030504040204" pitchFamily="34" charset="0"/>
                <a:ea typeface="Tahoma" panose="020B0604030504040204" pitchFamily="34" charset="0"/>
                <a:cs typeface="Tahoma" panose="020B0604030504040204" pitchFamily="34" charset="0"/>
              </a:rPr>
              <a:t>   Eric </a:t>
            </a:r>
            <a:r>
              <a:rPr kumimoji="0" lang="en-US" altLang="ko-KR" sz="600" dirty="0" err="1">
                <a:solidFill>
                  <a:schemeClr val="bg1"/>
                </a:solidFill>
                <a:latin typeface="Tahoma" panose="020B0604030504040204" pitchFamily="34" charset="0"/>
                <a:ea typeface="Tahoma" panose="020B0604030504040204" pitchFamily="34" charset="0"/>
                <a:cs typeface="Tahoma" panose="020B0604030504040204" pitchFamily="34" charset="0"/>
              </a:rPr>
              <a:t>Wustrow</a:t>
            </a:r>
            <a:r>
              <a:rPr kumimoji="0" lang="en-US" altLang="ko-KR" sz="600" dirty="0">
                <a:solidFill>
                  <a:schemeClr val="bg1"/>
                </a:solidFill>
                <a:latin typeface="Tahoma" panose="020B0604030504040204" pitchFamily="34" charset="0"/>
                <a:ea typeface="Tahoma" panose="020B0604030504040204" pitchFamily="34" charset="0"/>
                <a:cs typeface="Tahoma" panose="020B0604030504040204" pitchFamily="34" charset="0"/>
              </a:rPr>
              <a:t>   Santiago </a:t>
            </a:r>
            <a:r>
              <a:rPr kumimoji="0" lang="en-US" altLang="ko-KR" sz="600" dirty="0" err="1">
                <a:solidFill>
                  <a:schemeClr val="bg1"/>
                </a:solidFill>
                <a:latin typeface="Tahoma" panose="020B0604030504040204" pitchFamily="34" charset="0"/>
                <a:ea typeface="Tahoma" panose="020B0604030504040204" pitchFamily="34" charset="0"/>
                <a:cs typeface="Tahoma" panose="020B0604030504040204" pitchFamily="34" charset="0"/>
              </a:rPr>
              <a:t>Zanella-Béguelink</a:t>
            </a:r>
            <a:r>
              <a:rPr kumimoji="0" lang="en-US" altLang="ko-KR" sz="600" dirty="0">
                <a:solidFill>
                  <a:schemeClr val="bg1"/>
                </a:solidFill>
                <a:latin typeface="Tahoma" panose="020B0604030504040204" pitchFamily="34" charset="0"/>
                <a:ea typeface="Tahoma" panose="020B0604030504040204" pitchFamily="34" charset="0"/>
                <a:cs typeface="Tahoma" panose="020B0604030504040204" pitchFamily="34" charset="0"/>
              </a:rPr>
              <a:t>  Paul Zimmermann</a:t>
            </a:r>
          </a:p>
        </p:txBody>
      </p:sp>
      <p:cxnSp>
        <p:nvCxnSpPr>
          <p:cNvPr id="9" name="직선 연결선 8"/>
          <p:cNvCxnSpPr/>
          <p:nvPr/>
        </p:nvCxnSpPr>
        <p:spPr>
          <a:xfrm>
            <a:off x="3198066" y="2265061"/>
            <a:ext cx="54146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p:nvCxnSpPr>
        <p:spPr>
          <a:xfrm>
            <a:off x="3198066" y="3477412"/>
            <a:ext cx="54146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228184" y="3958863"/>
            <a:ext cx="849913" cy="261610"/>
          </a:xfrm>
          <a:prstGeom prst="rect">
            <a:avLst/>
          </a:prstGeom>
          <a:noFill/>
        </p:spPr>
        <p:txBody>
          <a:bodyPr wrap="none" rtlCol="0">
            <a:spAutoFit/>
          </a:bodyPr>
          <a:lstStyle/>
          <a:p>
            <a:r>
              <a:rPr lang="en-US" altLang="zh-CN" sz="1100" dirty="0" smtClean="0">
                <a:solidFill>
                  <a:schemeClr val="bg1"/>
                </a:solidFill>
              </a:rPr>
              <a:t>Pete Guan</a:t>
            </a:r>
            <a:endParaRPr lang="zh-CN" altLang="en-US" sz="1100" dirty="0">
              <a:solidFill>
                <a:schemeClr val="bg1"/>
              </a:solidFill>
            </a:endParaRPr>
          </a:p>
        </p:txBody>
      </p:sp>
    </p:spTree>
    <p:extLst>
      <p:ext uri="{BB962C8B-B14F-4D97-AF65-F5344CB8AC3E}">
        <p14:creationId xmlns:p14="http://schemas.microsoft.com/office/powerpoint/2010/main" val="3114461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D496982-6B67-48BF-BE88-CEE75E286A28}" type="slidenum">
              <a:rPr lang="ko-KR" altLang="en-US" smtClean="0"/>
              <a:pPr/>
              <a:t>10</a:t>
            </a:fld>
            <a:endParaRPr lang="ko-KR" altLang="en-US"/>
          </a:p>
        </p:txBody>
      </p:sp>
      <p:sp>
        <p:nvSpPr>
          <p:cNvPr id="3" name="文本占位符 2"/>
          <p:cNvSpPr>
            <a:spLocks noGrp="1"/>
          </p:cNvSpPr>
          <p:nvPr>
            <p:ph type="body" sz="quarter" idx="10"/>
          </p:nvPr>
        </p:nvSpPr>
        <p:spPr>
          <a:xfrm flipH="1">
            <a:off x="688369" y="202510"/>
            <a:ext cx="7767262" cy="276999"/>
          </a:xfrm>
        </p:spPr>
        <p:txBody>
          <a:bodyPr/>
          <a:lstStyle/>
          <a:p>
            <a:r>
              <a:rPr lang="en-US" altLang="zh-CN" dirty="0"/>
              <a:t>2</a:t>
            </a:r>
            <a:r>
              <a:rPr lang="en-GB" altLang="zh-CN" dirty="0"/>
              <a:t>.</a:t>
            </a:r>
            <a:r>
              <a:rPr lang="en-US" altLang="zh-CN" dirty="0"/>
              <a:t>1</a:t>
            </a:r>
            <a:r>
              <a:rPr lang="en-GB" altLang="zh-CN" dirty="0"/>
              <a:t> </a:t>
            </a:r>
            <a:r>
              <a:rPr lang="en-US" altLang="zh-CN" dirty="0"/>
              <a:t>The Number Field Sieve Algorithm</a:t>
            </a:r>
            <a:endParaRPr lang="zh-CN" altLang="en-US" dirty="0"/>
          </a:p>
        </p:txBody>
      </p:sp>
      <p:sp>
        <p:nvSpPr>
          <p:cNvPr id="4" name="文本占位符 3"/>
          <p:cNvSpPr>
            <a:spLocks noGrp="1"/>
          </p:cNvSpPr>
          <p:nvPr>
            <p:ph type="body" sz="quarter" idx="13"/>
          </p:nvPr>
        </p:nvSpPr>
        <p:spPr>
          <a:xfrm flipH="1">
            <a:off x="688369" y="558362"/>
            <a:ext cx="7767262" cy="369332"/>
          </a:xfrm>
        </p:spPr>
        <p:txBody>
          <a:bodyPr/>
          <a:lstStyle/>
          <a:p>
            <a:r>
              <a:rPr lang="en-GB" altLang="ko-KR" dirty="0">
                <a:solidFill>
                  <a:srgbClr val="FA4147"/>
                </a:solidFill>
              </a:rPr>
              <a:t>LOGJAM ATTACK</a:t>
            </a:r>
            <a:endParaRPr lang="ko-KR" altLang="en-US" dirty="0">
              <a:solidFill>
                <a:srgbClr val="FA4147"/>
              </a:solidFill>
            </a:endParaRPr>
          </a:p>
          <a:p>
            <a:endParaRPr lang="zh-CN" altLang="en-US" dirty="0"/>
          </a:p>
        </p:txBody>
      </p:sp>
      <p:sp>
        <p:nvSpPr>
          <p:cNvPr id="13" name="文本框 12"/>
          <p:cNvSpPr txBox="1"/>
          <p:nvPr/>
        </p:nvSpPr>
        <p:spPr>
          <a:xfrm>
            <a:off x="2700811" y="4002618"/>
            <a:ext cx="3743397" cy="369332"/>
          </a:xfrm>
          <a:prstGeom prst="rect">
            <a:avLst/>
          </a:prstGeom>
          <a:noFill/>
        </p:spPr>
        <p:txBody>
          <a:bodyPr wrap="none" rtlCol="0">
            <a:spAutoFit/>
          </a:bodyPr>
          <a:lstStyle/>
          <a:p>
            <a:r>
              <a:rPr lang="en-GB" altLang="zh-CN" dirty="0"/>
              <a:t>(10 * 365 * 24) / 16 = 7300 hours</a:t>
            </a:r>
            <a:endParaRPr lang="zh-CN" altLang="en-US" dirty="0"/>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1800" y="1111969"/>
            <a:ext cx="3528392" cy="2646294"/>
          </a:xfrm>
          <a:prstGeom prst="rect">
            <a:avLst/>
          </a:prstGeom>
        </p:spPr>
      </p:pic>
    </p:spTree>
    <p:extLst>
      <p:ext uri="{BB962C8B-B14F-4D97-AF65-F5344CB8AC3E}">
        <p14:creationId xmlns:p14="http://schemas.microsoft.com/office/powerpoint/2010/main" val="1862847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D496982-6B67-48BF-BE88-CEE75E286A28}" type="slidenum">
              <a:rPr lang="ko-KR" altLang="en-US" smtClean="0"/>
              <a:pPr/>
              <a:t>11</a:t>
            </a:fld>
            <a:endParaRPr lang="ko-KR" altLang="en-US"/>
          </a:p>
        </p:txBody>
      </p:sp>
      <p:sp>
        <p:nvSpPr>
          <p:cNvPr id="3" name="文本占位符 2"/>
          <p:cNvSpPr>
            <a:spLocks noGrp="1"/>
          </p:cNvSpPr>
          <p:nvPr>
            <p:ph type="body" sz="quarter" idx="10"/>
          </p:nvPr>
        </p:nvSpPr>
        <p:spPr>
          <a:xfrm flipH="1">
            <a:off x="688369" y="202510"/>
            <a:ext cx="7767262" cy="276999"/>
          </a:xfrm>
        </p:spPr>
        <p:txBody>
          <a:bodyPr/>
          <a:lstStyle/>
          <a:p>
            <a:r>
              <a:rPr lang="en-US" altLang="zh-CN" dirty="0"/>
              <a:t>2</a:t>
            </a:r>
            <a:r>
              <a:rPr lang="en-GB" altLang="zh-CN" dirty="0"/>
              <a:t>.</a:t>
            </a:r>
            <a:r>
              <a:rPr lang="en-US" altLang="zh-CN" dirty="0"/>
              <a:t>1</a:t>
            </a:r>
            <a:r>
              <a:rPr lang="en-GB" altLang="zh-CN" dirty="0"/>
              <a:t> </a:t>
            </a:r>
            <a:r>
              <a:rPr lang="en-US" altLang="zh-CN" dirty="0"/>
              <a:t>The Number Field Sieve Algorithm</a:t>
            </a:r>
            <a:endParaRPr lang="zh-CN" altLang="en-US" dirty="0"/>
          </a:p>
        </p:txBody>
      </p:sp>
      <p:sp>
        <p:nvSpPr>
          <p:cNvPr id="4" name="文本占位符 3"/>
          <p:cNvSpPr>
            <a:spLocks noGrp="1"/>
          </p:cNvSpPr>
          <p:nvPr>
            <p:ph type="body" sz="quarter" idx="13"/>
          </p:nvPr>
        </p:nvSpPr>
        <p:spPr>
          <a:xfrm flipH="1">
            <a:off x="688369" y="558362"/>
            <a:ext cx="7767262" cy="369332"/>
          </a:xfrm>
        </p:spPr>
        <p:txBody>
          <a:bodyPr/>
          <a:lstStyle/>
          <a:p>
            <a:r>
              <a:rPr lang="en-GB" altLang="ko-KR" dirty="0">
                <a:solidFill>
                  <a:srgbClr val="FA4147"/>
                </a:solidFill>
              </a:rPr>
              <a:t>LOGJAM ATTACK</a:t>
            </a:r>
            <a:endParaRPr lang="ko-KR" altLang="en-US" dirty="0">
              <a:solidFill>
                <a:srgbClr val="FA4147"/>
              </a:solidFill>
            </a:endParaRPr>
          </a:p>
          <a:p>
            <a:endParaRPr lang="zh-CN" altLang="en-US" dirty="0"/>
          </a:p>
        </p:txBody>
      </p:sp>
      <p:pic>
        <p:nvPicPr>
          <p:cNvPr id="7" name="图片 6"/>
          <p:cNvPicPr>
            <a:picLocks noChangeAspect="1"/>
          </p:cNvPicPr>
          <p:nvPr/>
        </p:nvPicPr>
        <p:blipFill>
          <a:blip r:embed="rId2"/>
          <a:stretch>
            <a:fillRect/>
          </a:stretch>
        </p:blipFill>
        <p:spPr>
          <a:xfrm>
            <a:off x="395536" y="1540957"/>
            <a:ext cx="2621328" cy="1640360"/>
          </a:xfrm>
          <a:prstGeom prst="rect">
            <a:avLst/>
          </a:prstGeom>
        </p:spPr>
      </p:pic>
      <p:pic>
        <p:nvPicPr>
          <p:cNvPr id="8" name="图片 7"/>
          <p:cNvPicPr>
            <a:picLocks noChangeAspect="1"/>
          </p:cNvPicPr>
          <p:nvPr/>
        </p:nvPicPr>
        <p:blipFill>
          <a:blip r:embed="rId3"/>
          <a:stretch>
            <a:fillRect/>
          </a:stretch>
        </p:blipFill>
        <p:spPr>
          <a:xfrm>
            <a:off x="3434696" y="1476379"/>
            <a:ext cx="2274608" cy="1769516"/>
          </a:xfrm>
          <a:prstGeom prst="rect">
            <a:avLst/>
          </a:prstGeom>
        </p:spPr>
      </p:pic>
      <p:pic>
        <p:nvPicPr>
          <p:cNvPr id="12" name="图片 11"/>
          <p:cNvPicPr>
            <a:picLocks noChangeAspect="1"/>
          </p:cNvPicPr>
          <p:nvPr/>
        </p:nvPicPr>
        <p:blipFill>
          <a:blip r:embed="rId4"/>
          <a:stretch>
            <a:fillRect/>
          </a:stretch>
        </p:blipFill>
        <p:spPr>
          <a:xfrm>
            <a:off x="6012160" y="1916413"/>
            <a:ext cx="2783108" cy="889447"/>
          </a:xfrm>
          <a:prstGeom prst="rect">
            <a:avLst/>
          </a:prstGeom>
        </p:spPr>
      </p:pic>
      <p:sp>
        <p:nvSpPr>
          <p:cNvPr id="13" name="文本框 12"/>
          <p:cNvSpPr txBox="1"/>
          <p:nvPr/>
        </p:nvSpPr>
        <p:spPr>
          <a:xfrm>
            <a:off x="2700811" y="3867894"/>
            <a:ext cx="3743397" cy="369332"/>
          </a:xfrm>
          <a:prstGeom prst="rect">
            <a:avLst/>
          </a:prstGeom>
          <a:noFill/>
        </p:spPr>
        <p:txBody>
          <a:bodyPr wrap="none" rtlCol="0">
            <a:spAutoFit/>
          </a:bodyPr>
          <a:lstStyle/>
          <a:p>
            <a:r>
              <a:rPr lang="en-GB" altLang="zh-CN" dirty="0"/>
              <a:t>(10 * 365 * 24) / 48 = 1825 hours</a:t>
            </a:r>
            <a:endParaRPr lang="zh-CN" altLang="en-US" dirty="0"/>
          </a:p>
        </p:txBody>
      </p:sp>
    </p:spTree>
    <p:extLst>
      <p:ext uri="{BB962C8B-B14F-4D97-AF65-F5344CB8AC3E}">
        <p14:creationId xmlns:p14="http://schemas.microsoft.com/office/powerpoint/2010/main" val="2510369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D496982-6B67-48BF-BE88-CEE75E286A28}" type="slidenum">
              <a:rPr lang="ko-KR" altLang="en-US" smtClean="0"/>
              <a:pPr/>
              <a:t>12</a:t>
            </a:fld>
            <a:endParaRPr lang="ko-KR" altLang="en-US"/>
          </a:p>
        </p:txBody>
      </p:sp>
      <p:sp>
        <p:nvSpPr>
          <p:cNvPr id="3" name="文本占位符 2"/>
          <p:cNvSpPr>
            <a:spLocks noGrp="1"/>
          </p:cNvSpPr>
          <p:nvPr>
            <p:ph type="body" sz="quarter" idx="10"/>
          </p:nvPr>
        </p:nvSpPr>
        <p:spPr/>
        <p:txBody>
          <a:bodyPr/>
          <a:lstStyle/>
          <a:p>
            <a:r>
              <a:rPr lang="en-US" altLang="zh-CN" dirty="0"/>
              <a:t>2</a:t>
            </a:r>
            <a:r>
              <a:rPr lang="en-GB" altLang="zh-CN" dirty="0"/>
              <a:t>.</a:t>
            </a:r>
            <a:r>
              <a:rPr lang="en-US" altLang="zh-CN" dirty="0"/>
              <a:t>1</a:t>
            </a:r>
            <a:r>
              <a:rPr lang="en-GB" altLang="zh-CN" dirty="0"/>
              <a:t> </a:t>
            </a:r>
            <a:r>
              <a:rPr lang="en-US" altLang="zh-CN" dirty="0"/>
              <a:t>The Number Field Sieve Algorithm</a:t>
            </a:r>
            <a:endParaRPr lang="zh-CN" altLang="en-US" dirty="0"/>
          </a:p>
        </p:txBody>
      </p:sp>
      <p:sp>
        <p:nvSpPr>
          <p:cNvPr id="4" name="文本占位符 3"/>
          <p:cNvSpPr>
            <a:spLocks noGrp="1"/>
          </p:cNvSpPr>
          <p:nvPr>
            <p:ph type="body" sz="quarter" idx="13"/>
          </p:nvPr>
        </p:nvSpPr>
        <p:spPr>
          <a:xfrm flipH="1">
            <a:off x="688369" y="558362"/>
            <a:ext cx="7767262" cy="572464"/>
          </a:xfrm>
        </p:spPr>
        <p:txBody>
          <a:bodyPr/>
          <a:lstStyle/>
          <a:p>
            <a:r>
              <a:rPr lang="en-GB" altLang="ko-KR" dirty="0">
                <a:solidFill>
                  <a:srgbClr val="FA4147"/>
                </a:solidFill>
              </a:rPr>
              <a:t>LOGJAM ATTACK</a:t>
            </a:r>
            <a:endParaRPr lang="ko-KR" altLang="en-US" dirty="0">
              <a:solidFill>
                <a:srgbClr val="FA4147"/>
              </a:solidFill>
            </a:endParaRPr>
          </a:p>
          <a:p>
            <a:endParaRPr lang="zh-CN" altLang="en-US" dirty="0"/>
          </a:p>
          <a:p>
            <a:endParaRPr lang="zh-CN" altLang="en-US" dirty="0"/>
          </a:p>
        </p:txBody>
      </p:sp>
      <p:pic>
        <p:nvPicPr>
          <p:cNvPr id="6" name="图片 5"/>
          <p:cNvPicPr>
            <a:picLocks noChangeAspect="1"/>
          </p:cNvPicPr>
          <p:nvPr/>
        </p:nvPicPr>
        <p:blipFill>
          <a:blip r:embed="rId2"/>
          <a:stretch>
            <a:fillRect/>
          </a:stretch>
        </p:blipFill>
        <p:spPr>
          <a:xfrm>
            <a:off x="1209199" y="2571750"/>
            <a:ext cx="6747177" cy="1584176"/>
          </a:xfrm>
          <a:prstGeom prst="rect">
            <a:avLst/>
          </a:prstGeom>
        </p:spPr>
      </p:pic>
      <p:sp>
        <p:nvSpPr>
          <p:cNvPr id="8" name="文本框 7"/>
          <p:cNvSpPr txBox="1"/>
          <p:nvPr/>
        </p:nvSpPr>
        <p:spPr>
          <a:xfrm>
            <a:off x="688368" y="1275606"/>
            <a:ext cx="7767263" cy="1077218"/>
          </a:xfrm>
          <a:prstGeom prst="rect">
            <a:avLst/>
          </a:prstGeom>
          <a:noFill/>
        </p:spPr>
        <p:txBody>
          <a:bodyPr wrap="square" rtlCol="0">
            <a:spAutoFit/>
          </a:bodyPr>
          <a:lstStyle/>
          <a:p>
            <a:r>
              <a:rPr lang="en-US" altLang="zh-CN" sz="1600" b="1" dirty="0"/>
              <a:t>The number field sieve algorithm for discrete log </a:t>
            </a:r>
            <a:r>
              <a:rPr lang="en-US" altLang="zh-CN" sz="1600" dirty="0"/>
              <a:t>consists of a precomputation stage that depends only on  the prime p and a descent stage that computes individual logs. With sufficient precomputation, an attacker can quickly break any </a:t>
            </a:r>
            <a:r>
              <a:rPr lang="en-US" altLang="zh-CN" sz="1600" dirty="0" err="1"/>
              <a:t>Diffie</a:t>
            </a:r>
            <a:r>
              <a:rPr lang="en-US" altLang="zh-CN" sz="1600" dirty="0"/>
              <a:t>-Hellman instances that use a particular p. (y = g ^ </a:t>
            </a:r>
            <a:r>
              <a:rPr lang="en-US" altLang="zh-CN" sz="1600"/>
              <a:t>a mod p)</a:t>
            </a:r>
            <a:endParaRPr lang="zh-CN" altLang="en-US" sz="1600" dirty="0"/>
          </a:p>
        </p:txBody>
      </p:sp>
      <p:sp>
        <p:nvSpPr>
          <p:cNvPr id="5" name="文本框 4"/>
          <p:cNvSpPr txBox="1"/>
          <p:nvPr/>
        </p:nvSpPr>
        <p:spPr>
          <a:xfrm>
            <a:off x="2643617" y="4290650"/>
            <a:ext cx="3872599" cy="276999"/>
          </a:xfrm>
          <a:prstGeom prst="rect">
            <a:avLst/>
          </a:prstGeom>
          <a:noFill/>
        </p:spPr>
        <p:txBody>
          <a:bodyPr wrap="none" rtlCol="0">
            <a:spAutoFit/>
          </a:bodyPr>
          <a:lstStyle/>
          <a:p>
            <a:r>
              <a:rPr lang="en-US" altLang="zh-CN" sz="1200" dirty="0">
                <a:hlinkClick r:id="rId3"/>
              </a:rPr>
              <a:t>https://math.dartmouth.edu/~carlp/PDF/paper99.pdf</a:t>
            </a:r>
            <a:endParaRPr lang="zh-CN" altLang="en-US" sz="1200" dirty="0"/>
          </a:p>
        </p:txBody>
      </p:sp>
    </p:spTree>
    <p:extLst>
      <p:ext uri="{BB962C8B-B14F-4D97-AF65-F5344CB8AC3E}">
        <p14:creationId xmlns:p14="http://schemas.microsoft.com/office/powerpoint/2010/main" val="2829340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D496982-6B67-48BF-BE88-CEE75E286A28}" type="slidenum">
              <a:rPr lang="ko-KR" altLang="en-US" smtClean="0"/>
              <a:pPr/>
              <a:t>13</a:t>
            </a:fld>
            <a:endParaRPr lang="ko-KR" altLang="en-US"/>
          </a:p>
        </p:txBody>
      </p:sp>
      <p:sp>
        <p:nvSpPr>
          <p:cNvPr id="3" name="文本占位符 2"/>
          <p:cNvSpPr>
            <a:spLocks noGrp="1"/>
          </p:cNvSpPr>
          <p:nvPr>
            <p:ph type="body" sz="quarter" idx="10"/>
          </p:nvPr>
        </p:nvSpPr>
        <p:spPr/>
        <p:txBody>
          <a:bodyPr/>
          <a:lstStyle/>
          <a:p>
            <a:r>
              <a:rPr lang="en-US" altLang="zh-CN" dirty="0"/>
              <a:t>2</a:t>
            </a:r>
            <a:r>
              <a:rPr lang="en-GB" altLang="zh-CN" dirty="0"/>
              <a:t>.</a:t>
            </a:r>
            <a:r>
              <a:rPr lang="en-US" altLang="zh-CN" dirty="0"/>
              <a:t>1</a:t>
            </a:r>
            <a:r>
              <a:rPr lang="en-GB" altLang="zh-CN" dirty="0"/>
              <a:t> </a:t>
            </a:r>
            <a:r>
              <a:rPr lang="en-US" altLang="zh-CN" dirty="0"/>
              <a:t>The Number Field Sieve Algorithm</a:t>
            </a:r>
            <a:endParaRPr lang="zh-CN" altLang="en-US" dirty="0"/>
          </a:p>
        </p:txBody>
      </p:sp>
      <p:sp>
        <p:nvSpPr>
          <p:cNvPr id="4" name="文本占位符 3"/>
          <p:cNvSpPr>
            <a:spLocks noGrp="1"/>
          </p:cNvSpPr>
          <p:nvPr>
            <p:ph type="body" sz="quarter" idx="13"/>
          </p:nvPr>
        </p:nvSpPr>
        <p:spPr>
          <a:xfrm flipH="1">
            <a:off x="688369" y="558362"/>
            <a:ext cx="7767262" cy="572464"/>
          </a:xfrm>
        </p:spPr>
        <p:txBody>
          <a:bodyPr/>
          <a:lstStyle/>
          <a:p>
            <a:r>
              <a:rPr lang="en-GB" altLang="ko-KR" dirty="0">
                <a:solidFill>
                  <a:srgbClr val="FA4147"/>
                </a:solidFill>
              </a:rPr>
              <a:t>LOGJAM ATTACK</a:t>
            </a:r>
            <a:endParaRPr lang="ko-KR" altLang="en-US" dirty="0">
              <a:solidFill>
                <a:srgbClr val="FA4147"/>
              </a:solidFill>
            </a:endParaRPr>
          </a:p>
          <a:p>
            <a:endParaRPr lang="zh-CN" altLang="en-US" dirty="0"/>
          </a:p>
          <a:p>
            <a:endParaRPr lang="zh-CN" altLang="en-US" dirty="0"/>
          </a:p>
        </p:txBody>
      </p:sp>
      <p:sp>
        <p:nvSpPr>
          <p:cNvPr id="5" name="文本框 4"/>
          <p:cNvSpPr txBox="1"/>
          <p:nvPr/>
        </p:nvSpPr>
        <p:spPr>
          <a:xfrm>
            <a:off x="899592" y="1347614"/>
            <a:ext cx="7450950" cy="369332"/>
          </a:xfrm>
          <a:prstGeom prst="rect">
            <a:avLst/>
          </a:prstGeom>
          <a:noFill/>
        </p:spPr>
        <p:txBody>
          <a:bodyPr wrap="none" rtlCol="0">
            <a:spAutoFit/>
          </a:bodyPr>
          <a:lstStyle/>
          <a:p>
            <a:pPr marL="285750" indent="-285750">
              <a:buFont typeface="Arial" panose="020B0604020202020204" pitchFamily="34" charset="0"/>
              <a:buChar char="•"/>
            </a:pPr>
            <a:r>
              <a:rPr lang="en-GB" altLang="zh-CN" dirty="0"/>
              <a:t>Carried out precomputation for Apache, </a:t>
            </a:r>
            <a:r>
              <a:rPr lang="en-GB" altLang="zh-CN" dirty="0" err="1"/>
              <a:t>mod_ssl</a:t>
            </a:r>
            <a:r>
              <a:rPr lang="en-GB" altLang="zh-CN" dirty="0"/>
              <a:t>, OpenSSL primes</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3233702824"/>
              </p:ext>
            </p:extLst>
          </p:nvPr>
        </p:nvGraphicFramePr>
        <p:xfrm>
          <a:off x="1284312" y="1969340"/>
          <a:ext cx="6456040" cy="1106466"/>
        </p:xfrm>
        <a:graphic>
          <a:graphicData uri="http://schemas.openxmlformats.org/drawingml/2006/table">
            <a:tbl>
              <a:tblPr firstRow="1" bandRow="1">
                <a:tableStyleId>{22838BEF-8BB2-4498-84A7-C5851F593DF1}</a:tableStyleId>
              </a:tblPr>
              <a:tblGrid>
                <a:gridCol w="1219200">
                  <a:extLst>
                    <a:ext uri="{9D8B030D-6E8A-4147-A177-3AD203B41FA5}">
                      <a16:colId xmlns:a16="http://schemas.microsoft.com/office/drawing/2014/main" val="2630989020"/>
                    </a:ext>
                  </a:extLst>
                </a:gridCol>
                <a:gridCol w="1219200">
                  <a:extLst>
                    <a:ext uri="{9D8B030D-6E8A-4147-A177-3AD203B41FA5}">
                      <a16:colId xmlns:a16="http://schemas.microsoft.com/office/drawing/2014/main" val="1492499033"/>
                    </a:ext>
                  </a:extLst>
                </a:gridCol>
                <a:gridCol w="1219200">
                  <a:extLst>
                    <a:ext uri="{9D8B030D-6E8A-4147-A177-3AD203B41FA5}">
                      <a16:colId xmlns:a16="http://schemas.microsoft.com/office/drawing/2014/main" val="1582418079"/>
                    </a:ext>
                  </a:extLst>
                </a:gridCol>
                <a:gridCol w="1358280">
                  <a:extLst>
                    <a:ext uri="{9D8B030D-6E8A-4147-A177-3AD203B41FA5}">
                      <a16:colId xmlns:a16="http://schemas.microsoft.com/office/drawing/2014/main" val="2368269564"/>
                    </a:ext>
                  </a:extLst>
                </a:gridCol>
                <a:gridCol w="1440160">
                  <a:extLst>
                    <a:ext uri="{9D8B030D-6E8A-4147-A177-3AD203B41FA5}">
                      <a16:colId xmlns:a16="http://schemas.microsoft.com/office/drawing/2014/main" val="2686749345"/>
                    </a:ext>
                  </a:extLst>
                </a:gridCol>
              </a:tblGrid>
              <a:tr h="368822">
                <a:tc>
                  <a:txBody>
                    <a:bodyPr/>
                    <a:lstStyle/>
                    <a:p>
                      <a:endParaRPr lang="zh-CN" altLang="en-US" dirty="0"/>
                    </a:p>
                  </a:txBody>
                  <a:tcPr/>
                </a:tc>
                <a:tc>
                  <a:txBody>
                    <a:bodyPr/>
                    <a:lstStyle/>
                    <a:p>
                      <a:r>
                        <a:rPr lang="en-GB" altLang="zh-CN" dirty="0" err="1"/>
                        <a:t>polysel</a:t>
                      </a:r>
                      <a:endParaRPr lang="zh-CN" altLang="en-US" dirty="0"/>
                    </a:p>
                  </a:txBody>
                  <a:tcPr/>
                </a:tc>
                <a:tc>
                  <a:txBody>
                    <a:bodyPr/>
                    <a:lstStyle/>
                    <a:p>
                      <a:r>
                        <a:rPr lang="en-GB" altLang="zh-CN" dirty="0"/>
                        <a:t>sieving</a:t>
                      </a:r>
                      <a:endParaRPr lang="zh-CN" altLang="en-US" dirty="0"/>
                    </a:p>
                  </a:txBody>
                  <a:tcPr/>
                </a:tc>
                <a:tc>
                  <a:txBody>
                    <a:bodyPr/>
                    <a:lstStyle/>
                    <a:p>
                      <a:r>
                        <a:rPr lang="en-GB" altLang="zh-CN" dirty="0" err="1"/>
                        <a:t>linalg</a:t>
                      </a:r>
                      <a:endParaRPr lang="zh-CN" altLang="en-US" dirty="0"/>
                    </a:p>
                  </a:txBody>
                  <a:tcPr/>
                </a:tc>
                <a:tc>
                  <a:txBody>
                    <a:bodyPr/>
                    <a:lstStyle/>
                    <a:p>
                      <a:r>
                        <a:rPr lang="en-GB" altLang="zh-CN" dirty="0"/>
                        <a:t>Descent</a:t>
                      </a:r>
                      <a:endParaRPr lang="zh-CN" altLang="en-US" dirty="0"/>
                    </a:p>
                  </a:txBody>
                  <a:tcPr/>
                </a:tc>
                <a:extLst>
                  <a:ext uri="{0D108BD9-81ED-4DB2-BD59-A6C34878D82A}">
                    <a16:rowId xmlns:a16="http://schemas.microsoft.com/office/drawing/2014/main" val="3050829352"/>
                  </a:ext>
                </a:extLst>
              </a:tr>
              <a:tr h="368822">
                <a:tc>
                  <a:txBody>
                    <a:bodyPr/>
                    <a:lstStyle/>
                    <a:p>
                      <a:endParaRPr lang="zh-CN" altLang="en-US" dirty="0"/>
                    </a:p>
                  </a:txBody>
                  <a:tcPr/>
                </a:tc>
                <a:tc gridSpan="2">
                  <a:txBody>
                    <a:bodyPr/>
                    <a:lstStyle/>
                    <a:p>
                      <a:r>
                        <a:rPr lang="en-GB" altLang="zh-CN" dirty="0"/>
                        <a:t>2000-3000 cores</a:t>
                      </a:r>
                      <a:endParaRPr lang="zh-CN" altLang="en-US" dirty="0"/>
                    </a:p>
                  </a:txBody>
                  <a:tcPr/>
                </a:tc>
                <a:tc hMerge="1">
                  <a:txBody>
                    <a:bodyPr/>
                    <a:lstStyle/>
                    <a:p>
                      <a:endParaRPr lang="zh-CN" altLang="en-US" dirty="0"/>
                    </a:p>
                  </a:txBody>
                  <a:tcPr/>
                </a:tc>
                <a:tc>
                  <a:txBody>
                    <a:bodyPr/>
                    <a:lstStyle/>
                    <a:p>
                      <a:r>
                        <a:rPr lang="en-GB" altLang="zh-CN" dirty="0"/>
                        <a:t>288 cores</a:t>
                      </a:r>
                      <a:endParaRPr lang="zh-CN" altLang="en-US" dirty="0"/>
                    </a:p>
                  </a:txBody>
                  <a:tcPr/>
                </a:tc>
                <a:tc>
                  <a:txBody>
                    <a:bodyPr/>
                    <a:lstStyle/>
                    <a:p>
                      <a:r>
                        <a:rPr lang="en-GB" altLang="zh-CN" dirty="0"/>
                        <a:t>36 cores</a:t>
                      </a:r>
                      <a:endParaRPr lang="zh-CN" altLang="en-US" dirty="0"/>
                    </a:p>
                  </a:txBody>
                  <a:tcPr/>
                </a:tc>
                <a:extLst>
                  <a:ext uri="{0D108BD9-81ED-4DB2-BD59-A6C34878D82A}">
                    <a16:rowId xmlns:a16="http://schemas.microsoft.com/office/drawing/2014/main" val="3299187739"/>
                  </a:ext>
                </a:extLst>
              </a:tr>
              <a:tr h="368822">
                <a:tc>
                  <a:txBody>
                    <a:bodyPr/>
                    <a:lstStyle/>
                    <a:p>
                      <a:r>
                        <a:rPr lang="en-GB" altLang="zh-CN" dirty="0"/>
                        <a:t>DH-512</a:t>
                      </a:r>
                      <a:endParaRPr lang="zh-CN" altLang="en-US" dirty="0"/>
                    </a:p>
                  </a:txBody>
                  <a:tcPr/>
                </a:tc>
                <a:tc>
                  <a:txBody>
                    <a:bodyPr/>
                    <a:lstStyle/>
                    <a:p>
                      <a:r>
                        <a:rPr lang="en-GB" altLang="zh-CN" dirty="0"/>
                        <a:t>3 hours</a:t>
                      </a:r>
                      <a:endParaRPr lang="zh-CN" altLang="en-US" dirty="0"/>
                    </a:p>
                  </a:txBody>
                  <a:tcPr/>
                </a:tc>
                <a:tc>
                  <a:txBody>
                    <a:bodyPr/>
                    <a:lstStyle/>
                    <a:p>
                      <a:r>
                        <a:rPr lang="en-GB" altLang="zh-CN" dirty="0"/>
                        <a:t>15 hours</a:t>
                      </a:r>
                      <a:endParaRPr lang="zh-CN" altLang="en-US" dirty="0"/>
                    </a:p>
                  </a:txBody>
                  <a:tcPr/>
                </a:tc>
                <a:tc>
                  <a:txBody>
                    <a:bodyPr/>
                    <a:lstStyle/>
                    <a:p>
                      <a:r>
                        <a:rPr lang="en-GB" altLang="zh-CN" dirty="0"/>
                        <a:t>120 hours</a:t>
                      </a:r>
                      <a:endParaRPr lang="zh-CN" altLang="en-US" dirty="0"/>
                    </a:p>
                  </a:txBody>
                  <a:tcPr/>
                </a:tc>
                <a:tc>
                  <a:txBody>
                    <a:bodyPr/>
                    <a:lstStyle/>
                    <a:p>
                      <a:r>
                        <a:rPr lang="en-GB" altLang="zh-CN" dirty="0"/>
                        <a:t>70 seconds</a:t>
                      </a:r>
                      <a:endParaRPr lang="zh-CN" altLang="en-US" dirty="0"/>
                    </a:p>
                  </a:txBody>
                  <a:tcPr/>
                </a:tc>
                <a:extLst>
                  <a:ext uri="{0D108BD9-81ED-4DB2-BD59-A6C34878D82A}">
                    <a16:rowId xmlns:a16="http://schemas.microsoft.com/office/drawing/2014/main" val="2127733571"/>
                  </a:ext>
                </a:extLst>
              </a:tr>
            </a:tbl>
          </a:graphicData>
        </a:graphic>
      </p:graphicFrame>
      <p:sp>
        <p:nvSpPr>
          <p:cNvPr id="9" name="文本框 8"/>
          <p:cNvSpPr txBox="1"/>
          <p:nvPr/>
        </p:nvSpPr>
        <p:spPr>
          <a:xfrm>
            <a:off x="937474" y="3363838"/>
            <a:ext cx="7306933"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The authors needed several thousand CPU cores for a week to precompute data for a single 512-bit prime.</a:t>
            </a:r>
            <a:endParaRPr lang="zh-CN" altLang="en-US" dirty="0"/>
          </a:p>
        </p:txBody>
      </p:sp>
      <p:sp>
        <p:nvSpPr>
          <p:cNvPr id="8" name="文本框 7"/>
          <p:cNvSpPr txBox="1"/>
          <p:nvPr/>
        </p:nvSpPr>
        <p:spPr>
          <a:xfrm>
            <a:off x="936953" y="4074626"/>
            <a:ext cx="6947415" cy="369332"/>
          </a:xfrm>
          <a:prstGeom prst="rect">
            <a:avLst/>
          </a:prstGeom>
          <a:noFill/>
        </p:spPr>
        <p:txBody>
          <a:bodyPr wrap="none" rtlCol="0">
            <a:spAutoFit/>
          </a:bodyPr>
          <a:lstStyle/>
          <a:p>
            <a:pPr marL="285750" indent="-285750">
              <a:buFont typeface="Arial" panose="020B0604020202020204" pitchFamily="34" charset="0"/>
              <a:buChar char="•"/>
            </a:pPr>
            <a:r>
              <a:rPr lang="en-GB" altLang="zh-CN" dirty="0"/>
              <a:t>After 1 week precomputation, median individual log time 70s</a:t>
            </a:r>
            <a:endParaRPr lang="zh-CN" altLang="en-US" dirty="0"/>
          </a:p>
        </p:txBody>
      </p:sp>
    </p:spTree>
    <p:extLst>
      <p:ext uri="{BB962C8B-B14F-4D97-AF65-F5344CB8AC3E}">
        <p14:creationId xmlns:p14="http://schemas.microsoft.com/office/powerpoint/2010/main" val="2124367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D496982-6B67-48BF-BE88-CEE75E286A28}" type="slidenum">
              <a:rPr lang="ko-KR" altLang="en-US" smtClean="0"/>
              <a:pPr/>
              <a:t>14</a:t>
            </a:fld>
            <a:endParaRPr lang="ko-KR" altLang="en-US"/>
          </a:p>
        </p:txBody>
      </p:sp>
      <p:sp>
        <p:nvSpPr>
          <p:cNvPr id="3" name="文本占位符 2"/>
          <p:cNvSpPr>
            <a:spLocks noGrp="1"/>
          </p:cNvSpPr>
          <p:nvPr>
            <p:ph type="body" sz="quarter" idx="10"/>
          </p:nvPr>
        </p:nvSpPr>
        <p:spPr/>
        <p:txBody>
          <a:bodyPr/>
          <a:lstStyle/>
          <a:p>
            <a:r>
              <a:rPr lang="en-GB" altLang="zh-CN" dirty="0"/>
              <a:t>2.2 </a:t>
            </a:r>
            <a:r>
              <a:rPr lang="en-US" altLang="zh-CN" dirty="0"/>
              <a:t>TLS Cipher Vision Down-grade</a:t>
            </a:r>
            <a:endParaRPr lang="zh-CN" altLang="en-US" dirty="0"/>
          </a:p>
        </p:txBody>
      </p:sp>
      <p:sp>
        <p:nvSpPr>
          <p:cNvPr id="4" name="文本占位符 3"/>
          <p:cNvSpPr>
            <a:spLocks noGrp="1"/>
          </p:cNvSpPr>
          <p:nvPr>
            <p:ph type="body" sz="quarter" idx="13"/>
          </p:nvPr>
        </p:nvSpPr>
        <p:spPr>
          <a:xfrm flipH="1">
            <a:off x="688369" y="558362"/>
            <a:ext cx="7767262" cy="572464"/>
          </a:xfrm>
        </p:spPr>
        <p:txBody>
          <a:bodyPr/>
          <a:lstStyle/>
          <a:p>
            <a:r>
              <a:rPr lang="en-GB" altLang="ko-KR" dirty="0">
                <a:solidFill>
                  <a:srgbClr val="FA4147"/>
                </a:solidFill>
              </a:rPr>
              <a:t>LOGJAM ATTACK</a:t>
            </a:r>
            <a:endParaRPr lang="ko-KR" altLang="en-US" dirty="0">
              <a:solidFill>
                <a:srgbClr val="FA4147"/>
              </a:solidFill>
            </a:endParaRPr>
          </a:p>
          <a:p>
            <a:endParaRPr lang="zh-CN" altLang="en-US" dirty="0"/>
          </a:p>
          <a:p>
            <a:endParaRPr lang="zh-CN" altLang="en-US" dirty="0"/>
          </a:p>
        </p:txBody>
      </p:sp>
      <p:pic>
        <p:nvPicPr>
          <p:cNvPr id="5" name="图片 4"/>
          <p:cNvPicPr>
            <a:picLocks noChangeAspect="1"/>
          </p:cNvPicPr>
          <p:nvPr/>
        </p:nvPicPr>
        <p:blipFill>
          <a:blip r:embed="rId3"/>
          <a:stretch>
            <a:fillRect/>
          </a:stretch>
        </p:blipFill>
        <p:spPr>
          <a:xfrm>
            <a:off x="1727684" y="1154820"/>
            <a:ext cx="5688632" cy="3391107"/>
          </a:xfrm>
          <a:prstGeom prst="rect">
            <a:avLst/>
          </a:prstGeom>
        </p:spPr>
      </p:pic>
    </p:spTree>
    <p:extLst>
      <p:ext uri="{BB962C8B-B14F-4D97-AF65-F5344CB8AC3E}">
        <p14:creationId xmlns:p14="http://schemas.microsoft.com/office/powerpoint/2010/main" val="3936495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D496982-6B67-48BF-BE88-CEE75E286A28}" type="slidenum">
              <a:rPr lang="ko-KR" altLang="en-US" smtClean="0"/>
              <a:pPr/>
              <a:t>15</a:t>
            </a:fld>
            <a:endParaRPr lang="ko-KR" altLang="en-US"/>
          </a:p>
        </p:txBody>
      </p:sp>
      <p:sp>
        <p:nvSpPr>
          <p:cNvPr id="3" name="文本占位符 2"/>
          <p:cNvSpPr>
            <a:spLocks noGrp="1"/>
          </p:cNvSpPr>
          <p:nvPr>
            <p:ph type="body" sz="quarter" idx="10"/>
          </p:nvPr>
        </p:nvSpPr>
        <p:spPr/>
        <p:txBody>
          <a:bodyPr/>
          <a:lstStyle/>
          <a:p>
            <a:r>
              <a:rPr lang="en-GB" altLang="zh-CN" dirty="0"/>
              <a:t>2.2 </a:t>
            </a:r>
            <a:r>
              <a:rPr lang="en-US" altLang="zh-CN" dirty="0"/>
              <a:t>TLS Cipher Vision Down-grade</a:t>
            </a:r>
            <a:endParaRPr lang="zh-CN" altLang="en-US" dirty="0"/>
          </a:p>
        </p:txBody>
      </p:sp>
      <p:sp>
        <p:nvSpPr>
          <p:cNvPr id="4" name="文本占位符 3"/>
          <p:cNvSpPr>
            <a:spLocks noGrp="1"/>
          </p:cNvSpPr>
          <p:nvPr>
            <p:ph type="body" sz="quarter" idx="13"/>
          </p:nvPr>
        </p:nvSpPr>
        <p:spPr>
          <a:xfrm flipH="1">
            <a:off x="688369" y="558362"/>
            <a:ext cx="7767262" cy="572464"/>
          </a:xfrm>
        </p:spPr>
        <p:txBody>
          <a:bodyPr/>
          <a:lstStyle/>
          <a:p>
            <a:r>
              <a:rPr lang="en-GB" altLang="ko-KR" dirty="0">
                <a:solidFill>
                  <a:srgbClr val="FA4147"/>
                </a:solidFill>
              </a:rPr>
              <a:t>LOGJAM ATTACK</a:t>
            </a:r>
            <a:endParaRPr lang="ko-KR" altLang="en-US" dirty="0">
              <a:solidFill>
                <a:srgbClr val="FA4147"/>
              </a:solidFill>
            </a:endParaRPr>
          </a:p>
          <a:p>
            <a:endParaRPr lang="zh-CN" altLang="en-US" dirty="0"/>
          </a:p>
          <a:p>
            <a:endParaRPr lang="zh-CN" altLang="en-US" dirty="0"/>
          </a:p>
        </p:txBody>
      </p:sp>
      <p:sp>
        <p:nvSpPr>
          <p:cNvPr id="7" name="文本框 6"/>
          <p:cNvSpPr txBox="1"/>
          <p:nvPr/>
        </p:nvSpPr>
        <p:spPr>
          <a:xfrm>
            <a:off x="1187624" y="3920738"/>
            <a:ext cx="6840760" cy="523220"/>
          </a:xfrm>
          <a:prstGeom prst="rect">
            <a:avLst/>
          </a:prstGeom>
          <a:noFill/>
        </p:spPr>
        <p:txBody>
          <a:bodyPr wrap="square" rtlCol="0">
            <a:spAutoFit/>
          </a:bodyPr>
          <a:lstStyle/>
          <a:p>
            <a:r>
              <a:rPr lang="en-US" altLang="zh-CN" sz="1400" b="1" dirty="0"/>
              <a:t>Top 512-bit DH primes for TLS</a:t>
            </a:r>
            <a:r>
              <a:rPr lang="en-US" altLang="zh-CN" sz="1400" dirty="0"/>
              <a:t>. 8.4% of Alexa Top 1M HTTPS domains allow DHE_EXPORT, of which 92.3% use one of the two most popular primes, shown here. </a:t>
            </a:r>
            <a:endParaRPr lang="zh-CN" altLang="en-US" sz="1400" dirty="0"/>
          </a:p>
        </p:txBody>
      </p:sp>
      <p:pic>
        <p:nvPicPr>
          <p:cNvPr id="5" name="图片 4"/>
          <p:cNvPicPr>
            <a:picLocks noChangeAspect="1"/>
          </p:cNvPicPr>
          <p:nvPr/>
        </p:nvPicPr>
        <p:blipFill>
          <a:blip r:embed="rId2"/>
          <a:stretch>
            <a:fillRect/>
          </a:stretch>
        </p:blipFill>
        <p:spPr>
          <a:xfrm>
            <a:off x="1782109" y="1155189"/>
            <a:ext cx="5651790" cy="2616334"/>
          </a:xfrm>
          <a:prstGeom prst="rect">
            <a:avLst/>
          </a:prstGeom>
        </p:spPr>
      </p:pic>
    </p:spTree>
    <p:extLst>
      <p:ext uri="{BB962C8B-B14F-4D97-AF65-F5344CB8AC3E}">
        <p14:creationId xmlns:p14="http://schemas.microsoft.com/office/powerpoint/2010/main" val="2857493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D496982-6B67-48BF-BE88-CEE75E286A28}" type="slidenum">
              <a:rPr lang="ko-KR" altLang="en-US" smtClean="0"/>
              <a:pPr/>
              <a:t>16</a:t>
            </a:fld>
            <a:endParaRPr lang="ko-KR" altLang="en-US"/>
          </a:p>
        </p:txBody>
      </p:sp>
      <p:sp>
        <p:nvSpPr>
          <p:cNvPr id="3" name="文本占位符 2"/>
          <p:cNvSpPr>
            <a:spLocks noGrp="1"/>
          </p:cNvSpPr>
          <p:nvPr>
            <p:ph type="body" sz="quarter" idx="10"/>
          </p:nvPr>
        </p:nvSpPr>
        <p:spPr>
          <a:xfrm flipH="1">
            <a:off x="688369" y="202510"/>
            <a:ext cx="7767262" cy="615553"/>
          </a:xfrm>
        </p:spPr>
        <p:txBody>
          <a:bodyPr/>
          <a:lstStyle/>
          <a:p>
            <a:r>
              <a:rPr lang="en-GB" altLang="zh-CN" dirty="0"/>
              <a:t>2.2 </a:t>
            </a:r>
            <a:r>
              <a:rPr lang="en-US" altLang="zh-CN" dirty="0"/>
              <a:t>TLS Cipher Vision Down-grade</a:t>
            </a:r>
            <a:endParaRPr lang="zh-CN" altLang="en-US" dirty="0"/>
          </a:p>
          <a:p>
            <a:endParaRPr lang="zh-CN" altLang="en-US" dirty="0"/>
          </a:p>
        </p:txBody>
      </p:sp>
      <p:sp>
        <p:nvSpPr>
          <p:cNvPr id="4" name="文本占位符 3"/>
          <p:cNvSpPr>
            <a:spLocks noGrp="1"/>
          </p:cNvSpPr>
          <p:nvPr>
            <p:ph type="body" sz="quarter" idx="13"/>
          </p:nvPr>
        </p:nvSpPr>
        <p:spPr>
          <a:xfrm flipH="1">
            <a:off x="688369" y="558362"/>
            <a:ext cx="7767262" cy="572464"/>
          </a:xfrm>
        </p:spPr>
        <p:txBody>
          <a:bodyPr/>
          <a:lstStyle/>
          <a:p>
            <a:r>
              <a:rPr lang="en-GB" altLang="ko-KR" dirty="0">
                <a:solidFill>
                  <a:srgbClr val="FA4147"/>
                </a:solidFill>
              </a:rPr>
              <a:t>LOGJAM ATTACK</a:t>
            </a:r>
            <a:endParaRPr lang="ko-KR" altLang="en-US" dirty="0">
              <a:solidFill>
                <a:srgbClr val="FA4147"/>
              </a:solidFill>
            </a:endParaRPr>
          </a:p>
          <a:p>
            <a:endParaRPr lang="zh-CN" altLang="en-US" dirty="0"/>
          </a:p>
          <a:p>
            <a:endParaRPr lang="zh-CN" altLang="en-US" dirty="0"/>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44" y="1130826"/>
            <a:ext cx="4609871" cy="2593052"/>
          </a:xfrm>
          <a:prstGeom prst="rect">
            <a:avLst/>
          </a:prstGeom>
        </p:spPr>
      </p:pic>
      <p:sp>
        <p:nvSpPr>
          <p:cNvPr id="10" name="文本框 9"/>
          <p:cNvSpPr txBox="1"/>
          <p:nvPr/>
        </p:nvSpPr>
        <p:spPr>
          <a:xfrm>
            <a:off x="1691680" y="3992746"/>
            <a:ext cx="5832648" cy="523220"/>
          </a:xfrm>
          <a:prstGeom prst="rect">
            <a:avLst/>
          </a:prstGeom>
          <a:noFill/>
        </p:spPr>
        <p:txBody>
          <a:bodyPr wrap="square" rtlCol="0">
            <a:spAutoFit/>
          </a:bodyPr>
          <a:lstStyle/>
          <a:p>
            <a:pPr algn="ctr"/>
            <a:r>
              <a:rPr lang="en-US" altLang="zh-CN" sz="1400" dirty="0"/>
              <a:t>From published Snowden documents that suggests NSA may already be exploiting 1024-bit </a:t>
            </a:r>
            <a:r>
              <a:rPr lang="en-US" altLang="zh-CN" sz="1400" dirty="0" err="1"/>
              <a:t>Diffie</a:t>
            </a:r>
            <a:r>
              <a:rPr lang="en-US" altLang="zh-CN" sz="1400" dirty="0"/>
              <a:t>-Hellman to decrypt VPN traffic.</a:t>
            </a:r>
            <a:endParaRPr lang="zh-CN" altLang="en-US" sz="1400" dirty="0"/>
          </a:p>
        </p:txBody>
      </p:sp>
    </p:spTree>
    <p:extLst>
      <p:ext uri="{BB962C8B-B14F-4D97-AF65-F5344CB8AC3E}">
        <p14:creationId xmlns:p14="http://schemas.microsoft.com/office/powerpoint/2010/main" val="4169204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4"/>
          <p:cNvSpPr>
            <a:spLocks noGrp="1"/>
          </p:cNvSpPr>
          <p:nvPr>
            <p:ph type="body" sz="quarter" idx="10"/>
          </p:nvPr>
        </p:nvSpPr>
        <p:spPr>
          <a:xfrm flipH="1">
            <a:off x="2106486" y="2643758"/>
            <a:ext cx="5328592" cy="332399"/>
          </a:xfrm>
        </p:spPr>
        <p:txBody>
          <a:bodyPr/>
          <a:lstStyle/>
          <a:p>
            <a:r>
              <a:rPr lang="en-GB" altLang="ko-KR" dirty="0"/>
              <a:t>Who is Affected?</a:t>
            </a:r>
            <a:endParaRPr lang="ko-KR" altLang="en-US" dirty="0"/>
          </a:p>
        </p:txBody>
      </p:sp>
      <p:sp>
        <p:nvSpPr>
          <p:cNvPr id="3" name="텍스트 개체 틀 5"/>
          <p:cNvSpPr>
            <a:spLocks noGrp="1"/>
          </p:cNvSpPr>
          <p:nvPr>
            <p:ph type="body" sz="quarter" idx="13"/>
          </p:nvPr>
        </p:nvSpPr>
        <p:spPr>
          <a:xfrm flipH="1">
            <a:off x="2106486" y="3127805"/>
            <a:ext cx="5328592" cy="193899"/>
          </a:xfrm>
        </p:spPr>
        <p:txBody>
          <a:bodyPr/>
          <a:lstStyle/>
          <a:p>
            <a:r>
              <a:rPr lang="en-GB" altLang="ko-KR" dirty="0">
                <a:solidFill>
                  <a:srgbClr val="FA4147"/>
                </a:solidFill>
              </a:rPr>
              <a:t>The new attack that makes DHE imperfect</a:t>
            </a:r>
            <a:endParaRPr lang="ko-KR" altLang="en-US" dirty="0">
              <a:solidFill>
                <a:srgbClr val="FA4147"/>
              </a:solidFill>
            </a:endParaRPr>
          </a:p>
        </p:txBody>
      </p:sp>
      <p:sp>
        <p:nvSpPr>
          <p:cNvPr id="4" name="텍스트 개체 틀 6"/>
          <p:cNvSpPr>
            <a:spLocks noGrp="1"/>
          </p:cNvSpPr>
          <p:nvPr>
            <p:ph type="body" sz="quarter" idx="14"/>
          </p:nvPr>
        </p:nvSpPr>
        <p:spPr>
          <a:xfrm flipH="1">
            <a:off x="2106486" y="1451161"/>
            <a:ext cx="1656184" cy="830997"/>
          </a:xfrm>
        </p:spPr>
        <p:txBody>
          <a:bodyPr/>
          <a:lstStyle/>
          <a:p>
            <a:r>
              <a:rPr lang="en-US" altLang="ko-KR" sz="6000" dirty="0">
                <a:ln w="31750">
                  <a:solidFill>
                    <a:srgbClr val="222D47"/>
                  </a:solidFill>
                </a:ln>
                <a:noFill/>
                <a:ea typeface="Tahoma" panose="020B0604030504040204" pitchFamily="34" charset="0"/>
              </a:rPr>
              <a:t>03</a:t>
            </a:r>
            <a:endParaRPr lang="ko-KR" altLang="en-US" sz="6000" dirty="0">
              <a:ln w="31750">
                <a:solidFill>
                  <a:srgbClr val="222D47"/>
                </a:solidFill>
              </a:ln>
              <a:noFill/>
              <a:ea typeface="Tahoma" panose="020B0604030504040204" pitchFamily="34" charset="0"/>
            </a:endParaRPr>
          </a:p>
        </p:txBody>
      </p:sp>
      <p:sp>
        <p:nvSpPr>
          <p:cNvPr id="5" name="Rectangle 3"/>
          <p:cNvSpPr txBox="1">
            <a:spLocks noChangeArrowheads="1"/>
          </p:cNvSpPr>
          <p:nvPr/>
        </p:nvSpPr>
        <p:spPr bwMode="auto">
          <a:xfrm>
            <a:off x="2106486" y="3509015"/>
            <a:ext cx="4248472" cy="430887"/>
          </a:xfrm>
          <a:prstGeom prst="rect">
            <a:avLst/>
          </a:prstGeom>
          <a:noFill/>
          <a:ln>
            <a:noFill/>
          </a:ln>
          <a:extLst/>
        </p:spPr>
        <p:txBody>
          <a:bodyPr wrap="square" lIns="0" tIns="0" rIns="0" bIns="0" anchor="ctr">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r>
              <a:rPr kumimoji="0" lang="en-US" altLang="ko-KR" sz="700" dirty="0">
                <a:latin typeface="Tahoma" panose="020B0604030504040204" pitchFamily="34" charset="0"/>
                <a:ea typeface="Tahoma" panose="020B0604030504040204" pitchFamily="34" charset="0"/>
                <a:cs typeface="Tahoma" panose="020B0604030504040204" pitchFamily="34" charset="0"/>
              </a:rPr>
              <a:t>Diffie-Hellman key exchange is widely used to establish session keys in Internet protocols. It is the main key exchange mechanism in SSH and IPsec and a popular option in TLS. We examine how </a:t>
            </a:r>
            <a:r>
              <a:rPr kumimoji="0" lang="en-US" altLang="ko-KR" sz="700" dirty="0" err="1">
                <a:latin typeface="Tahoma" panose="020B0604030504040204" pitchFamily="34" charset="0"/>
                <a:ea typeface="Tahoma" panose="020B0604030504040204" pitchFamily="34" charset="0"/>
                <a:cs typeface="Tahoma" panose="020B0604030504040204" pitchFamily="34" charset="0"/>
              </a:rPr>
              <a:t>Diffie</a:t>
            </a:r>
            <a:r>
              <a:rPr kumimoji="0" lang="en-US" altLang="ko-KR" sz="700" dirty="0">
                <a:latin typeface="Tahoma" panose="020B0604030504040204" pitchFamily="34" charset="0"/>
                <a:ea typeface="Tahoma" panose="020B0604030504040204" pitchFamily="34" charset="0"/>
                <a:cs typeface="Tahoma" panose="020B0604030504040204" pitchFamily="34" charset="0"/>
              </a:rPr>
              <a:t>-Hellman is commonly implemented and deployed with these protocols and find that, in practice, it frequently offers less security than widely believed.</a:t>
            </a:r>
          </a:p>
        </p:txBody>
      </p:sp>
      <p:cxnSp>
        <p:nvCxnSpPr>
          <p:cNvPr id="6" name="직선 연결선 5"/>
          <p:cNvCxnSpPr/>
          <p:nvPr/>
        </p:nvCxnSpPr>
        <p:spPr>
          <a:xfrm>
            <a:off x="2106486" y="1399701"/>
            <a:ext cx="541461" cy="0"/>
          </a:xfrm>
          <a:prstGeom prst="line">
            <a:avLst/>
          </a:prstGeom>
          <a:ln>
            <a:solidFill>
              <a:srgbClr val="222D47"/>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p:nvCxnSpPr>
        <p:spPr>
          <a:xfrm>
            <a:off x="2106486" y="2540132"/>
            <a:ext cx="541461" cy="0"/>
          </a:xfrm>
          <a:prstGeom prst="line">
            <a:avLst/>
          </a:prstGeom>
          <a:ln>
            <a:solidFill>
              <a:srgbClr val="222D4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5562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D496982-6B67-48BF-BE88-CEE75E286A28}" type="slidenum">
              <a:rPr lang="ko-KR" altLang="en-US" smtClean="0"/>
              <a:pPr/>
              <a:t>18</a:t>
            </a:fld>
            <a:endParaRPr lang="ko-KR" altLang="en-US"/>
          </a:p>
        </p:txBody>
      </p:sp>
      <p:sp>
        <p:nvSpPr>
          <p:cNvPr id="3" name="文本占位符 2"/>
          <p:cNvSpPr>
            <a:spLocks noGrp="1"/>
          </p:cNvSpPr>
          <p:nvPr>
            <p:ph type="body" sz="quarter" idx="10"/>
          </p:nvPr>
        </p:nvSpPr>
        <p:spPr>
          <a:xfrm flipH="1">
            <a:off x="688369" y="202510"/>
            <a:ext cx="7767262" cy="615553"/>
          </a:xfrm>
        </p:spPr>
        <p:txBody>
          <a:bodyPr/>
          <a:lstStyle/>
          <a:p>
            <a:r>
              <a:rPr lang="en-US" altLang="zh-CN" dirty="0"/>
              <a:t>03-1. </a:t>
            </a:r>
            <a:r>
              <a:rPr lang="en-GB" altLang="zh-CN" dirty="0"/>
              <a:t>Who is still supporting DHE_EXPORT</a:t>
            </a:r>
            <a:endParaRPr lang="en-US" altLang="zh-CN" dirty="0"/>
          </a:p>
          <a:p>
            <a:endParaRPr lang="en-US" altLang="zh-CN" dirty="0"/>
          </a:p>
        </p:txBody>
      </p:sp>
      <p:sp>
        <p:nvSpPr>
          <p:cNvPr id="4" name="文本占位符 3"/>
          <p:cNvSpPr>
            <a:spLocks noGrp="1"/>
          </p:cNvSpPr>
          <p:nvPr>
            <p:ph type="body" sz="quarter" idx="13"/>
          </p:nvPr>
        </p:nvSpPr>
        <p:spPr>
          <a:xfrm flipH="1">
            <a:off x="688369" y="558362"/>
            <a:ext cx="7767262" cy="572464"/>
          </a:xfrm>
        </p:spPr>
        <p:txBody>
          <a:bodyPr/>
          <a:lstStyle/>
          <a:p>
            <a:r>
              <a:rPr lang="en-US" altLang="ko-KR" dirty="0">
                <a:solidFill>
                  <a:srgbClr val="FA4147"/>
                </a:solidFill>
              </a:rPr>
              <a:t>Who is Affected?</a:t>
            </a:r>
          </a:p>
          <a:p>
            <a:endParaRPr lang="zh-CN" altLang="en-US" dirty="0"/>
          </a:p>
          <a:p>
            <a:endParaRPr lang="zh-CN" altLang="en-US" dirty="0"/>
          </a:p>
        </p:txBody>
      </p:sp>
      <p:sp>
        <p:nvSpPr>
          <p:cNvPr id="6" name="文本框 5"/>
          <p:cNvSpPr txBox="1"/>
          <p:nvPr/>
        </p:nvSpPr>
        <p:spPr>
          <a:xfrm>
            <a:off x="971600" y="1072356"/>
            <a:ext cx="7272808" cy="923330"/>
          </a:xfrm>
          <a:prstGeom prst="rect">
            <a:avLst/>
          </a:prstGeom>
          <a:noFill/>
        </p:spPr>
        <p:txBody>
          <a:bodyPr wrap="square" rtlCol="0">
            <a:spAutoFit/>
          </a:bodyPr>
          <a:lstStyle/>
          <a:p>
            <a:r>
              <a:rPr lang="en-US" altLang="zh-CN" dirty="0"/>
              <a:t>Websites, mail servers, and other TLS-dependent services that support </a:t>
            </a:r>
            <a:r>
              <a:rPr lang="en-US" altLang="zh-CN" b="1" dirty="0"/>
              <a:t>DHE_EXPORT</a:t>
            </a:r>
            <a:r>
              <a:rPr lang="en-US" altLang="zh-CN" dirty="0"/>
              <a:t> ciphers are at risk for the Logjam attack. We use  Internet-wide scanning to measure who is vulnerable.</a:t>
            </a:r>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1977958592"/>
              </p:ext>
            </p:extLst>
          </p:nvPr>
        </p:nvGraphicFramePr>
        <p:xfrm>
          <a:off x="1259632" y="2221996"/>
          <a:ext cx="6552728" cy="2221962"/>
        </p:xfrm>
        <a:graphic>
          <a:graphicData uri="http://schemas.openxmlformats.org/drawingml/2006/table">
            <a:tbl>
              <a:tblPr firstRow="1" bandRow="1">
                <a:tableStyleId>{5C22544A-7EE6-4342-B048-85BDC9FD1C3A}</a:tableStyleId>
              </a:tblPr>
              <a:tblGrid>
                <a:gridCol w="3888432">
                  <a:extLst>
                    <a:ext uri="{9D8B030D-6E8A-4147-A177-3AD203B41FA5}">
                      <a16:colId xmlns:a16="http://schemas.microsoft.com/office/drawing/2014/main" val="508885806"/>
                    </a:ext>
                  </a:extLst>
                </a:gridCol>
                <a:gridCol w="2664296">
                  <a:extLst>
                    <a:ext uri="{9D8B030D-6E8A-4147-A177-3AD203B41FA5}">
                      <a16:colId xmlns:a16="http://schemas.microsoft.com/office/drawing/2014/main" val="1385022309"/>
                    </a:ext>
                  </a:extLst>
                </a:gridCol>
              </a:tblGrid>
              <a:tr h="370327">
                <a:tc>
                  <a:txBody>
                    <a:bodyPr/>
                    <a:lstStyle/>
                    <a:p>
                      <a:r>
                        <a:rPr lang="en-US" altLang="zh-CN" sz="1800" b="1" i="0" kern="1200" dirty="0">
                          <a:solidFill>
                            <a:schemeClr val="lt1"/>
                          </a:solidFill>
                          <a:effectLst/>
                          <a:latin typeface="+mn-lt"/>
                          <a:ea typeface="+mn-ea"/>
                          <a:cs typeface="+mn-cs"/>
                        </a:rPr>
                        <a:t>Protocol</a:t>
                      </a:r>
                      <a:endParaRPr lang="zh-CN" altLang="en-US" dirty="0"/>
                    </a:p>
                  </a:txBody>
                  <a:tcPr/>
                </a:tc>
                <a:tc>
                  <a:txBody>
                    <a:bodyPr/>
                    <a:lstStyle/>
                    <a:p>
                      <a:pPr algn="r"/>
                      <a:r>
                        <a:rPr lang="en-US" altLang="zh-CN" sz="1800" b="1" i="0" kern="1200" dirty="0">
                          <a:solidFill>
                            <a:schemeClr val="lt1"/>
                          </a:solidFill>
                          <a:effectLst/>
                          <a:latin typeface="+mn-lt"/>
                          <a:ea typeface="+mn-ea"/>
                          <a:cs typeface="+mn-cs"/>
                        </a:rPr>
                        <a:t>Vulnerable to Logjam</a:t>
                      </a:r>
                      <a:endParaRPr lang="zh-CN" altLang="en-US" dirty="0"/>
                    </a:p>
                  </a:txBody>
                  <a:tcPr/>
                </a:tc>
                <a:extLst>
                  <a:ext uri="{0D108BD9-81ED-4DB2-BD59-A6C34878D82A}">
                    <a16:rowId xmlns:a16="http://schemas.microsoft.com/office/drawing/2014/main" val="2620510138"/>
                  </a:ext>
                </a:extLst>
              </a:tr>
              <a:tr h="370327">
                <a:tc>
                  <a:txBody>
                    <a:bodyPr/>
                    <a:lstStyle/>
                    <a:p>
                      <a:r>
                        <a:rPr lang="en-US" altLang="zh-CN" sz="1400" dirty="0"/>
                        <a:t>HTTPS — Top 1 Million Domains</a:t>
                      </a:r>
                      <a:endParaRPr lang="zh-CN" altLang="en-US" sz="1400" dirty="0"/>
                    </a:p>
                  </a:txBody>
                  <a:tcPr/>
                </a:tc>
                <a:tc>
                  <a:txBody>
                    <a:bodyPr/>
                    <a:lstStyle/>
                    <a:p>
                      <a:pPr algn="r"/>
                      <a:r>
                        <a:rPr lang="en-US" altLang="zh-CN" sz="1400" b="0" i="0" kern="1200" dirty="0">
                          <a:solidFill>
                            <a:schemeClr val="dk1"/>
                          </a:solidFill>
                          <a:effectLst/>
                          <a:latin typeface="+mn-lt"/>
                          <a:ea typeface="+mn-ea"/>
                          <a:cs typeface="+mn-cs"/>
                        </a:rPr>
                        <a:t>8.4%</a:t>
                      </a:r>
                      <a:endParaRPr lang="zh-CN" altLang="en-US" sz="1400" dirty="0"/>
                    </a:p>
                  </a:txBody>
                  <a:tcPr/>
                </a:tc>
                <a:extLst>
                  <a:ext uri="{0D108BD9-81ED-4DB2-BD59-A6C34878D82A}">
                    <a16:rowId xmlns:a16="http://schemas.microsoft.com/office/drawing/2014/main" val="607244849"/>
                  </a:ext>
                </a:extLst>
              </a:tr>
              <a:tr h="370327">
                <a:tc>
                  <a:txBody>
                    <a:bodyPr/>
                    <a:lstStyle/>
                    <a:p>
                      <a:r>
                        <a:rPr lang="en-US" altLang="zh-CN" sz="1400" b="0" i="0" kern="1200" dirty="0">
                          <a:solidFill>
                            <a:schemeClr val="dk1"/>
                          </a:solidFill>
                          <a:effectLst/>
                          <a:latin typeface="+mn-lt"/>
                          <a:ea typeface="+mn-ea"/>
                          <a:cs typeface="+mn-cs"/>
                        </a:rPr>
                        <a:t>HTTPS — Browser Trusted Sites</a:t>
                      </a:r>
                      <a:endParaRPr lang="zh-CN" altLang="en-US" sz="1400" dirty="0"/>
                    </a:p>
                  </a:txBody>
                  <a:tcPr/>
                </a:tc>
                <a:tc>
                  <a:txBody>
                    <a:bodyPr/>
                    <a:lstStyle/>
                    <a:p>
                      <a:pPr algn="r"/>
                      <a:r>
                        <a:rPr lang="en-US" altLang="zh-CN" sz="1400" b="0" i="0" kern="1200" dirty="0">
                          <a:solidFill>
                            <a:schemeClr val="dk1"/>
                          </a:solidFill>
                          <a:effectLst/>
                          <a:latin typeface="+mn-lt"/>
                          <a:ea typeface="+mn-ea"/>
                          <a:cs typeface="+mn-cs"/>
                        </a:rPr>
                        <a:t>3.4%</a:t>
                      </a:r>
                      <a:endParaRPr lang="zh-CN" altLang="en-US" sz="1400" dirty="0"/>
                    </a:p>
                  </a:txBody>
                  <a:tcPr/>
                </a:tc>
                <a:extLst>
                  <a:ext uri="{0D108BD9-81ED-4DB2-BD59-A6C34878D82A}">
                    <a16:rowId xmlns:a16="http://schemas.microsoft.com/office/drawing/2014/main" val="324007187"/>
                  </a:ext>
                </a:extLst>
              </a:tr>
              <a:tr h="370327">
                <a:tc>
                  <a:txBody>
                    <a:bodyPr/>
                    <a:lstStyle/>
                    <a:p>
                      <a:r>
                        <a:rPr lang="en-US" altLang="zh-CN" sz="1400" b="0" i="0" kern="1200" dirty="0" err="1">
                          <a:solidFill>
                            <a:schemeClr val="dk1"/>
                          </a:solidFill>
                          <a:effectLst/>
                          <a:latin typeface="+mn-lt"/>
                          <a:ea typeface="+mn-ea"/>
                          <a:cs typeface="+mn-cs"/>
                        </a:rPr>
                        <a:t>SMTP+StartTLS</a:t>
                      </a:r>
                      <a:r>
                        <a:rPr lang="en-US" altLang="zh-CN" sz="1400" b="0" i="0" kern="1200" dirty="0">
                          <a:solidFill>
                            <a:schemeClr val="dk1"/>
                          </a:solidFill>
                          <a:effectLst/>
                          <a:latin typeface="+mn-lt"/>
                          <a:ea typeface="+mn-ea"/>
                          <a:cs typeface="+mn-cs"/>
                        </a:rPr>
                        <a:t> — IPv4 Address Space</a:t>
                      </a:r>
                      <a:endParaRPr lang="zh-CN" altLang="en-US" sz="1400" dirty="0"/>
                    </a:p>
                  </a:txBody>
                  <a:tcPr/>
                </a:tc>
                <a:tc>
                  <a:txBody>
                    <a:bodyPr/>
                    <a:lstStyle/>
                    <a:p>
                      <a:pPr algn="r"/>
                      <a:r>
                        <a:rPr lang="en-US" altLang="zh-CN" sz="1400" b="0" i="0" kern="1200" dirty="0">
                          <a:solidFill>
                            <a:schemeClr val="dk1"/>
                          </a:solidFill>
                          <a:effectLst/>
                          <a:latin typeface="+mn-lt"/>
                          <a:ea typeface="+mn-ea"/>
                          <a:cs typeface="+mn-cs"/>
                        </a:rPr>
                        <a:t>14.8%</a:t>
                      </a:r>
                      <a:endParaRPr lang="zh-CN" altLang="en-US" sz="1400" dirty="0"/>
                    </a:p>
                  </a:txBody>
                  <a:tcPr/>
                </a:tc>
                <a:extLst>
                  <a:ext uri="{0D108BD9-81ED-4DB2-BD59-A6C34878D82A}">
                    <a16:rowId xmlns:a16="http://schemas.microsoft.com/office/drawing/2014/main" val="4018102817"/>
                  </a:ext>
                </a:extLst>
              </a:tr>
              <a:tr h="370327">
                <a:tc>
                  <a:txBody>
                    <a:bodyPr/>
                    <a:lstStyle/>
                    <a:p>
                      <a:r>
                        <a:rPr lang="en-US" altLang="zh-CN" sz="1400" b="0" i="0" kern="1200" dirty="0">
                          <a:solidFill>
                            <a:schemeClr val="dk1"/>
                          </a:solidFill>
                          <a:effectLst/>
                          <a:latin typeface="+mn-lt"/>
                          <a:ea typeface="+mn-ea"/>
                          <a:cs typeface="+mn-cs"/>
                        </a:rPr>
                        <a:t>POP3S — IPv4 Address Space</a:t>
                      </a:r>
                      <a:endParaRPr lang="zh-CN" altLang="en-US" sz="1400" dirty="0"/>
                    </a:p>
                  </a:txBody>
                  <a:tcPr/>
                </a:tc>
                <a:tc>
                  <a:txBody>
                    <a:bodyPr/>
                    <a:lstStyle/>
                    <a:p>
                      <a:pPr algn="r"/>
                      <a:r>
                        <a:rPr lang="en-US" altLang="zh-CN" sz="1400" b="0" i="0" kern="1200" dirty="0">
                          <a:solidFill>
                            <a:schemeClr val="dk1"/>
                          </a:solidFill>
                          <a:effectLst/>
                          <a:latin typeface="+mn-lt"/>
                          <a:ea typeface="+mn-ea"/>
                          <a:cs typeface="+mn-cs"/>
                        </a:rPr>
                        <a:t>8.9%</a:t>
                      </a:r>
                      <a:endParaRPr lang="zh-CN" altLang="en-US" sz="1400" dirty="0"/>
                    </a:p>
                  </a:txBody>
                  <a:tcPr/>
                </a:tc>
                <a:extLst>
                  <a:ext uri="{0D108BD9-81ED-4DB2-BD59-A6C34878D82A}">
                    <a16:rowId xmlns:a16="http://schemas.microsoft.com/office/drawing/2014/main" val="1423733749"/>
                  </a:ext>
                </a:extLst>
              </a:tr>
              <a:tr h="370327">
                <a:tc>
                  <a:txBody>
                    <a:bodyPr/>
                    <a:lstStyle/>
                    <a:p>
                      <a:r>
                        <a:rPr lang="en-US" altLang="zh-CN" sz="1400" b="0" i="0" kern="1200" dirty="0">
                          <a:solidFill>
                            <a:schemeClr val="dk1"/>
                          </a:solidFill>
                          <a:effectLst/>
                          <a:latin typeface="+mn-lt"/>
                          <a:ea typeface="+mn-ea"/>
                          <a:cs typeface="+mn-cs"/>
                        </a:rPr>
                        <a:t>IMAPS — IPv4 Address Space</a:t>
                      </a:r>
                      <a:endParaRPr lang="zh-CN" altLang="en-US" sz="1400" dirty="0"/>
                    </a:p>
                  </a:txBody>
                  <a:tcPr/>
                </a:tc>
                <a:tc>
                  <a:txBody>
                    <a:bodyPr/>
                    <a:lstStyle/>
                    <a:p>
                      <a:pPr algn="r"/>
                      <a:r>
                        <a:rPr lang="en-US" altLang="zh-CN" sz="1400" b="0" i="0" kern="1200" dirty="0">
                          <a:solidFill>
                            <a:schemeClr val="dk1"/>
                          </a:solidFill>
                          <a:effectLst/>
                          <a:latin typeface="+mn-lt"/>
                          <a:ea typeface="+mn-ea"/>
                          <a:cs typeface="+mn-cs"/>
                        </a:rPr>
                        <a:t>8.4%</a:t>
                      </a:r>
                      <a:endParaRPr lang="zh-CN" altLang="en-US" sz="1400" dirty="0"/>
                    </a:p>
                  </a:txBody>
                  <a:tcPr/>
                </a:tc>
                <a:extLst>
                  <a:ext uri="{0D108BD9-81ED-4DB2-BD59-A6C34878D82A}">
                    <a16:rowId xmlns:a16="http://schemas.microsoft.com/office/drawing/2014/main" val="1004578366"/>
                  </a:ext>
                </a:extLst>
              </a:tr>
            </a:tbl>
          </a:graphicData>
        </a:graphic>
      </p:graphicFrame>
    </p:spTree>
    <p:extLst>
      <p:ext uri="{BB962C8B-B14F-4D97-AF65-F5344CB8AC3E}">
        <p14:creationId xmlns:p14="http://schemas.microsoft.com/office/powerpoint/2010/main" val="1284518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D496982-6B67-48BF-BE88-CEE75E286A28}" type="slidenum">
              <a:rPr lang="ko-KR" altLang="en-US" smtClean="0"/>
              <a:pPr/>
              <a:t>19</a:t>
            </a:fld>
            <a:endParaRPr lang="ko-KR" altLang="en-US"/>
          </a:p>
        </p:txBody>
      </p:sp>
      <p:sp>
        <p:nvSpPr>
          <p:cNvPr id="3" name="文本占位符 2"/>
          <p:cNvSpPr>
            <a:spLocks noGrp="1"/>
          </p:cNvSpPr>
          <p:nvPr>
            <p:ph type="body" sz="quarter" idx="10"/>
          </p:nvPr>
        </p:nvSpPr>
        <p:spPr>
          <a:xfrm flipH="1">
            <a:off x="688369" y="202510"/>
            <a:ext cx="7767262" cy="615553"/>
          </a:xfrm>
        </p:spPr>
        <p:txBody>
          <a:bodyPr/>
          <a:lstStyle/>
          <a:p>
            <a:r>
              <a:rPr lang="en-US" altLang="zh-CN" dirty="0"/>
              <a:t>03-2. Websites use common group primes</a:t>
            </a:r>
          </a:p>
          <a:p>
            <a:endParaRPr lang="en-US" altLang="zh-CN" dirty="0"/>
          </a:p>
        </p:txBody>
      </p:sp>
      <p:sp>
        <p:nvSpPr>
          <p:cNvPr id="4" name="文本占位符 3"/>
          <p:cNvSpPr>
            <a:spLocks noGrp="1"/>
          </p:cNvSpPr>
          <p:nvPr>
            <p:ph type="body" sz="quarter" idx="13"/>
          </p:nvPr>
        </p:nvSpPr>
        <p:spPr>
          <a:xfrm flipH="1">
            <a:off x="688369" y="558362"/>
            <a:ext cx="7767262" cy="572464"/>
          </a:xfrm>
        </p:spPr>
        <p:txBody>
          <a:bodyPr/>
          <a:lstStyle/>
          <a:p>
            <a:r>
              <a:rPr lang="en-US" altLang="ko-KR" dirty="0">
                <a:solidFill>
                  <a:srgbClr val="FA4147"/>
                </a:solidFill>
              </a:rPr>
              <a:t>Who is Affected?</a:t>
            </a:r>
          </a:p>
          <a:p>
            <a:endParaRPr lang="zh-CN" altLang="en-US" dirty="0"/>
          </a:p>
          <a:p>
            <a:endParaRPr lang="zh-CN" altLang="en-US" dirty="0"/>
          </a:p>
        </p:txBody>
      </p:sp>
      <p:sp>
        <p:nvSpPr>
          <p:cNvPr id="6" name="文本框 5"/>
          <p:cNvSpPr txBox="1"/>
          <p:nvPr/>
        </p:nvSpPr>
        <p:spPr>
          <a:xfrm>
            <a:off x="971600" y="1186175"/>
            <a:ext cx="7272808" cy="954107"/>
          </a:xfrm>
          <a:prstGeom prst="rect">
            <a:avLst/>
          </a:prstGeom>
          <a:noFill/>
        </p:spPr>
        <p:txBody>
          <a:bodyPr wrap="square" rtlCol="0">
            <a:spAutoFit/>
          </a:bodyPr>
          <a:lstStyle/>
          <a:p>
            <a:r>
              <a:rPr lang="en-US" altLang="zh-CN" sz="1400" dirty="0"/>
              <a:t>Websites that use one of a few commonly shared 1024-bit </a:t>
            </a:r>
            <a:r>
              <a:rPr lang="en-US" altLang="zh-CN" sz="1400" dirty="0" err="1"/>
              <a:t>Diffie</a:t>
            </a:r>
            <a:r>
              <a:rPr lang="en-US" altLang="zh-CN" sz="1400" dirty="0"/>
              <a:t>-Hellman groups may be susceptible to passive eavesdropping from an attacker with nation-state resources. Here, we show how various protocols would be affected if a single 1024-bit group were broken in each protocol, assuming a typical up-to-date client</a:t>
            </a:r>
            <a:endParaRPr lang="zh-CN" altLang="en-US" sz="1400" dirty="0"/>
          </a:p>
        </p:txBody>
      </p:sp>
      <p:graphicFrame>
        <p:nvGraphicFramePr>
          <p:cNvPr id="8" name="表格 7"/>
          <p:cNvGraphicFramePr>
            <a:graphicFrameLocks noGrp="1"/>
          </p:cNvGraphicFramePr>
          <p:nvPr>
            <p:extLst>
              <p:ext uri="{D42A27DB-BD31-4B8C-83A1-F6EECF244321}">
                <p14:modId xmlns:p14="http://schemas.microsoft.com/office/powerpoint/2010/main" val="2989651154"/>
              </p:ext>
            </p:extLst>
          </p:nvPr>
        </p:nvGraphicFramePr>
        <p:xfrm>
          <a:off x="1259632" y="2427734"/>
          <a:ext cx="6552728" cy="2060428"/>
        </p:xfrm>
        <a:graphic>
          <a:graphicData uri="http://schemas.openxmlformats.org/drawingml/2006/table">
            <a:tbl>
              <a:tblPr firstRow="1" bandRow="1">
                <a:tableStyleId>{5C22544A-7EE6-4342-B048-85BDC9FD1C3A}</a:tableStyleId>
              </a:tblPr>
              <a:tblGrid>
                <a:gridCol w="3600400">
                  <a:extLst>
                    <a:ext uri="{9D8B030D-6E8A-4147-A177-3AD203B41FA5}">
                      <a16:colId xmlns:a16="http://schemas.microsoft.com/office/drawing/2014/main" val="508885806"/>
                    </a:ext>
                  </a:extLst>
                </a:gridCol>
                <a:gridCol w="2952328">
                  <a:extLst>
                    <a:ext uri="{9D8B030D-6E8A-4147-A177-3AD203B41FA5}">
                      <a16:colId xmlns:a16="http://schemas.microsoft.com/office/drawing/2014/main" val="1385022309"/>
                    </a:ext>
                  </a:extLst>
                </a:gridCol>
              </a:tblGrid>
              <a:tr h="370327">
                <a:tc>
                  <a:txBody>
                    <a:bodyPr/>
                    <a:lstStyle/>
                    <a:p>
                      <a:endParaRPr lang="zh-CN" altLang="en-US" dirty="0"/>
                    </a:p>
                  </a:txBody>
                  <a:tcPr/>
                </a:tc>
                <a:tc>
                  <a:txBody>
                    <a:bodyPr/>
                    <a:lstStyle/>
                    <a:p>
                      <a:pPr algn="r"/>
                      <a:r>
                        <a:rPr lang="en-US" altLang="zh-CN" sz="1600" b="1" i="0" kern="1200" dirty="0">
                          <a:solidFill>
                            <a:schemeClr val="lt1"/>
                          </a:solidFill>
                          <a:effectLst/>
                          <a:latin typeface="+mn-lt"/>
                          <a:ea typeface="+mn-ea"/>
                          <a:cs typeface="+mn-cs"/>
                        </a:rPr>
                        <a:t>Vulnerable if most common  1024-bit group is broken</a:t>
                      </a:r>
                      <a:endParaRPr lang="zh-CN" altLang="en-US" sz="1600" dirty="0"/>
                    </a:p>
                  </a:txBody>
                  <a:tcPr/>
                </a:tc>
                <a:extLst>
                  <a:ext uri="{0D108BD9-81ED-4DB2-BD59-A6C34878D82A}">
                    <a16:rowId xmlns:a16="http://schemas.microsoft.com/office/drawing/2014/main" val="2620510138"/>
                  </a:ext>
                </a:extLst>
              </a:tr>
              <a:tr h="370327">
                <a:tc>
                  <a:txBody>
                    <a:bodyPr/>
                    <a:lstStyle/>
                    <a:p>
                      <a:r>
                        <a:rPr lang="en-US" altLang="zh-CN" sz="1400" dirty="0"/>
                        <a:t>HTTPS — Top 1 Million Domains</a:t>
                      </a:r>
                      <a:endParaRPr lang="zh-CN" altLang="en-US" sz="1400" dirty="0"/>
                    </a:p>
                  </a:txBody>
                  <a:tcPr/>
                </a:tc>
                <a:tc>
                  <a:txBody>
                    <a:bodyPr/>
                    <a:lstStyle/>
                    <a:p>
                      <a:pPr algn="r"/>
                      <a:r>
                        <a:rPr lang="en-US" altLang="zh-CN" sz="1400" b="0" i="0" kern="1200" dirty="0">
                          <a:solidFill>
                            <a:schemeClr val="dk1"/>
                          </a:solidFill>
                          <a:effectLst/>
                          <a:latin typeface="+mn-lt"/>
                          <a:ea typeface="+mn-ea"/>
                          <a:cs typeface="+mn-cs"/>
                        </a:rPr>
                        <a:t>17.9%</a:t>
                      </a:r>
                      <a:endParaRPr lang="zh-CN" altLang="en-US" sz="1400" dirty="0"/>
                    </a:p>
                  </a:txBody>
                  <a:tcPr/>
                </a:tc>
                <a:extLst>
                  <a:ext uri="{0D108BD9-81ED-4DB2-BD59-A6C34878D82A}">
                    <a16:rowId xmlns:a16="http://schemas.microsoft.com/office/drawing/2014/main" val="607244849"/>
                  </a:ext>
                </a:extLst>
              </a:tr>
              <a:tr h="370327">
                <a:tc>
                  <a:txBody>
                    <a:bodyPr/>
                    <a:lstStyle/>
                    <a:p>
                      <a:r>
                        <a:rPr lang="en-US" altLang="zh-CN" sz="1400" b="0" i="0" kern="1200" dirty="0">
                          <a:solidFill>
                            <a:schemeClr val="dk1"/>
                          </a:solidFill>
                          <a:effectLst/>
                          <a:latin typeface="+mn-lt"/>
                          <a:ea typeface="+mn-ea"/>
                          <a:cs typeface="+mn-cs"/>
                        </a:rPr>
                        <a:t>HTTPS — Browser Trusted Sites</a:t>
                      </a:r>
                      <a:endParaRPr lang="zh-CN" altLang="en-US" sz="1400" dirty="0"/>
                    </a:p>
                  </a:txBody>
                  <a:tcPr/>
                </a:tc>
                <a:tc>
                  <a:txBody>
                    <a:bodyPr/>
                    <a:lstStyle/>
                    <a:p>
                      <a:pPr algn="r"/>
                      <a:r>
                        <a:rPr lang="en-US" altLang="zh-CN" sz="1400" b="0" i="0" kern="1200" dirty="0">
                          <a:solidFill>
                            <a:schemeClr val="dk1"/>
                          </a:solidFill>
                          <a:effectLst/>
                          <a:latin typeface="+mn-lt"/>
                          <a:ea typeface="+mn-ea"/>
                          <a:cs typeface="+mn-cs"/>
                        </a:rPr>
                        <a:t>6.6%</a:t>
                      </a:r>
                      <a:endParaRPr lang="zh-CN" altLang="en-US" sz="1400" dirty="0"/>
                    </a:p>
                  </a:txBody>
                  <a:tcPr/>
                </a:tc>
                <a:extLst>
                  <a:ext uri="{0D108BD9-81ED-4DB2-BD59-A6C34878D82A}">
                    <a16:rowId xmlns:a16="http://schemas.microsoft.com/office/drawing/2014/main" val="324007187"/>
                  </a:ext>
                </a:extLst>
              </a:tr>
              <a:tr h="370327">
                <a:tc>
                  <a:txBody>
                    <a:bodyPr/>
                    <a:lstStyle/>
                    <a:p>
                      <a:r>
                        <a:rPr lang="en-US" altLang="zh-CN" sz="1400" b="0" i="0" kern="1200" dirty="0">
                          <a:solidFill>
                            <a:schemeClr val="dk1"/>
                          </a:solidFill>
                          <a:effectLst/>
                          <a:latin typeface="+mn-lt"/>
                          <a:ea typeface="+mn-ea"/>
                          <a:cs typeface="+mn-cs"/>
                        </a:rPr>
                        <a:t>SSH — IPv4 Address Space</a:t>
                      </a:r>
                      <a:endParaRPr lang="zh-CN" altLang="en-US" sz="1400" dirty="0"/>
                    </a:p>
                  </a:txBody>
                  <a:tcPr/>
                </a:tc>
                <a:tc>
                  <a:txBody>
                    <a:bodyPr/>
                    <a:lstStyle/>
                    <a:p>
                      <a:pPr algn="r"/>
                      <a:r>
                        <a:rPr lang="en-US" altLang="zh-CN" sz="1400" b="0" i="0" kern="1200" dirty="0">
                          <a:solidFill>
                            <a:schemeClr val="dk1"/>
                          </a:solidFill>
                          <a:effectLst/>
                          <a:latin typeface="+mn-lt"/>
                          <a:ea typeface="+mn-ea"/>
                          <a:cs typeface="+mn-cs"/>
                        </a:rPr>
                        <a:t>25.7%</a:t>
                      </a:r>
                      <a:endParaRPr lang="zh-CN" altLang="en-US" sz="1400" dirty="0"/>
                    </a:p>
                  </a:txBody>
                  <a:tcPr/>
                </a:tc>
                <a:extLst>
                  <a:ext uri="{0D108BD9-81ED-4DB2-BD59-A6C34878D82A}">
                    <a16:rowId xmlns:a16="http://schemas.microsoft.com/office/drawing/2014/main" val="4018102817"/>
                  </a:ext>
                </a:extLst>
              </a:tr>
              <a:tr h="370327">
                <a:tc>
                  <a:txBody>
                    <a:bodyPr/>
                    <a:lstStyle/>
                    <a:p>
                      <a:r>
                        <a:rPr lang="en-US" altLang="zh-CN" sz="1400" b="0" i="0" kern="1200" dirty="0">
                          <a:solidFill>
                            <a:schemeClr val="dk1"/>
                          </a:solidFill>
                          <a:effectLst/>
                          <a:latin typeface="+mn-lt"/>
                          <a:ea typeface="+mn-ea"/>
                          <a:cs typeface="+mn-cs"/>
                        </a:rPr>
                        <a:t>IKEv1 (IPsec VPNs) — IPv4 Address Space</a:t>
                      </a:r>
                      <a:endParaRPr lang="zh-CN" altLang="en-US" sz="1400" dirty="0"/>
                    </a:p>
                  </a:txBody>
                  <a:tcPr/>
                </a:tc>
                <a:tc>
                  <a:txBody>
                    <a:bodyPr/>
                    <a:lstStyle/>
                    <a:p>
                      <a:pPr algn="r"/>
                      <a:r>
                        <a:rPr lang="en-US" altLang="zh-CN" sz="1400" b="0" i="0" kern="1200" dirty="0">
                          <a:solidFill>
                            <a:schemeClr val="dk1"/>
                          </a:solidFill>
                          <a:effectLst/>
                          <a:latin typeface="+mn-lt"/>
                          <a:ea typeface="+mn-ea"/>
                          <a:cs typeface="+mn-cs"/>
                        </a:rPr>
                        <a:t>66.1%</a:t>
                      </a:r>
                      <a:endParaRPr lang="zh-CN" altLang="en-US" sz="1400" dirty="0"/>
                    </a:p>
                  </a:txBody>
                  <a:tcPr/>
                </a:tc>
                <a:extLst>
                  <a:ext uri="{0D108BD9-81ED-4DB2-BD59-A6C34878D82A}">
                    <a16:rowId xmlns:a16="http://schemas.microsoft.com/office/drawing/2014/main" val="1423733749"/>
                  </a:ext>
                </a:extLst>
              </a:tr>
            </a:tbl>
          </a:graphicData>
        </a:graphic>
      </p:graphicFrame>
    </p:spTree>
    <p:extLst>
      <p:ext uri="{BB962C8B-B14F-4D97-AF65-F5344CB8AC3E}">
        <p14:creationId xmlns:p14="http://schemas.microsoft.com/office/powerpoint/2010/main" val="2929065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9"/>
          <p:cNvSpPr>
            <a:spLocks noGrp="1"/>
          </p:cNvSpPr>
          <p:nvPr>
            <p:ph type="body" sz="quarter" idx="10"/>
          </p:nvPr>
        </p:nvSpPr>
        <p:spPr>
          <a:xfrm>
            <a:off x="1046293" y="883314"/>
            <a:ext cx="2123728" cy="642919"/>
          </a:xfrm>
        </p:spPr>
        <p:txBody>
          <a:bodyPr/>
          <a:lstStyle/>
          <a:p>
            <a:r>
              <a:rPr lang="en-US" altLang="ko-KR" dirty="0"/>
              <a:t>PRESENTATION </a:t>
            </a:r>
          </a:p>
          <a:p>
            <a:r>
              <a:rPr lang="en-GB" altLang="ko-KR" dirty="0"/>
              <a:t>CONTENT</a:t>
            </a:r>
            <a:endParaRPr lang="ko-KR" altLang="en-US" dirty="0"/>
          </a:p>
        </p:txBody>
      </p:sp>
      <p:sp>
        <p:nvSpPr>
          <p:cNvPr id="3" name="텍스트 개체 틀 10"/>
          <p:cNvSpPr>
            <a:spLocks noGrp="1"/>
          </p:cNvSpPr>
          <p:nvPr>
            <p:ph type="body" sz="quarter" idx="11"/>
          </p:nvPr>
        </p:nvSpPr>
        <p:spPr/>
        <p:txBody>
          <a:bodyPr/>
          <a:lstStyle/>
          <a:p>
            <a:r>
              <a:rPr lang="en-US" altLang="ko-KR" dirty="0"/>
              <a:t>01. </a:t>
            </a:r>
            <a:r>
              <a:rPr lang="en-GB" altLang="ko-KR" dirty="0"/>
              <a:t>Background</a:t>
            </a:r>
            <a:endParaRPr lang="ko-KR" altLang="en-US" dirty="0"/>
          </a:p>
        </p:txBody>
      </p:sp>
      <p:sp>
        <p:nvSpPr>
          <p:cNvPr id="4" name="텍스트 개체 틀 11"/>
          <p:cNvSpPr>
            <a:spLocks noGrp="1"/>
          </p:cNvSpPr>
          <p:nvPr>
            <p:ph type="body" sz="quarter" idx="12"/>
          </p:nvPr>
        </p:nvSpPr>
        <p:spPr/>
        <p:txBody>
          <a:bodyPr/>
          <a:lstStyle/>
          <a:p>
            <a:r>
              <a:rPr lang="en-US" altLang="ko-KR" dirty="0"/>
              <a:t>02. Logjam Attack</a:t>
            </a:r>
            <a:endParaRPr lang="ko-KR" altLang="en-US" dirty="0"/>
          </a:p>
        </p:txBody>
      </p:sp>
      <p:sp>
        <p:nvSpPr>
          <p:cNvPr id="5" name="텍스트 개체 틀 12"/>
          <p:cNvSpPr>
            <a:spLocks noGrp="1"/>
          </p:cNvSpPr>
          <p:nvPr>
            <p:ph type="body" sz="quarter" idx="13"/>
          </p:nvPr>
        </p:nvSpPr>
        <p:spPr/>
        <p:txBody>
          <a:bodyPr/>
          <a:lstStyle/>
          <a:p>
            <a:r>
              <a:rPr lang="en-US" altLang="ko-KR" dirty="0"/>
              <a:t>03. Who is Affected?</a:t>
            </a:r>
            <a:endParaRPr lang="ko-KR" altLang="en-US" dirty="0"/>
          </a:p>
        </p:txBody>
      </p:sp>
      <p:sp>
        <p:nvSpPr>
          <p:cNvPr id="6" name="텍스트 개체 틀 13"/>
          <p:cNvSpPr>
            <a:spLocks noGrp="1"/>
          </p:cNvSpPr>
          <p:nvPr>
            <p:ph type="body" sz="quarter" idx="14"/>
          </p:nvPr>
        </p:nvSpPr>
        <p:spPr/>
        <p:txBody>
          <a:bodyPr/>
          <a:lstStyle/>
          <a:p>
            <a:r>
              <a:rPr lang="en-US" altLang="ko-KR" sz="1100" dirty="0"/>
              <a:t>01-1. What is Diffie-Hellman</a:t>
            </a:r>
            <a:endParaRPr lang="ko-KR" altLang="en-US" sz="1100" dirty="0"/>
          </a:p>
        </p:txBody>
      </p:sp>
      <p:sp>
        <p:nvSpPr>
          <p:cNvPr id="7" name="텍스트 개체 틀 17"/>
          <p:cNvSpPr>
            <a:spLocks noGrp="1"/>
          </p:cNvSpPr>
          <p:nvPr>
            <p:ph type="body" sz="quarter" idx="15"/>
          </p:nvPr>
        </p:nvSpPr>
        <p:spPr>
          <a:xfrm>
            <a:off x="4130013" y="1407425"/>
            <a:ext cx="3954859" cy="180043"/>
          </a:xfrm>
        </p:spPr>
        <p:txBody>
          <a:bodyPr/>
          <a:lstStyle/>
          <a:p>
            <a:r>
              <a:rPr lang="en-US" altLang="ko-KR" sz="1100" dirty="0"/>
              <a:t>01-2. What makes Diffie-Hellman less security</a:t>
            </a:r>
            <a:endParaRPr lang="ko-KR" altLang="en-US" sz="1100" dirty="0"/>
          </a:p>
        </p:txBody>
      </p:sp>
      <p:sp>
        <p:nvSpPr>
          <p:cNvPr id="8" name="텍스트 개체 틀 18"/>
          <p:cNvSpPr>
            <a:spLocks noGrp="1"/>
          </p:cNvSpPr>
          <p:nvPr>
            <p:ph type="body" sz="quarter" idx="16"/>
          </p:nvPr>
        </p:nvSpPr>
        <p:spPr/>
        <p:txBody>
          <a:bodyPr/>
          <a:lstStyle/>
          <a:p>
            <a:r>
              <a:rPr lang="en-US" altLang="ko-KR" sz="1100" dirty="0"/>
              <a:t>02-1. </a:t>
            </a:r>
            <a:r>
              <a:rPr lang="en-US" altLang="zh-CN" sz="1100" dirty="0"/>
              <a:t>The Number Field Sieve Algorithm</a:t>
            </a:r>
            <a:r>
              <a:rPr lang="en-US" altLang="ko-KR" sz="1100" dirty="0"/>
              <a:t> </a:t>
            </a:r>
            <a:endParaRPr lang="ko-KR" altLang="en-US" sz="1100" dirty="0"/>
          </a:p>
        </p:txBody>
      </p:sp>
      <p:sp>
        <p:nvSpPr>
          <p:cNvPr id="9" name="텍스트 개체 틀 19"/>
          <p:cNvSpPr>
            <a:spLocks noGrp="1"/>
          </p:cNvSpPr>
          <p:nvPr>
            <p:ph type="body" sz="quarter" idx="17"/>
          </p:nvPr>
        </p:nvSpPr>
        <p:spPr>
          <a:xfrm>
            <a:off x="4130013" y="2358042"/>
            <a:ext cx="3954859" cy="180043"/>
          </a:xfrm>
        </p:spPr>
        <p:txBody>
          <a:bodyPr/>
          <a:lstStyle/>
          <a:p>
            <a:r>
              <a:rPr lang="en-US" altLang="ko-KR" sz="1100" dirty="0"/>
              <a:t>02-2. TLS Cipher Vision Down-grade</a:t>
            </a:r>
            <a:endParaRPr lang="ko-KR" altLang="en-US" sz="1100" dirty="0"/>
          </a:p>
        </p:txBody>
      </p:sp>
      <p:sp>
        <p:nvSpPr>
          <p:cNvPr id="10" name="텍스트 개체 틀 20"/>
          <p:cNvSpPr>
            <a:spLocks noGrp="1"/>
          </p:cNvSpPr>
          <p:nvPr>
            <p:ph type="body" sz="quarter" idx="18"/>
          </p:nvPr>
        </p:nvSpPr>
        <p:spPr/>
        <p:txBody>
          <a:bodyPr/>
          <a:lstStyle/>
          <a:p>
            <a:r>
              <a:rPr lang="en-US" altLang="ko-KR" sz="1100" dirty="0"/>
              <a:t>03-1. Who is still supporting DHE_EXPORT</a:t>
            </a:r>
          </a:p>
          <a:p>
            <a:endParaRPr lang="en-US" altLang="ko-KR" sz="1100" dirty="0"/>
          </a:p>
          <a:p>
            <a:endParaRPr lang="ko-KR" altLang="en-US" sz="1100" dirty="0"/>
          </a:p>
        </p:txBody>
      </p:sp>
      <p:sp>
        <p:nvSpPr>
          <p:cNvPr id="11" name="텍스트 개체 틀 21"/>
          <p:cNvSpPr>
            <a:spLocks noGrp="1"/>
          </p:cNvSpPr>
          <p:nvPr>
            <p:ph type="body" sz="quarter" idx="19"/>
          </p:nvPr>
        </p:nvSpPr>
        <p:spPr>
          <a:xfrm>
            <a:off x="4130013" y="3280007"/>
            <a:ext cx="3954859" cy="180043"/>
          </a:xfrm>
        </p:spPr>
        <p:txBody>
          <a:bodyPr/>
          <a:lstStyle/>
          <a:p>
            <a:r>
              <a:rPr lang="en-US" altLang="ko-KR" sz="1100" dirty="0"/>
              <a:t>03-2. Websites use common group primes</a:t>
            </a:r>
            <a:endParaRPr lang="ko-KR" altLang="en-US" sz="1100" dirty="0"/>
          </a:p>
        </p:txBody>
      </p:sp>
      <p:sp>
        <p:nvSpPr>
          <p:cNvPr id="12" name="텍스트 개체 틀 22"/>
          <p:cNvSpPr>
            <a:spLocks noGrp="1"/>
          </p:cNvSpPr>
          <p:nvPr>
            <p:ph type="body" sz="quarter" idx="20"/>
          </p:nvPr>
        </p:nvSpPr>
        <p:spPr/>
        <p:txBody>
          <a:bodyPr/>
          <a:lstStyle/>
          <a:p>
            <a:r>
              <a:rPr lang="en-US" altLang="ko-KR" dirty="0"/>
              <a:t>04. What Should I Do?</a:t>
            </a:r>
            <a:endParaRPr lang="ko-KR" altLang="en-US" dirty="0"/>
          </a:p>
        </p:txBody>
      </p:sp>
      <p:sp>
        <p:nvSpPr>
          <p:cNvPr id="13" name="텍스트 개체 틀 23"/>
          <p:cNvSpPr>
            <a:spLocks noGrp="1"/>
          </p:cNvSpPr>
          <p:nvPr>
            <p:ph type="body" sz="quarter" idx="21"/>
          </p:nvPr>
        </p:nvSpPr>
        <p:spPr/>
        <p:txBody>
          <a:bodyPr/>
          <a:lstStyle/>
          <a:p>
            <a:r>
              <a:rPr lang="en-US" altLang="ko-KR" sz="1100" dirty="0"/>
              <a:t>04-1. If you run a server…</a:t>
            </a:r>
            <a:endParaRPr lang="ko-KR" altLang="en-US" sz="1100" dirty="0"/>
          </a:p>
        </p:txBody>
      </p:sp>
      <p:sp>
        <p:nvSpPr>
          <p:cNvPr id="14" name="텍스트 개체 틀 24"/>
          <p:cNvSpPr>
            <a:spLocks noGrp="1"/>
          </p:cNvSpPr>
          <p:nvPr>
            <p:ph type="body" sz="quarter" idx="22"/>
          </p:nvPr>
        </p:nvSpPr>
        <p:spPr>
          <a:xfrm>
            <a:off x="4130013" y="4224524"/>
            <a:ext cx="3954859" cy="180043"/>
          </a:xfrm>
        </p:spPr>
        <p:txBody>
          <a:bodyPr/>
          <a:lstStyle/>
          <a:p>
            <a:r>
              <a:rPr lang="en-US" altLang="ko-KR" sz="1100" dirty="0"/>
              <a:t>04-2. If you use a browser…</a:t>
            </a:r>
            <a:endParaRPr lang="ko-KR" altLang="en-US" sz="1100" dirty="0"/>
          </a:p>
        </p:txBody>
      </p:sp>
      <p:cxnSp>
        <p:nvCxnSpPr>
          <p:cNvPr id="19" name="직선 연결선 18"/>
          <p:cNvCxnSpPr/>
          <p:nvPr/>
        </p:nvCxnSpPr>
        <p:spPr>
          <a:xfrm>
            <a:off x="2628560" y="823680"/>
            <a:ext cx="54146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텍스트 개체 틀 24"/>
          <p:cNvSpPr txBox="1">
            <a:spLocks/>
          </p:cNvSpPr>
          <p:nvPr/>
        </p:nvSpPr>
        <p:spPr>
          <a:xfrm>
            <a:off x="4145533" y="4443958"/>
            <a:ext cx="3954859" cy="180043"/>
          </a:xfrm>
          <a:prstGeom prst="rect">
            <a:avLst/>
          </a:prstGeom>
        </p:spPr>
        <p:txBody>
          <a:bodyPr lIns="0" tIns="0" rIns="0" bIns="0"/>
          <a:lstStyle>
            <a:lvl1pPr marL="0" indent="0" algn="l" defTabSz="914400" rtl="0" eaLnBrk="1" latinLnBrk="1" hangingPunct="1">
              <a:spcBef>
                <a:spcPct val="20000"/>
              </a:spcBef>
              <a:buFont typeface="Arial" panose="020B0604020202020204" pitchFamily="34" charset="0"/>
              <a:buNone/>
              <a:defRPr sz="1000" b="0" kern="1200" baseline="0">
                <a:solidFill>
                  <a:srgbClr val="FA4147"/>
                </a:solidFill>
                <a:effectLst/>
                <a:latin typeface="Tahoma" panose="020B0604030504040204" pitchFamily="34" charset="0"/>
                <a:ea typeface="+mn-ea"/>
                <a:cs typeface="Tahoma" panose="020B060403050404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sz="1100" dirty="0"/>
              <a:t>04-3. If you’re a sysadmin or developer …</a:t>
            </a:r>
            <a:endParaRPr lang="ko-KR" altLang="en-US" sz="1100" dirty="0"/>
          </a:p>
        </p:txBody>
      </p:sp>
    </p:spTree>
    <p:extLst>
      <p:ext uri="{BB962C8B-B14F-4D97-AF65-F5344CB8AC3E}">
        <p14:creationId xmlns:p14="http://schemas.microsoft.com/office/powerpoint/2010/main" val="552443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4"/>
          <p:cNvSpPr>
            <a:spLocks noGrp="1"/>
          </p:cNvSpPr>
          <p:nvPr>
            <p:ph type="body" sz="quarter" idx="10"/>
          </p:nvPr>
        </p:nvSpPr>
        <p:spPr>
          <a:xfrm flipH="1">
            <a:off x="2106486" y="2643758"/>
            <a:ext cx="5328592" cy="332399"/>
          </a:xfrm>
        </p:spPr>
        <p:txBody>
          <a:bodyPr/>
          <a:lstStyle/>
          <a:p>
            <a:r>
              <a:rPr lang="en-GB" altLang="ko-KR" dirty="0"/>
              <a:t>What Should I Do?</a:t>
            </a:r>
            <a:endParaRPr lang="ko-KR" altLang="en-US" dirty="0"/>
          </a:p>
        </p:txBody>
      </p:sp>
      <p:sp>
        <p:nvSpPr>
          <p:cNvPr id="3" name="텍스트 개체 틀 5"/>
          <p:cNvSpPr>
            <a:spLocks noGrp="1"/>
          </p:cNvSpPr>
          <p:nvPr>
            <p:ph type="body" sz="quarter" idx="13"/>
          </p:nvPr>
        </p:nvSpPr>
        <p:spPr>
          <a:xfrm flipH="1">
            <a:off x="2106486" y="3127805"/>
            <a:ext cx="5328592" cy="193899"/>
          </a:xfrm>
        </p:spPr>
        <p:txBody>
          <a:bodyPr/>
          <a:lstStyle/>
          <a:p>
            <a:r>
              <a:rPr lang="en-GB" altLang="ko-KR" dirty="0">
                <a:solidFill>
                  <a:srgbClr val="FA4147"/>
                </a:solidFill>
              </a:rPr>
              <a:t>How to avoid Logjam attack</a:t>
            </a:r>
            <a:endParaRPr lang="ko-KR" altLang="en-US" dirty="0">
              <a:solidFill>
                <a:srgbClr val="FA4147"/>
              </a:solidFill>
            </a:endParaRPr>
          </a:p>
        </p:txBody>
      </p:sp>
      <p:sp>
        <p:nvSpPr>
          <p:cNvPr id="4" name="텍스트 개체 틀 6"/>
          <p:cNvSpPr>
            <a:spLocks noGrp="1"/>
          </p:cNvSpPr>
          <p:nvPr>
            <p:ph type="body" sz="quarter" idx="14"/>
          </p:nvPr>
        </p:nvSpPr>
        <p:spPr>
          <a:xfrm flipH="1">
            <a:off x="2106486" y="1451161"/>
            <a:ext cx="1656184" cy="830997"/>
          </a:xfrm>
        </p:spPr>
        <p:txBody>
          <a:bodyPr/>
          <a:lstStyle/>
          <a:p>
            <a:r>
              <a:rPr lang="en-US" altLang="ko-KR" sz="6000" dirty="0">
                <a:ln w="31750">
                  <a:solidFill>
                    <a:srgbClr val="222D47"/>
                  </a:solidFill>
                </a:ln>
                <a:noFill/>
                <a:ea typeface="Tahoma" panose="020B0604030504040204" pitchFamily="34" charset="0"/>
              </a:rPr>
              <a:t>04</a:t>
            </a:r>
            <a:endParaRPr lang="ko-KR" altLang="en-US" sz="6000" dirty="0">
              <a:ln w="31750">
                <a:solidFill>
                  <a:srgbClr val="222D47"/>
                </a:solidFill>
              </a:ln>
              <a:noFill/>
              <a:ea typeface="Tahoma" panose="020B0604030504040204" pitchFamily="34" charset="0"/>
            </a:endParaRPr>
          </a:p>
        </p:txBody>
      </p:sp>
      <p:sp>
        <p:nvSpPr>
          <p:cNvPr id="5" name="Rectangle 3"/>
          <p:cNvSpPr txBox="1">
            <a:spLocks noChangeArrowheads="1"/>
          </p:cNvSpPr>
          <p:nvPr/>
        </p:nvSpPr>
        <p:spPr bwMode="auto">
          <a:xfrm>
            <a:off x="2106486" y="3455154"/>
            <a:ext cx="4248472" cy="538609"/>
          </a:xfrm>
          <a:prstGeom prst="rect">
            <a:avLst/>
          </a:prstGeom>
          <a:noFill/>
          <a:ln>
            <a:noFill/>
          </a:ln>
          <a:extLst/>
        </p:spPr>
        <p:txBody>
          <a:bodyPr wrap="square" lIns="0" tIns="0" rIns="0" bIns="0" anchor="ctr">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r>
              <a:rPr kumimoji="0" lang="en-US" altLang="ko-KR" sz="700" dirty="0">
                <a:latin typeface="Tahoma" panose="020B0604030504040204" pitchFamily="34" charset="0"/>
                <a:ea typeface="Tahoma" panose="020B0604030504040204" pitchFamily="34" charset="0"/>
                <a:cs typeface="Tahoma" panose="020B0604030504040204" pitchFamily="34" charset="0"/>
              </a:rPr>
              <a:t>The findings indicate that one of the key recommendations from security experts in response to the threat of mass surveillance— promotion of DHE-based TLS </a:t>
            </a:r>
            <a:r>
              <a:rPr kumimoji="0" lang="en-US" altLang="ko-KR" sz="700" dirty="0" err="1">
                <a:latin typeface="Tahoma" panose="020B0604030504040204" pitchFamily="34" charset="0"/>
                <a:ea typeface="Tahoma" panose="020B0604030504040204" pitchFamily="34" charset="0"/>
                <a:cs typeface="Tahoma" panose="020B0604030504040204" pitchFamily="34" charset="0"/>
              </a:rPr>
              <a:t>ciphersuites</a:t>
            </a:r>
            <a:r>
              <a:rPr kumimoji="0" lang="en-US" altLang="ko-KR" sz="700" dirty="0">
                <a:latin typeface="Tahoma" panose="020B0604030504040204" pitchFamily="34" charset="0"/>
                <a:ea typeface="Tahoma" panose="020B0604030504040204" pitchFamily="34" charset="0"/>
                <a:cs typeface="Tahoma" panose="020B0604030504040204" pitchFamily="34" charset="0"/>
              </a:rPr>
              <a:t> offering “perfect forward secrecy” over RSA-based </a:t>
            </a:r>
            <a:r>
              <a:rPr kumimoji="0" lang="en-US" altLang="ko-KR" sz="700" dirty="0" err="1">
                <a:latin typeface="Tahoma" panose="020B0604030504040204" pitchFamily="34" charset="0"/>
                <a:ea typeface="Tahoma" panose="020B0604030504040204" pitchFamily="34" charset="0"/>
                <a:cs typeface="Tahoma" panose="020B0604030504040204" pitchFamily="34" charset="0"/>
              </a:rPr>
              <a:t>ciphersuites</a:t>
            </a:r>
            <a:r>
              <a:rPr kumimoji="0" lang="en-US" altLang="ko-KR" sz="700" dirty="0">
                <a:latin typeface="Tahoma" panose="020B0604030504040204" pitchFamily="34" charset="0"/>
                <a:ea typeface="Tahoma" panose="020B0604030504040204" pitchFamily="34" charset="0"/>
                <a:cs typeface="Tahoma" panose="020B0604030504040204" pitchFamily="34" charset="0"/>
              </a:rPr>
              <a:t>—may have actually reduced security for many hosts. In this section, we present concrete recommendations to recover the expected security of </a:t>
            </a:r>
            <a:r>
              <a:rPr kumimoji="0" lang="en-US" altLang="ko-KR" sz="700" dirty="0" err="1">
                <a:latin typeface="Tahoma" panose="020B0604030504040204" pitchFamily="34" charset="0"/>
                <a:ea typeface="Tahoma" panose="020B0604030504040204" pitchFamily="34" charset="0"/>
                <a:cs typeface="Tahoma" panose="020B0604030504040204" pitchFamily="34" charset="0"/>
              </a:rPr>
              <a:t>Diffie</a:t>
            </a:r>
            <a:r>
              <a:rPr kumimoji="0" lang="en-US" altLang="ko-KR" sz="700" dirty="0">
                <a:latin typeface="Tahoma" panose="020B0604030504040204" pitchFamily="34" charset="0"/>
                <a:ea typeface="Tahoma" panose="020B0604030504040204" pitchFamily="34" charset="0"/>
                <a:cs typeface="Tahoma" panose="020B0604030504040204" pitchFamily="34" charset="0"/>
              </a:rPr>
              <a:t>-Hellman as it is used in mainstream Internet protocols.</a:t>
            </a:r>
          </a:p>
        </p:txBody>
      </p:sp>
      <p:cxnSp>
        <p:nvCxnSpPr>
          <p:cNvPr id="6" name="직선 연결선 5"/>
          <p:cNvCxnSpPr/>
          <p:nvPr/>
        </p:nvCxnSpPr>
        <p:spPr>
          <a:xfrm>
            <a:off x="2106486" y="1399701"/>
            <a:ext cx="541461" cy="0"/>
          </a:xfrm>
          <a:prstGeom prst="line">
            <a:avLst/>
          </a:prstGeom>
          <a:ln>
            <a:solidFill>
              <a:srgbClr val="222D47"/>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p:nvCxnSpPr>
        <p:spPr>
          <a:xfrm>
            <a:off x="2106486" y="2540132"/>
            <a:ext cx="541461" cy="0"/>
          </a:xfrm>
          <a:prstGeom prst="line">
            <a:avLst/>
          </a:prstGeom>
          <a:ln>
            <a:solidFill>
              <a:srgbClr val="222D4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8784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D496982-6B67-48BF-BE88-CEE75E286A28}" type="slidenum">
              <a:rPr lang="ko-KR" altLang="en-US" smtClean="0"/>
              <a:pPr/>
              <a:t>21</a:t>
            </a:fld>
            <a:endParaRPr lang="ko-KR" altLang="en-US"/>
          </a:p>
        </p:txBody>
      </p:sp>
      <p:sp>
        <p:nvSpPr>
          <p:cNvPr id="3" name="文本占位符 2"/>
          <p:cNvSpPr>
            <a:spLocks noGrp="1"/>
          </p:cNvSpPr>
          <p:nvPr>
            <p:ph type="body" sz="quarter" idx="10"/>
          </p:nvPr>
        </p:nvSpPr>
        <p:spPr/>
        <p:txBody>
          <a:bodyPr/>
          <a:lstStyle/>
          <a:p>
            <a:r>
              <a:rPr lang="en-US" altLang="zh-CN" dirty="0"/>
              <a:t>04-1. If you run a server…</a:t>
            </a:r>
          </a:p>
        </p:txBody>
      </p:sp>
      <p:sp>
        <p:nvSpPr>
          <p:cNvPr id="4" name="文本占位符 3"/>
          <p:cNvSpPr>
            <a:spLocks noGrp="1"/>
          </p:cNvSpPr>
          <p:nvPr>
            <p:ph type="body" sz="quarter" idx="13"/>
          </p:nvPr>
        </p:nvSpPr>
        <p:spPr>
          <a:xfrm flipH="1">
            <a:off x="688369" y="558362"/>
            <a:ext cx="7767262" cy="572464"/>
          </a:xfrm>
        </p:spPr>
        <p:txBody>
          <a:bodyPr/>
          <a:lstStyle/>
          <a:p>
            <a:r>
              <a:rPr lang="en-US" altLang="ko-KR" dirty="0">
                <a:solidFill>
                  <a:srgbClr val="FA4147"/>
                </a:solidFill>
              </a:rPr>
              <a:t>What Should I Do?</a:t>
            </a:r>
          </a:p>
          <a:p>
            <a:endParaRPr lang="zh-CN" altLang="en-US" dirty="0"/>
          </a:p>
          <a:p>
            <a:endParaRPr lang="zh-CN" altLang="en-US" dirty="0"/>
          </a:p>
        </p:txBody>
      </p:sp>
      <p:sp>
        <p:nvSpPr>
          <p:cNvPr id="5" name="文本框 4"/>
          <p:cNvSpPr txBox="1"/>
          <p:nvPr/>
        </p:nvSpPr>
        <p:spPr>
          <a:xfrm>
            <a:off x="1043608" y="1203598"/>
            <a:ext cx="3600400" cy="830997"/>
          </a:xfrm>
          <a:prstGeom prst="rect">
            <a:avLst/>
          </a:prstGeom>
          <a:noFill/>
        </p:spPr>
        <p:txBody>
          <a:bodyPr wrap="square" rtlCol="0">
            <a:spAutoFit/>
          </a:bodyPr>
          <a:lstStyle/>
          <a:p>
            <a:r>
              <a:rPr lang="en-US" altLang="zh-CN" sz="2400" b="1" dirty="0"/>
              <a:t>If you run a server…</a:t>
            </a:r>
          </a:p>
          <a:p>
            <a:endParaRPr lang="zh-CN" altLang="en-US" sz="2400" b="1" dirty="0"/>
          </a:p>
        </p:txBody>
      </p:sp>
      <p:sp>
        <p:nvSpPr>
          <p:cNvPr id="6" name="文本框 5"/>
          <p:cNvSpPr txBox="1"/>
          <p:nvPr/>
        </p:nvSpPr>
        <p:spPr>
          <a:xfrm>
            <a:off x="1043608" y="2440508"/>
            <a:ext cx="7272808" cy="923330"/>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If you have a web or mail server, you should disable support for export cipher suites and use a 2048-bit </a:t>
            </a:r>
            <a:r>
              <a:rPr lang="en-US" altLang="zh-CN" dirty="0" err="1"/>
              <a:t>Diffie</a:t>
            </a:r>
            <a:r>
              <a:rPr lang="en-US" altLang="zh-CN" dirty="0"/>
              <a:t>-Hellman group. </a:t>
            </a:r>
          </a:p>
          <a:p>
            <a:endParaRPr lang="en-US" altLang="zh-CN" dirty="0"/>
          </a:p>
        </p:txBody>
      </p:sp>
    </p:spTree>
    <p:extLst>
      <p:ext uri="{BB962C8B-B14F-4D97-AF65-F5344CB8AC3E}">
        <p14:creationId xmlns:p14="http://schemas.microsoft.com/office/powerpoint/2010/main" val="4004366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D496982-6B67-48BF-BE88-CEE75E286A28}" type="slidenum">
              <a:rPr lang="ko-KR" altLang="en-US" smtClean="0"/>
              <a:pPr/>
              <a:t>22</a:t>
            </a:fld>
            <a:endParaRPr lang="ko-KR" altLang="en-US"/>
          </a:p>
        </p:txBody>
      </p:sp>
      <p:sp>
        <p:nvSpPr>
          <p:cNvPr id="3" name="文本占位符 2"/>
          <p:cNvSpPr>
            <a:spLocks noGrp="1"/>
          </p:cNvSpPr>
          <p:nvPr>
            <p:ph type="body" sz="quarter" idx="10"/>
          </p:nvPr>
        </p:nvSpPr>
        <p:spPr/>
        <p:txBody>
          <a:bodyPr/>
          <a:lstStyle/>
          <a:p>
            <a:r>
              <a:rPr lang="en-US" altLang="zh-CN" dirty="0"/>
              <a:t>04-1. If you run a server…</a:t>
            </a:r>
          </a:p>
        </p:txBody>
      </p:sp>
      <p:sp>
        <p:nvSpPr>
          <p:cNvPr id="4" name="文本占位符 3"/>
          <p:cNvSpPr>
            <a:spLocks noGrp="1"/>
          </p:cNvSpPr>
          <p:nvPr>
            <p:ph type="body" sz="quarter" idx="13"/>
          </p:nvPr>
        </p:nvSpPr>
        <p:spPr>
          <a:xfrm flipH="1">
            <a:off x="688369" y="558362"/>
            <a:ext cx="7767262" cy="572464"/>
          </a:xfrm>
        </p:spPr>
        <p:txBody>
          <a:bodyPr/>
          <a:lstStyle/>
          <a:p>
            <a:r>
              <a:rPr lang="en-US" altLang="ko-KR" dirty="0">
                <a:solidFill>
                  <a:srgbClr val="FA4147"/>
                </a:solidFill>
              </a:rPr>
              <a:t>What Should I Do?</a:t>
            </a:r>
          </a:p>
          <a:p>
            <a:endParaRPr lang="zh-CN" altLang="en-US" dirty="0"/>
          </a:p>
          <a:p>
            <a:endParaRPr lang="zh-CN" altLang="en-US" dirty="0"/>
          </a:p>
        </p:txBody>
      </p:sp>
      <p:pic>
        <p:nvPicPr>
          <p:cNvPr id="8" name="图片 7"/>
          <p:cNvPicPr>
            <a:picLocks noChangeAspect="1"/>
          </p:cNvPicPr>
          <p:nvPr/>
        </p:nvPicPr>
        <p:blipFill>
          <a:blip r:embed="rId2"/>
          <a:stretch>
            <a:fillRect/>
          </a:stretch>
        </p:blipFill>
        <p:spPr>
          <a:xfrm>
            <a:off x="1043608" y="915566"/>
            <a:ext cx="6940893" cy="3918538"/>
          </a:xfrm>
          <a:prstGeom prst="rect">
            <a:avLst/>
          </a:prstGeom>
        </p:spPr>
      </p:pic>
    </p:spTree>
    <p:extLst>
      <p:ext uri="{BB962C8B-B14F-4D97-AF65-F5344CB8AC3E}">
        <p14:creationId xmlns:p14="http://schemas.microsoft.com/office/powerpoint/2010/main" val="3562271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D496982-6B67-48BF-BE88-CEE75E286A28}" type="slidenum">
              <a:rPr lang="ko-KR" altLang="en-US" smtClean="0"/>
              <a:pPr/>
              <a:t>23</a:t>
            </a:fld>
            <a:endParaRPr lang="ko-KR" altLang="en-US"/>
          </a:p>
        </p:txBody>
      </p:sp>
      <p:sp>
        <p:nvSpPr>
          <p:cNvPr id="3" name="文本占位符 2"/>
          <p:cNvSpPr>
            <a:spLocks noGrp="1"/>
          </p:cNvSpPr>
          <p:nvPr>
            <p:ph type="body" sz="quarter" idx="10"/>
          </p:nvPr>
        </p:nvSpPr>
        <p:spPr/>
        <p:txBody>
          <a:bodyPr/>
          <a:lstStyle/>
          <a:p>
            <a:r>
              <a:rPr lang="en-US" altLang="zh-CN" dirty="0"/>
              <a:t>04-2. If you use a browser…</a:t>
            </a:r>
          </a:p>
        </p:txBody>
      </p:sp>
      <p:sp>
        <p:nvSpPr>
          <p:cNvPr id="4" name="文本占位符 3"/>
          <p:cNvSpPr>
            <a:spLocks noGrp="1"/>
          </p:cNvSpPr>
          <p:nvPr>
            <p:ph type="body" sz="quarter" idx="13"/>
          </p:nvPr>
        </p:nvSpPr>
        <p:spPr>
          <a:xfrm flipH="1">
            <a:off x="688369" y="558362"/>
            <a:ext cx="7767262" cy="572464"/>
          </a:xfrm>
        </p:spPr>
        <p:txBody>
          <a:bodyPr/>
          <a:lstStyle/>
          <a:p>
            <a:r>
              <a:rPr lang="en-US" altLang="ko-KR" dirty="0">
                <a:solidFill>
                  <a:srgbClr val="FA4147"/>
                </a:solidFill>
              </a:rPr>
              <a:t>What Should I Do?</a:t>
            </a:r>
          </a:p>
          <a:p>
            <a:endParaRPr lang="zh-CN" altLang="en-US" dirty="0"/>
          </a:p>
          <a:p>
            <a:endParaRPr lang="zh-CN" altLang="en-US" dirty="0"/>
          </a:p>
        </p:txBody>
      </p:sp>
      <p:sp>
        <p:nvSpPr>
          <p:cNvPr id="5" name="文本框 4"/>
          <p:cNvSpPr txBox="1"/>
          <p:nvPr/>
        </p:nvSpPr>
        <p:spPr>
          <a:xfrm>
            <a:off x="1043608" y="1203598"/>
            <a:ext cx="3600400" cy="830997"/>
          </a:xfrm>
          <a:prstGeom prst="rect">
            <a:avLst/>
          </a:prstGeom>
          <a:noFill/>
        </p:spPr>
        <p:txBody>
          <a:bodyPr wrap="square" rtlCol="0">
            <a:spAutoFit/>
          </a:bodyPr>
          <a:lstStyle/>
          <a:p>
            <a:r>
              <a:rPr lang="en-US" altLang="zh-CN" sz="2400" b="1" dirty="0"/>
              <a:t>If you run a browser…</a:t>
            </a:r>
          </a:p>
          <a:p>
            <a:endParaRPr lang="zh-CN" altLang="en-US" sz="2400" b="1" dirty="0"/>
          </a:p>
        </p:txBody>
      </p:sp>
      <p:sp>
        <p:nvSpPr>
          <p:cNvPr id="6" name="文本框 5"/>
          <p:cNvSpPr txBox="1"/>
          <p:nvPr/>
        </p:nvSpPr>
        <p:spPr>
          <a:xfrm>
            <a:off x="1043608" y="2283718"/>
            <a:ext cx="7272808" cy="1477328"/>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Make sure you have the most recent version of your browser installed, and check for updates frequently. </a:t>
            </a:r>
          </a:p>
          <a:p>
            <a:endParaRPr lang="en-US" altLang="zh-CN" dirty="0"/>
          </a:p>
          <a:p>
            <a:pPr marL="285750" indent="-285750">
              <a:buFont typeface="Arial" panose="020B0604020202020204" pitchFamily="34" charset="0"/>
              <a:buChar char="•"/>
            </a:pPr>
            <a:r>
              <a:rPr lang="en-US" altLang="zh-CN" dirty="0"/>
              <a:t>Google Chrome, Mozilla Firefox, Microsoft Internet Explorer, and Apple Safari are all deploying fixes for the Logjam attack.</a:t>
            </a:r>
            <a:endParaRPr lang="zh-CN" altLang="en-US" dirty="0"/>
          </a:p>
        </p:txBody>
      </p:sp>
    </p:spTree>
    <p:extLst>
      <p:ext uri="{BB962C8B-B14F-4D97-AF65-F5344CB8AC3E}">
        <p14:creationId xmlns:p14="http://schemas.microsoft.com/office/powerpoint/2010/main" val="2009838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D496982-6B67-48BF-BE88-CEE75E286A28}" type="slidenum">
              <a:rPr lang="ko-KR" altLang="en-US" smtClean="0"/>
              <a:pPr/>
              <a:t>24</a:t>
            </a:fld>
            <a:endParaRPr lang="ko-KR" altLang="en-US"/>
          </a:p>
        </p:txBody>
      </p:sp>
      <p:sp>
        <p:nvSpPr>
          <p:cNvPr id="3" name="文本占位符 2"/>
          <p:cNvSpPr>
            <a:spLocks noGrp="1"/>
          </p:cNvSpPr>
          <p:nvPr>
            <p:ph type="body" sz="quarter" idx="10"/>
          </p:nvPr>
        </p:nvSpPr>
        <p:spPr/>
        <p:txBody>
          <a:bodyPr/>
          <a:lstStyle/>
          <a:p>
            <a:r>
              <a:rPr lang="en-US" altLang="zh-CN" dirty="0"/>
              <a:t>04-3. If you’re a sysadmin or developer …</a:t>
            </a:r>
          </a:p>
        </p:txBody>
      </p:sp>
      <p:sp>
        <p:nvSpPr>
          <p:cNvPr id="4" name="文本占位符 3"/>
          <p:cNvSpPr>
            <a:spLocks noGrp="1"/>
          </p:cNvSpPr>
          <p:nvPr>
            <p:ph type="body" sz="quarter" idx="13"/>
          </p:nvPr>
        </p:nvSpPr>
        <p:spPr>
          <a:xfrm flipH="1">
            <a:off x="688369" y="558362"/>
            <a:ext cx="7767262" cy="572464"/>
          </a:xfrm>
        </p:spPr>
        <p:txBody>
          <a:bodyPr/>
          <a:lstStyle/>
          <a:p>
            <a:r>
              <a:rPr lang="en-US" altLang="ko-KR" dirty="0">
                <a:solidFill>
                  <a:srgbClr val="FA4147"/>
                </a:solidFill>
              </a:rPr>
              <a:t>What Should I Do?</a:t>
            </a:r>
          </a:p>
          <a:p>
            <a:endParaRPr lang="zh-CN" altLang="en-US" dirty="0"/>
          </a:p>
          <a:p>
            <a:endParaRPr lang="zh-CN" altLang="en-US" dirty="0"/>
          </a:p>
        </p:txBody>
      </p:sp>
      <p:sp>
        <p:nvSpPr>
          <p:cNvPr id="5" name="文本框 4"/>
          <p:cNvSpPr txBox="1"/>
          <p:nvPr/>
        </p:nvSpPr>
        <p:spPr>
          <a:xfrm>
            <a:off x="1043608" y="1203598"/>
            <a:ext cx="6264696" cy="461665"/>
          </a:xfrm>
          <a:prstGeom prst="rect">
            <a:avLst/>
          </a:prstGeom>
          <a:noFill/>
        </p:spPr>
        <p:txBody>
          <a:bodyPr wrap="square" rtlCol="0">
            <a:spAutoFit/>
          </a:bodyPr>
          <a:lstStyle/>
          <a:p>
            <a:r>
              <a:rPr lang="en-US" altLang="zh-CN" sz="2400" b="1" dirty="0"/>
              <a:t>If you’re a sysadmin or developer …</a:t>
            </a:r>
            <a:endParaRPr lang="zh-CN" altLang="en-US" sz="2400" b="1" dirty="0"/>
          </a:p>
        </p:txBody>
      </p:sp>
      <p:sp>
        <p:nvSpPr>
          <p:cNvPr id="6" name="文本框 5"/>
          <p:cNvSpPr txBox="1"/>
          <p:nvPr/>
        </p:nvSpPr>
        <p:spPr>
          <a:xfrm>
            <a:off x="1043608" y="2512516"/>
            <a:ext cx="7272808" cy="923330"/>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Make sure any TLS libraries you use are up-to-date, that servers you maintain use 2048-bit or larger primes, and that clients you maintain reject </a:t>
            </a:r>
            <a:r>
              <a:rPr lang="en-US" altLang="zh-CN" dirty="0" err="1"/>
              <a:t>Diffie</a:t>
            </a:r>
            <a:r>
              <a:rPr lang="en-US" altLang="zh-CN" dirty="0"/>
              <a:t>-Hellman primes smaller than 1024-bit.</a:t>
            </a:r>
            <a:endParaRPr lang="zh-CN" altLang="en-US" dirty="0"/>
          </a:p>
        </p:txBody>
      </p:sp>
    </p:spTree>
    <p:extLst>
      <p:ext uri="{BB962C8B-B14F-4D97-AF65-F5344CB8AC3E}">
        <p14:creationId xmlns:p14="http://schemas.microsoft.com/office/powerpoint/2010/main" val="564026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6"/>
          <p:cNvSpPr>
            <a:spLocks noGrp="1"/>
          </p:cNvSpPr>
          <p:nvPr>
            <p:ph type="body" sz="quarter" idx="10"/>
          </p:nvPr>
        </p:nvSpPr>
        <p:spPr>
          <a:xfrm>
            <a:off x="2817698" y="2323474"/>
            <a:ext cx="3842534" cy="455600"/>
          </a:xfrm>
        </p:spPr>
        <p:txBody>
          <a:bodyPr/>
          <a:lstStyle/>
          <a:p>
            <a:r>
              <a:rPr lang="en-US" altLang="ko-KR" sz="2400"/>
              <a:t>THANK YOU</a:t>
            </a:r>
            <a:endParaRPr lang="ko-KR" altLang="en-US" sz="2400"/>
          </a:p>
        </p:txBody>
      </p:sp>
      <p:cxnSp>
        <p:nvCxnSpPr>
          <p:cNvPr id="4" name="직선 연결선 3"/>
          <p:cNvCxnSpPr/>
          <p:nvPr/>
        </p:nvCxnSpPr>
        <p:spPr>
          <a:xfrm>
            <a:off x="4468235" y="2262175"/>
            <a:ext cx="54146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79512" y="4587974"/>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85000"/>
                  </a:schemeClr>
                </a:solidFill>
                <a:effectLst/>
                <a:uLnTx/>
                <a:uFillTx/>
              </a:rPr>
              <a:t>PPT</a:t>
            </a:r>
            <a:r>
              <a:rPr kumimoji="0" lang="zh-CN" altLang="en-US" sz="100" b="0" i="0" u="none" strike="noStrike" kern="0" cap="none" spc="0" normalizeH="0" baseline="0" noProof="0" dirty="0">
                <a:ln>
                  <a:noFill/>
                </a:ln>
                <a:solidFill>
                  <a:schemeClr val="bg1">
                    <a:lumMod val="85000"/>
                  </a:schemeClr>
                </a:solidFill>
                <a:effectLst/>
                <a:uLnTx/>
                <a:uFillTx/>
              </a:rPr>
              <a:t>模板下载：</a:t>
            </a:r>
            <a:r>
              <a:rPr kumimoji="0" lang="en-US" altLang="zh-CN" sz="100" b="0" i="0" u="none" strike="noStrike" kern="0" cap="none" spc="0" normalizeH="0" baseline="0" noProof="0" dirty="0">
                <a:ln>
                  <a:noFill/>
                </a:ln>
                <a:solidFill>
                  <a:schemeClr val="bg1">
                    <a:lumMod val="85000"/>
                  </a:schemeClr>
                </a:solidFill>
                <a:effectLst/>
                <a:uLnTx/>
                <a:uFillTx/>
              </a:rPr>
              <a:t>www.1ppt.com/moban/     </a:t>
            </a:r>
            <a:r>
              <a:rPr kumimoji="0" lang="zh-CN" altLang="en-US" sz="100" b="0" i="0" u="none" strike="noStrike" kern="0" cap="none" spc="0" normalizeH="0" baseline="0" noProof="0" dirty="0">
                <a:ln>
                  <a:noFill/>
                </a:ln>
                <a:solidFill>
                  <a:schemeClr val="bg1">
                    <a:lumMod val="85000"/>
                  </a:schemeClr>
                </a:solidFill>
                <a:effectLst/>
                <a:uLnTx/>
                <a:uFillTx/>
              </a:rPr>
              <a:t>行业</a:t>
            </a:r>
            <a:r>
              <a:rPr kumimoji="0" lang="en-US" altLang="zh-CN" sz="100" b="0" i="0" u="none" strike="noStrike" kern="0" cap="none" spc="0" normalizeH="0" baseline="0" noProof="0" dirty="0">
                <a:ln>
                  <a:noFill/>
                </a:ln>
                <a:solidFill>
                  <a:schemeClr val="bg1">
                    <a:lumMod val="85000"/>
                  </a:schemeClr>
                </a:solidFill>
                <a:effectLst/>
                <a:uLnTx/>
                <a:uFillTx/>
              </a:rPr>
              <a:t>PPT</a:t>
            </a:r>
            <a:r>
              <a:rPr kumimoji="0" lang="zh-CN" altLang="en-US" sz="100" b="0" i="0" u="none" strike="noStrike" kern="0" cap="none" spc="0" normalizeH="0" baseline="0" noProof="0" dirty="0">
                <a:ln>
                  <a:noFill/>
                </a:ln>
                <a:solidFill>
                  <a:schemeClr val="bg1">
                    <a:lumMod val="85000"/>
                  </a:schemeClr>
                </a:solidFill>
                <a:effectLst/>
                <a:uLnTx/>
                <a:uFillTx/>
              </a:rPr>
              <a:t>模板：</a:t>
            </a:r>
            <a:r>
              <a:rPr kumimoji="0" lang="en-US" altLang="zh-CN" sz="100" b="0" i="0" u="none" strike="noStrike" kern="0" cap="none" spc="0" normalizeH="0" baseline="0" noProof="0" dirty="0">
                <a:ln>
                  <a:noFill/>
                </a:ln>
                <a:solidFill>
                  <a:schemeClr val="bg1">
                    <a:lumMod val="85000"/>
                  </a:schemeClr>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85000"/>
                  </a:schemeClr>
                </a:solidFill>
                <a:effectLst/>
                <a:uLnTx/>
                <a:uFillTx/>
              </a:rPr>
              <a:t>节日</a:t>
            </a:r>
            <a:r>
              <a:rPr kumimoji="0" lang="en-US" altLang="zh-CN" sz="100" b="0" i="0" u="none" strike="noStrike" kern="0" cap="none" spc="0" normalizeH="0" baseline="0" noProof="0" dirty="0">
                <a:ln>
                  <a:noFill/>
                </a:ln>
                <a:solidFill>
                  <a:schemeClr val="bg1">
                    <a:lumMod val="85000"/>
                  </a:schemeClr>
                </a:solidFill>
                <a:effectLst/>
                <a:uLnTx/>
                <a:uFillTx/>
              </a:rPr>
              <a:t>PPT</a:t>
            </a:r>
            <a:r>
              <a:rPr kumimoji="0" lang="zh-CN" altLang="en-US" sz="100" b="0" i="0" u="none" strike="noStrike" kern="0" cap="none" spc="0" normalizeH="0" baseline="0" noProof="0" dirty="0">
                <a:ln>
                  <a:noFill/>
                </a:ln>
                <a:solidFill>
                  <a:schemeClr val="bg1">
                    <a:lumMod val="85000"/>
                  </a:schemeClr>
                </a:solidFill>
                <a:effectLst/>
                <a:uLnTx/>
                <a:uFillTx/>
              </a:rPr>
              <a:t>模板：</a:t>
            </a:r>
            <a:r>
              <a:rPr kumimoji="0" lang="en-US" altLang="zh-CN" sz="100" b="0" i="0" u="none" strike="noStrike" kern="0" cap="none" spc="0" normalizeH="0" baseline="0" noProof="0" dirty="0">
                <a:ln>
                  <a:noFill/>
                </a:ln>
                <a:solidFill>
                  <a:schemeClr val="bg1">
                    <a:lumMod val="85000"/>
                  </a:schemeClr>
                </a:solidFill>
                <a:effectLst/>
                <a:uLnTx/>
                <a:uFillTx/>
              </a:rPr>
              <a:t>www.1ppt.com/jieri/           PPT</a:t>
            </a:r>
            <a:r>
              <a:rPr kumimoji="0" lang="zh-CN" altLang="en-US" sz="100" b="0" i="0" u="none" strike="noStrike" kern="0" cap="none" spc="0" normalizeH="0" baseline="0" noProof="0" dirty="0">
                <a:ln>
                  <a:noFill/>
                </a:ln>
                <a:solidFill>
                  <a:schemeClr val="bg1">
                    <a:lumMod val="85000"/>
                  </a:schemeClr>
                </a:solidFill>
                <a:effectLst/>
                <a:uLnTx/>
                <a:uFillTx/>
              </a:rPr>
              <a:t>素材下载：</a:t>
            </a:r>
            <a:r>
              <a:rPr kumimoji="0" lang="en-US" altLang="zh-CN" sz="100" b="0" i="0" u="none" strike="noStrike" kern="0" cap="none" spc="0" normalizeH="0" baseline="0" noProof="0" dirty="0">
                <a:ln>
                  <a:noFill/>
                </a:ln>
                <a:solidFill>
                  <a:schemeClr val="bg1">
                    <a:lumMod val="85000"/>
                  </a:schemeClr>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85000"/>
                  </a:schemeClr>
                </a:solidFill>
                <a:effectLst/>
                <a:uLnTx/>
                <a:uFillTx/>
              </a:rPr>
              <a:t>PPT</a:t>
            </a:r>
            <a:r>
              <a:rPr kumimoji="0" lang="zh-CN" altLang="en-US" sz="100" b="0" i="0" u="none" strike="noStrike" kern="0" cap="none" spc="0" normalizeH="0" baseline="0" noProof="0" dirty="0">
                <a:ln>
                  <a:noFill/>
                </a:ln>
                <a:solidFill>
                  <a:schemeClr val="bg1">
                    <a:lumMod val="85000"/>
                  </a:schemeClr>
                </a:solidFill>
                <a:effectLst/>
                <a:uLnTx/>
                <a:uFillTx/>
              </a:rPr>
              <a:t>背景图片：</a:t>
            </a:r>
            <a:r>
              <a:rPr kumimoji="0" lang="en-US" altLang="zh-CN" sz="100" b="0" i="0" u="none" strike="noStrike" kern="0" cap="none" spc="0" normalizeH="0" baseline="0" noProof="0" dirty="0">
                <a:ln>
                  <a:noFill/>
                </a:ln>
                <a:solidFill>
                  <a:schemeClr val="bg1">
                    <a:lumMod val="85000"/>
                  </a:schemeClr>
                </a:solidFill>
                <a:effectLst/>
                <a:uLnTx/>
                <a:uFillTx/>
              </a:rPr>
              <a:t>www.1ppt.com/beijing/      PPT</a:t>
            </a:r>
            <a:r>
              <a:rPr kumimoji="0" lang="zh-CN" altLang="en-US" sz="100" b="0" i="0" u="none" strike="noStrike" kern="0" cap="none" spc="0" normalizeH="0" baseline="0" noProof="0" dirty="0">
                <a:ln>
                  <a:noFill/>
                </a:ln>
                <a:solidFill>
                  <a:schemeClr val="bg1">
                    <a:lumMod val="85000"/>
                  </a:schemeClr>
                </a:solidFill>
                <a:effectLst/>
                <a:uLnTx/>
                <a:uFillTx/>
              </a:rPr>
              <a:t>图表下载：</a:t>
            </a:r>
            <a:r>
              <a:rPr kumimoji="0" lang="en-US" altLang="zh-CN" sz="100" b="0" i="0" u="none" strike="noStrike" kern="0" cap="none" spc="0" normalizeH="0" baseline="0" noProof="0" dirty="0">
                <a:ln>
                  <a:noFill/>
                </a:ln>
                <a:solidFill>
                  <a:schemeClr val="bg1">
                    <a:lumMod val="85000"/>
                  </a:schemeClr>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85000"/>
                  </a:schemeClr>
                </a:solidFill>
                <a:effectLst/>
                <a:uLnTx/>
                <a:uFillTx/>
              </a:rPr>
              <a:t>优秀</a:t>
            </a:r>
            <a:r>
              <a:rPr kumimoji="0" lang="en-US" altLang="zh-CN" sz="100" b="0" i="0" u="none" strike="noStrike" kern="0" cap="none" spc="0" normalizeH="0" baseline="0" noProof="0" dirty="0">
                <a:ln>
                  <a:noFill/>
                </a:ln>
                <a:solidFill>
                  <a:schemeClr val="bg1">
                    <a:lumMod val="85000"/>
                  </a:schemeClr>
                </a:solidFill>
                <a:effectLst/>
                <a:uLnTx/>
                <a:uFillTx/>
              </a:rPr>
              <a:t>PPT</a:t>
            </a:r>
            <a:r>
              <a:rPr kumimoji="0" lang="zh-CN" altLang="en-US" sz="100" b="0" i="0" u="none" strike="noStrike" kern="0" cap="none" spc="0" normalizeH="0" baseline="0" noProof="0" dirty="0">
                <a:ln>
                  <a:noFill/>
                </a:ln>
                <a:solidFill>
                  <a:schemeClr val="bg1">
                    <a:lumMod val="85000"/>
                  </a:schemeClr>
                </a:solidFill>
                <a:effectLst/>
                <a:uLnTx/>
                <a:uFillTx/>
              </a:rPr>
              <a:t>下载：</a:t>
            </a:r>
            <a:r>
              <a:rPr kumimoji="0" lang="en-US" altLang="zh-CN" sz="100" b="0" i="0" u="none" strike="noStrike" kern="0" cap="none" spc="0" normalizeH="0" baseline="0" noProof="0" dirty="0">
                <a:ln>
                  <a:noFill/>
                </a:ln>
                <a:solidFill>
                  <a:schemeClr val="bg1">
                    <a:lumMod val="85000"/>
                  </a:schemeClr>
                </a:solidFill>
                <a:effectLst/>
                <a:uLnTx/>
                <a:uFillTx/>
              </a:rPr>
              <a:t>www.1ppt.com/xiazai/        PPT</a:t>
            </a:r>
            <a:r>
              <a:rPr kumimoji="0" lang="zh-CN" altLang="en-US" sz="100" b="0" i="0" u="none" strike="noStrike" kern="0" cap="none" spc="0" normalizeH="0" baseline="0" noProof="0" dirty="0">
                <a:ln>
                  <a:noFill/>
                </a:ln>
                <a:solidFill>
                  <a:schemeClr val="bg1">
                    <a:lumMod val="85000"/>
                  </a:schemeClr>
                </a:solidFill>
                <a:effectLst/>
                <a:uLnTx/>
                <a:uFillTx/>
              </a:rPr>
              <a:t>教程： </a:t>
            </a:r>
            <a:r>
              <a:rPr kumimoji="0" lang="en-US" altLang="zh-CN" sz="100" b="0" i="0" u="none" strike="noStrike" kern="0" cap="none" spc="0" normalizeH="0" baseline="0" noProof="0" dirty="0">
                <a:ln>
                  <a:noFill/>
                </a:ln>
                <a:solidFill>
                  <a:schemeClr val="bg1">
                    <a:lumMod val="85000"/>
                  </a:schemeClr>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85000"/>
                  </a:schemeClr>
                </a:solidFill>
                <a:effectLst/>
                <a:uLnTx/>
                <a:uFillTx/>
              </a:rPr>
              <a:t>Word</a:t>
            </a:r>
            <a:r>
              <a:rPr kumimoji="0" lang="zh-CN" altLang="en-US" sz="100" b="0" i="0" u="none" strike="noStrike" kern="0" cap="none" spc="0" normalizeH="0" baseline="0" noProof="0" dirty="0">
                <a:ln>
                  <a:noFill/>
                </a:ln>
                <a:solidFill>
                  <a:schemeClr val="bg1">
                    <a:lumMod val="85000"/>
                  </a:schemeClr>
                </a:solidFill>
                <a:effectLst/>
                <a:uLnTx/>
                <a:uFillTx/>
              </a:rPr>
              <a:t>教程： </a:t>
            </a:r>
            <a:r>
              <a:rPr kumimoji="0" lang="en-US" altLang="zh-CN" sz="100" b="0" i="0" u="none" strike="noStrike" kern="0" cap="none" spc="0" normalizeH="0" baseline="0" noProof="0" dirty="0">
                <a:ln>
                  <a:noFill/>
                </a:ln>
                <a:solidFill>
                  <a:schemeClr val="bg1">
                    <a:lumMod val="85000"/>
                  </a:schemeClr>
                </a:solidFill>
                <a:effectLst/>
                <a:uLnTx/>
                <a:uFillTx/>
              </a:rPr>
              <a:t>www.1ppt.com/word/              Excel</a:t>
            </a:r>
            <a:r>
              <a:rPr kumimoji="0" lang="zh-CN" altLang="en-US" sz="100" b="0" i="0" u="none" strike="noStrike" kern="0" cap="none" spc="0" normalizeH="0" baseline="0" noProof="0" dirty="0">
                <a:ln>
                  <a:noFill/>
                </a:ln>
                <a:solidFill>
                  <a:schemeClr val="bg1">
                    <a:lumMod val="85000"/>
                  </a:schemeClr>
                </a:solidFill>
                <a:effectLst/>
                <a:uLnTx/>
                <a:uFillTx/>
              </a:rPr>
              <a:t>教程：</a:t>
            </a:r>
            <a:r>
              <a:rPr kumimoji="0" lang="en-US" altLang="zh-CN" sz="100" b="0" i="0" u="none" strike="noStrike" kern="0" cap="none" spc="0" normalizeH="0" baseline="0" noProof="0" dirty="0">
                <a:ln>
                  <a:noFill/>
                </a:ln>
                <a:solidFill>
                  <a:schemeClr val="bg1">
                    <a:lumMod val="85000"/>
                  </a:schemeClr>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85000"/>
                  </a:schemeClr>
                </a:solidFill>
                <a:effectLst/>
                <a:uLnTx/>
                <a:uFillTx/>
              </a:rPr>
              <a:t>资料下载：</a:t>
            </a:r>
            <a:r>
              <a:rPr kumimoji="0" lang="en-US" altLang="zh-CN" sz="100" b="0" i="0" u="none" strike="noStrike" kern="0" cap="none" spc="0" normalizeH="0" baseline="0" noProof="0" dirty="0">
                <a:ln>
                  <a:noFill/>
                </a:ln>
                <a:solidFill>
                  <a:schemeClr val="bg1">
                    <a:lumMod val="85000"/>
                  </a:schemeClr>
                </a:solidFill>
                <a:effectLst/>
                <a:uLnTx/>
                <a:uFillTx/>
              </a:rPr>
              <a:t>www.1ppt.com/ziliao/                PPT</a:t>
            </a:r>
            <a:r>
              <a:rPr kumimoji="0" lang="zh-CN" altLang="en-US" sz="100" b="0" i="0" u="none" strike="noStrike" kern="0" cap="none" spc="0" normalizeH="0" baseline="0" noProof="0" dirty="0">
                <a:ln>
                  <a:noFill/>
                </a:ln>
                <a:solidFill>
                  <a:schemeClr val="bg1">
                    <a:lumMod val="85000"/>
                  </a:schemeClr>
                </a:solidFill>
                <a:effectLst/>
                <a:uLnTx/>
                <a:uFillTx/>
              </a:rPr>
              <a:t>课件下载：</a:t>
            </a:r>
            <a:r>
              <a:rPr kumimoji="0" lang="en-US" altLang="zh-CN" sz="100" b="0" i="0" u="none" strike="noStrike" kern="0" cap="none" spc="0" normalizeH="0" baseline="0" noProof="0" dirty="0">
                <a:ln>
                  <a:noFill/>
                </a:ln>
                <a:solidFill>
                  <a:schemeClr val="bg1">
                    <a:lumMod val="85000"/>
                  </a:schemeClr>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85000"/>
                  </a:schemeClr>
                </a:solidFill>
                <a:effectLst/>
                <a:uLnTx/>
                <a:uFillTx/>
              </a:rPr>
              <a:t>范文下载：</a:t>
            </a:r>
            <a:r>
              <a:rPr kumimoji="0" lang="en-US" altLang="zh-CN" sz="100" b="0" i="0" u="none" strike="noStrike" kern="0" cap="none" spc="0" normalizeH="0" baseline="0" noProof="0" dirty="0">
                <a:ln>
                  <a:noFill/>
                </a:ln>
                <a:solidFill>
                  <a:schemeClr val="bg1">
                    <a:lumMod val="85000"/>
                  </a:schemeClr>
                </a:solidFill>
                <a:effectLst/>
                <a:uLnTx/>
                <a:uFillTx/>
              </a:rPr>
              <a:t>www.1ppt.com/fanwen/             </a:t>
            </a:r>
            <a:r>
              <a:rPr kumimoji="0" lang="zh-CN" altLang="en-US" sz="100" b="0" i="0" u="none" strike="noStrike" kern="0" cap="none" spc="0" normalizeH="0" baseline="0" noProof="0" dirty="0">
                <a:ln>
                  <a:noFill/>
                </a:ln>
                <a:solidFill>
                  <a:schemeClr val="bg1">
                    <a:lumMod val="85000"/>
                  </a:schemeClr>
                </a:solidFill>
                <a:effectLst/>
                <a:uLnTx/>
                <a:uFillTx/>
              </a:rPr>
              <a:t>试卷下载：</a:t>
            </a:r>
            <a:r>
              <a:rPr kumimoji="0" lang="en-US" altLang="zh-CN" sz="100" b="0" i="0" u="none" strike="noStrike" kern="0" cap="none" spc="0" normalizeH="0" baseline="0" noProof="0" dirty="0">
                <a:ln>
                  <a:noFill/>
                </a:ln>
                <a:solidFill>
                  <a:schemeClr val="bg1">
                    <a:lumMod val="85000"/>
                  </a:schemeClr>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85000"/>
                  </a:schemeClr>
                </a:solidFill>
                <a:effectLst/>
                <a:uLnTx/>
                <a:uFillTx/>
              </a:rPr>
              <a:t>教案下载：</a:t>
            </a:r>
            <a:r>
              <a:rPr kumimoji="0" lang="en-US" altLang="zh-CN" sz="100" b="0" i="0" u="none" strike="noStrike" kern="0" cap="none" spc="0" normalizeH="0" baseline="0" noProof="0" dirty="0">
                <a:ln>
                  <a:noFill/>
                </a:ln>
                <a:solidFill>
                  <a:schemeClr val="bg1">
                    <a:lumMod val="85000"/>
                  </a:schemeClr>
                </a:solidFill>
                <a:effectLst/>
                <a:uLnTx/>
                <a:uFillTx/>
              </a:rPr>
              <a:t>www.1ppt.com/jiaoan/        PPT</a:t>
            </a:r>
            <a:r>
              <a:rPr kumimoji="0" lang="zh-CN" altLang="en-US" sz="100" b="0" i="0" u="none" strike="noStrike" kern="0" cap="none" spc="0" normalizeH="0" baseline="0" noProof="0" dirty="0">
                <a:ln>
                  <a:noFill/>
                </a:ln>
                <a:solidFill>
                  <a:schemeClr val="bg1">
                    <a:lumMod val="85000"/>
                  </a:schemeClr>
                </a:solidFill>
                <a:effectLst/>
                <a:uLnTx/>
                <a:uFillTx/>
              </a:rPr>
              <a:t>论坛：</a:t>
            </a:r>
            <a:r>
              <a:rPr kumimoji="0" lang="en-US" altLang="zh-CN" sz="100" b="0" i="0" u="none" strike="noStrike" kern="0" cap="none" spc="0" normalizeH="0" baseline="0" noProof="0" dirty="0">
                <a:ln>
                  <a:noFill/>
                </a:ln>
                <a:solidFill>
                  <a:schemeClr val="bg1">
                    <a:lumMod val="85000"/>
                  </a:schemeClr>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85000"/>
                  </a:schemeClr>
                </a:solidFill>
                <a:effectLst/>
                <a:uLnTx/>
                <a:uFillTx/>
              </a:rPr>
              <a:t> </a:t>
            </a:r>
            <a:endParaRPr kumimoji="0" lang="zh-CN" altLang="en-US" sz="100" b="0" i="0" u="none" strike="noStrike" kern="0" cap="none" spc="0" normalizeH="0" baseline="0" noProof="0" dirty="0">
              <a:ln>
                <a:noFill/>
              </a:ln>
              <a:solidFill>
                <a:schemeClr val="bg1">
                  <a:lumMod val="85000"/>
                </a:schemeClr>
              </a:solidFill>
              <a:effectLst/>
              <a:uLnTx/>
              <a:uFillTx/>
            </a:endParaRPr>
          </a:p>
        </p:txBody>
      </p:sp>
    </p:spTree>
    <p:extLst>
      <p:ext uri="{BB962C8B-B14F-4D97-AF65-F5344CB8AC3E}">
        <p14:creationId xmlns:p14="http://schemas.microsoft.com/office/powerpoint/2010/main" val="3003114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4"/>
          <p:cNvSpPr>
            <a:spLocks noGrp="1"/>
          </p:cNvSpPr>
          <p:nvPr>
            <p:ph type="body" sz="quarter" idx="10"/>
          </p:nvPr>
        </p:nvSpPr>
        <p:spPr>
          <a:xfrm flipH="1">
            <a:off x="2106486" y="2643758"/>
            <a:ext cx="5328592" cy="332399"/>
          </a:xfrm>
        </p:spPr>
        <p:txBody>
          <a:bodyPr/>
          <a:lstStyle/>
          <a:p>
            <a:r>
              <a:rPr lang="en-GB" altLang="ko-KR" dirty="0"/>
              <a:t>BACKGROUND</a:t>
            </a:r>
            <a:endParaRPr lang="ko-KR" altLang="en-US" dirty="0"/>
          </a:p>
        </p:txBody>
      </p:sp>
      <p:sp>
        <p:nvSpPr>
          <p:cNvPr id="3" name="텍스트 개체 틀 5"/>
          <p:cNvSpPr>
            <a:spLocks noGrp="1"/>
          </p:cNvSpPr>
          <p:nvPr>
            <p:ph type="body" sz="quarter" idx="13"/>
          </p:nvPr>
        </p:nvSpPr>
        <p:spPr>
          <a:xfrm flipH="1">
            <a:off x="2106486" y="3127805"/>
            <a:ext cx="5328592" cy="193899"/>
          </a:xfrm>
        </p:spPr>
        <p:txBody>
          <a:bodyPr/>
          <a:lstStyle/>
          <a:p>
            <a:r>
              <a:rPr lang="en-GB" altLang="ko-KR" dirty="0">
                <a:solidFill>
                  <a:srgbClr val="FA4147"/>
                </a:solidFill>
              </a:rPr>
              <a:t>Let’s talk about </a:t>
            </a:r>
            <a:r>
              <a:rPr lang="en-GB" altLang="ko-KR" dirty="0" err="1">
                <a:solidFill>
                  <a:srgbClr val="FA4147"/>
                </a:solidFill>
              </a:rPr>
              <a:t>Diffie</a:t>
            </a:r>
            <a:r>
              <a:rPr lang="en-GB" altLang="ko-KR" dirty="0">
                <a:solidFill>
                  <a:srgbClr val="FA4147"/>
                </a:solidFill>
              </a:rPr>
              <a:t>-Hellman</a:t>
            </a:r>
            <a:endParaRPr lang="ko-KR" altLang="en-US" dirty="0">
              <a:solidFill>
                <a:srgbClr val="FA4147"/>
              </a:solidFill>
            </a:endParaRPr>
          </a:p>
        </p:txBody>
      </p:sp>
      <p:sp>
        <p:nvSpPr>
          <p:cNvPr id="4" name="텍스트 개체 틀 6"/>
          <p:cNvSpPr>
            <a:spLocks noGrp="1"/>
          </p:cNvSpPr>
          <p:nvPr>
            <p:ph type="body" sz="quarter" idx="14"/>
          </p:nvPr>
        </p:nvSpPr>
        <p:spPr>
          <a:xfrm flipH="1">
            <a:off x="2106486" y="1451161"/>
            <a:ext cx="1656184" cy="830997"/>
          </a:xfrm>
        </p:spPr>
        <p:txBody>
          <a:bodyPr/>
          <a:lstStyle/>
          <a:p>
            <a:r>
              <a:rPr lang="en-US" altLang="ko-KR" sz="6000">
                <a:ln w="31750">
                  <a:solidFill>
                    <a:srgbClr val="222D47"/>
                  </a:solidFill>
                </a:ln>
                <a:noFill/>
                <a:ea typeface="Tahoma" panose="020B0604030504040204" pitchFamily="34" charset="0"/>
              </a:rPr>
              <a:t>01</a:t>
            </a:r>
            <a:endParaRPr lang="ko-KR" altLang="en-US" sz="6000">
              <a:ln w="31750">
                <a:solidFill>
                  <a:srgbClr val="222D47"/>
                </a:solidFill>
              </a:ln>
              <a:noFill/>
              <a:ea typeface="Tahoma" panose="020B0604030504040204" pitchFamily="34" charset="0"/>
            </a:endParaRPr>
          </a:p>
        </p:txBody>
      </p:sp>
      <p:sp>
        <p:nvSpPr>
          <p:cNvPr id="5" name="Rectangle 3"/>
          <p:cNvSpPr txBox="1">
            <a:spLocks noChangeArrowheads="1"/>
          </p:cNvSpPr>
          <p:nvPr/>
        </p:nvSpPr>
        <p:spPr bwMode="auto">
          <a:xfrm>
            <a:off x="2106486" y="3509015"/>
            <a:ext cx="4248472" cy="430887"/>
          </a:xfrm>
          <a:prstGeom prst="rect">
            <a:avLst/>
          </a:prstGeom>
          <a:noFill/>
          <a:ln>
            <a:noFill/>
          </a:ln>
          <a:extLst/>
        </p:spPr>
        <p:txBody>
          <a:bodyPr wrap="square" lIns="0" tIns="0" rIns="0" bIns="0" anchor="ctr">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r>
              <a:rPr kumimoji="0" lang="en-US" altLang="ko-KR" sz="700" dirty="0">
                <a:latin typeface="Tahoma" panose="020B0604030504040204" pitchFamily="34" charset="0"/>
                <a:ea typeface="Tahoma" panose="020B0604030504040204" pitchFamily="34" charset="0"/>
                <a:cs typeface="Tahoma" panose="020B0604030504040204" pitchFamily="34" charset="0"/>
              </a:rPr>
              <a:t>Diffie-Hellman key exchange is widely used to establish session keys in Internet protocols. It is the main key exchange mechanism in SSH and IPsec and a popular option in TLS. We examine how </a:t>
            </a:r>
            <a:r>
              <a:rPr kumimoji="0" lang="en-US" altLang="ko-KR" sz="700" dirty="0" err="1">
                <a:latin typeface="Tahoma" panose="020B0604030504040204" pitchFamily="34" charset="0"/>
                <a:ea typeface="Tahoma" panose="020B0604030504040204" pitchFamily="34" charset="0"/>
                <a:cs typeface="Tahoma" panose="020B0604030504040204" pitchFamily="34" charset="0"/>
              </a:rPr>
              <a:t>Diffie</a:t>
            </a:r>
            <a:r>
              <a:rPr kumimoji="0" lang="en-US" altLang="ko-KR" sz="700" dirty="0">
                <a:latin typeface="Tahoma" panose="020B0604030504040204" pitchFamily="34" charset="0"/>
                <a:ea typeface="Tahoma" panose="020B0604030504040204" pitchFamily="34" charset="0"/>
                <a:cs typeface="Tahoma" panose="020B0604030504040204" pitchFamily="34" charset="0"/>
              </a:rPr>
              <a:t>-Hellman is commonly implemented and deployed with these protocols and find that, in practice, it frequently offers less security than widely believed.</a:t>
            </a:r>
          </a:p>
        </p:txBody>
      </p:sp>
      <p:cxnSp>
        <p:nvCxnSpPr>
          <p:cNvPr id="6" name="직선 연결선 5"/>
          <p:cNvCxnSpPr/>
          <p:nvPr/>
        </p:nvCxnSpPr>
        <p:spPr>
          <a:xfrm>
            <a:off x="2106486" y="1399701"/>
            <a:ext cx="541461" cy="0"/>
          </a:xfrm>
          <a:prstGeom prst="line">
            <a:avLst/>
          </a:prstGeom>
          <a:ln>
            <a:solidFill>
              <a:srgbClr val="222D47"/>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p:nvCxnSpPr>
        <p:spPr>
          <a:xfrm>
            <a:off x="2106486" y="2540132"/>
            <a:ext cx="541461" cy="0"/>
          </a:xfrm>
          <a:prstGeom prst="line">
            <a:avLst/>
          </a:prstGeom>
          <a:ln>
            <a:solidFill>
              <a:srgbClr val="222D4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446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a:xfrm flipH="1">
            <a:off x="688369" y="242266"/>
            <a:ext cx="7767262" cy="276999"/>
          </a:xfrm>
        </p:spPr>
        <p:txBody>
          <a:bodyPr/>
          <a:lstStyle/>
          <a:p>
            <a:r>
              <a:rPr lang="en-US" altLang="ko-KR" dirty="0"/>
              <a:t>1.1 </a:t>
            </a:r>
            <a:r>
              <a:rPr lang="en-US" altLang="zh-CN" dirty="0"/>
              <a:t>What </a:t>
            </a:r>
            <a:r>
              <a:rPr lang="en-GB" altLang="zh-CN" dirty="0"/>
              <a:t>is </a:t>
            </a:r>
            <a:r>
              <a:rPr lang="en-GB" altLang="zh-CN" dirty="0" err="1"/>
              <a:t>Diffie</a:t>
            </a:r>
            <a:r>
              <a:rPr lang="en-GB" altLang="zh-CN" dirty="0"/>
              <a:t>-Hellman?</a:t>
            </a:r>
            <a:endParaRPr lang="ko-KR" altLang="en-US" dirty="0"/>
          </a:p>
        </p:txBody>
      </p:sp>
      <p:sp>
        <p:nvSpPr>
          <p:cNvPr id="3" name="텍스트 개체 틀 2"/>
          <p:cNvSpPr>
            <a:spLocks noGrp="1"/>
          </p:cNvSpPr>
          <p:nvPr>
            <p:ph type="body" sz="quarter" idx="13"/>
          </p:nvPr>
        </p:nvSpPr>
        <p:spPr>
          <a:xfrm flipH="1">
            <a:off x="688369" y="578240"/>
            <a:ext cx="7767262" cy="166199"/>
          </a:xfrm>
        </p:spPr>
        <p:txBody>
          <a:bodyPr/>
          <a:lstStyle/>
          <a:p>
            <a:r>
              <a:rPr lang="en-US" altLang="ko-KR" dirty="0">
                <a:solidFill>
                  <a:srgbClr val="FA4147"/>
                </a:solidFill>
              </a:rPr>
              <a:t>BACKGROUND</a:t>
            </a:r>
            <a:endParaRPr lang="ko-KR" altLang="en-US" dirty="0">
              <a:solidFill>
                <a:srgbClr val="FA4147"/>
              </a:solidFill>
            </a:endParaRPr>
          </a:p>
        </p:txBody>
      </p:sp>
      <p:cxnSp>
        <p:nvCxnSpPr>
          <p:cNvPr id="4" name="직선 연결선 3"/>
          <p:cNvCxnSpPr/>
          <p:nvPr/>
        </p:nvCxnSpPr>
        <p:spPr>
          <a:xfrm>
            <a:off x="4301270" y="143356"/>
            <a:ext cx="54146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직선 연결선 4"/>
          <p:cNvCxnSpPr/>
          <p:nvPr/>
        </p:nvCxnSpPr>
        <p:spPr>
          <a:xfrm>
            <a:off x="4468358" y="4843754"/>
            <a:ext cx="207284" cy="0"/>
          </a:xfrm>
          <a:prstGeom prst="line">
            <a:avLst/>
          </a:prstGeom>
          <a:ln>
            <a:solidFill>
              <a:srgbClr val="222D47"/>
            </a:solidFill>
          </a:ln>
        </p:spPr>
        <p:style>
          <a:lnRef idx="1">
            <a:schemeClr val="accent1"/>
          </a:lnRef>
          <a:fillRef idx="0">
            <a:schemeClr val="accent1"/>
          </a:fillRef>
          <a:effectRef idx="0">
            <a:schemeClr val="accent1"/>
          </a:effectRef>
          <a:fontRef idx="minor">
            <a:schemeClr val="tx1"/>
          </a:fontRef>
        </p:style>
      </p:cxnSp>
      <p:sp>
        <p:nvSpPr>
          <p:cNvPr id="6" name="슬라이드 번호 개체 틀 5"/>
          <p:cNvSpPr>
            <a:spLocks noGrp="1"/>
          </p:cNvSpPr>
          <p:nvPr>
            <p:ph type="sldNum" sz="quarter" idx="12"/>
          </p:nvPr>
        </p:nvSpPr>
        <p:spPr/>
        <p:txBody>
          <a:bodyPr/>
          <a:lstStyle/>
          <a:p>
            <a:fld id="{6D496982-6B67-48BF-BE88-CEE75E286A28}" type="slidenum">
              <a:rPr lang="ko-KR" altLang="en-US" smtClean="0"/>
              <a:pPr/>
              <a:t>4</a:t>
            </a:fld>
            <a:endParaRPr lang="ko-KR" altLang="en-US"/>
          </a:p>
        </p:txBody>
      </p:sp>
      <p:sp>
        <p:nvSpPr>
          <p:cNvPr id="7" name="텍스트 개체 틀 3"/>
          <p:cNvSpPr txBox="1">
            <a:spLocks/>
          </p:cNvSpPr>
          <p:nvPr/>
        </p:nvSpPr>
        <p:spPr>
          <a:xfrm>
            <a:off x="359532" y="1329030"/>
            <a:ext cx="8424936" cy="738664"/>
          </a:xfrm>
          <a:prstGeom prst="rect">
            <a:avLst/>
          </a:prstGeom>
        </p:spPr>
        <p:txBody>
          <a:bodyPr vert="horz" wrap="square" lIns="0" tIns="0" rIns="0" bIns="0" rtlCol="0" anchor="t" anchorCtr="0">
            <a:spAutoFit/>
          </a:bodyPr>
          <a:lstStyle>
            <a:defPPr>
              <a:defRPr lang="ko-KR"/>
            </a:defPPr>
            <a:lvl1pPr indent="0">
              <a:spcBef>
                <a:spcPts val="0"/>
              </a:spcBef>
              <a:buFont typeface="Arial" pitchFamily="34" charset="0"/>
              <a:buNone/>
              <a:defRPr sz="1000" b="0" i="0" baseline="0">
                <a:effectLst/>
                <a:latin typeface="Tahoma" pitchFamily="34" charset="0"/>
                <a:ea typeface="+mj-ea"/>
                <a:cs typeface="Tahoma" pitchFamily="34"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285750" indent="-285750">
              <a:buFont typeface="Arial" panose="020B0604020202020204" pitchFamily="34" charset="0"/>
              <a:buChar char="•"/>
            </a:pPr>
            <a:r>
              <a:rPr lang="en-US" altLang="ko-KR" sz="1600" dirty="0" err="1">
                <a:ea typeface="Tahoma" panose="020B0604030504040204" pitchFamily="34" charset="0"/>
              </a:rPr>
              <a:t>Diffie</a:t>
            </a:r>
            <a:r>
              <a:rPr lang="en-US" altLang="ko-KR" sz="1600" dirty="0">
                <a:ea typeface="Tahoma" panose="020B0604030504040204" pitchFamily="34" charset="0"/>
              </a:rPr>
              <a:t>–Hellman is a specific method of securely exchanging cryptographic keys over a public channel and was one of the first public-key protocols as originally conceptualized by Ralph </a:t>
            </a:r>
            <a:r>
              <a:rPr lang="en-US" altLang="ko-KR" sz="1600" dirty="0" err="1">
                <a:ea typeface="Tahoma" panose="020B0604030504040204" pitchFamily="34" charset="0"/>
              </a:rPr>
              <a:t>Merkle</a:t>
            </a:r>
            <a:r>
              <a:rPr lang="en-US" altLang="ko-KR" sz="1600" dirty="0">
                <a:ea typeface="Tahoma" panose="020B0604030504040204" pitchFamily="34" charset="0"/>
              </a:rPr>
              <a:t> and named after Whitfield </a:t>
            </a:r>
            <a:r>
              <a:rPr lang="en-US" altLang="ko-KR" sz="1600" b="1" dirty="0">
                <a:ea typeface="Tahoma" panose="020B0604030504040204" pitchFamily="34" charset="0"/>
              </a:rPr>
              <a:t>Diffie</a:t>
            </a:r>
            <a:r>
              <a:rPr lang="en-US" altLang="ko-KR" sz="1600" dirty="0">
                <a:ea typeface="Tahoma" panose="020B0604030504040204" pitchFamily="34" charset="0"/>
              </a:rPr>
              <a:t> and Martin </a:t>
            </a:r>
            <a:r>
              <a:rPr lang="en-US" altLang="ko-KR" sz="1600" b="1" dirty="0">
                <a:ea typeface="Tahoma" panose="020B0604030504040204" pitchFamily="34" charset="0"/>
              </a:rPr>
              <a:t>Hellman</a:t>
            </a:r>
            <a:r>
              <a:rPr lang="en-US" altLang="ko-KR" sz="1600" dirty="0">
                <a:ea typeface="Tahoma" panose="020B0604030504040204" pitchFamily="34" charset="0"/>
              </a:rPr>
              <a:t>. </a:t>
            </a:r>
          </a:p>
        </p:txBody>
      </p:sp>
      <p:pic>
        <p:nvPicPr>
          <p:cNvPr id="46" name="图片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4" y="2643758"/>
            <a:ext cx="2540082" cy="1788790"/>
          </a:xfrm>
          <a:prstGeom prst="rect">
            <a:avLst/>
          </a:prstGeom>
        </p:spPr>
      </p:pic>
      <p:pic>
        <p:nvPicPr>
          <p:cNvPr id="51" name="图片 5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0692" y="2643758"/>
            <a:ext cx="2925684" cy="1788790"/>
          </a:xfrm>
          <a:prstGeom prst="rect">
            <a:avLst/>
          </a:prstGeom>
        </p:spPr>
      </p:pic>
    </p:spTree>
    <p:extLst>
      <p:ext uri="{BB962C8B-B14F-4D97-AF65-F5344CB8AC3E}">
        <p14:creationId xmlns:p14="http://schemas.microsoft.com/office/powerpoint/2010/main" val="1127659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D496982-6B67-48BF-BE88-CEE75E286A28}" type="slidenum">
              <a:rPr lang="ko-KR" altLang="en-US" smtClean="0"/>
              <a:pPr/>
              <a:t>5</a:t>
            </a:fld>
            <a:endParaRPr lang="ko-KR" altLang="en-US"/>
          </a:p>
        </p:txBody>
      </p:sp>
      <p:sp>
        <p:nvSpPr>
          <p:cNvPr id="3" name="文本占位符 2"/>
          <p:cNvSpPr>
            <a:spLocks noGrp="1"/>
          </p:cNvSpPr>
          <p:nvPr>
            <p:ph type="body" sz="quarter" idx="10"/>
          </p:nvPr>
        </p:nvSpPr>
        <p:spPr>
          <a:xfrm flipH="1">
            <a:off x="688369" y="202510"/>
            <a:ext cx="7767262" cy="615553"/>
          </a:xfrm>
        </p:spPr>
        <p:txBody>
          <a:bodyPr/>
          <a:lstStyle/>
          <a:p>
            <a:r>
              <a:rPr lang="en-US" altLang="ko-KR" dirty="0"/>
              <a:t>1.1 </a:t>
            </a:r>
            <a:r>
              <a:rPr lang="en-US" altLang="zh-CN" dirty="0"/>
              <a:t>What </a:t>
            </a:r>
            <a:r>
              <a:rPr lang="en-GB" altLang="zh-CN" dirty="0"/>
              <a:t>is </a:t>
            </a:r>
            <a:r>
              <a:rPr lang="en-GB" altLang="zh-CN" dirty="0" err="1"/>
              <a:t>Diffie</a:t>
            </a:r>
            <a:r>
              <a:rPr lang="en-GB" altLang="zh-CN" dirty="0"/>
              <a:t>-Hellman?</a:t>
            </a:r>
            <a:endParaRPr lang="ko-KR" altLang="en-US" dirty="0"/>
          </a:p>
          <a:p>
            <a:endParaRPr lang="zh-CN" altLang="en-US" dirty="0"/>
          </a:p>
        </p:txBody>
      </p:sp>
      <p:sp>
        <p:nvSpPr>
          <p:cNvPr id="4" name="文本占位符 3"/>
          <p:cNvSpPr>
            <a:spLocks noGrp="1"/>
          </p:cNvSpPr>
          <p:nvPr>
            <p:ph type="body" sz="quarter" idx="13"/>
          </p:nvPr>
        </p:nvSpPr>
        <p:spPr>
          <a:xfrm flipH="1">
            <a:off x="688369" y="558362"/>
            <a:ext cx="7767262" cy="369332"/>
          </a:xfrm>
        </p:spPr>
        <p:txBody>
          <a:bodyPr/>
          <a:lstStyle/>
          <a:p>
            <a:r>
              <a:rPr lang="en-US" altLang="ko-KR" dirty="0">
                <a:solidFill>
                  <a:srgbClr val="FA4147"/>
                </a:solidFill>
              </a:rPr>
              <a:t>BACKGROUND</a:t>
            </a:r>
            <a:endParaRPr lang="ko-KR" altLang="en-US" dirty="0">
              <a:solidFill>
                <a:srgbClr val="FA4147"/>
              </a:solidFill>
            </a:endParaRPr>
          </a:p>
          <a:p>
            <a:endParaRPr lang="zh-CN" altLang="en-US" dirty="0"/>
          </a:p>
        </p:txBody>
      </p:sp>
      <p:pic>
        <p:nvPicPr>
          <p:cNvPr id="6" name="Picture 2" descr="F:\360云盘\02-个人资料\！PPT图片及版面资源\05-PPT精选插图\03-小图类\04-图标\300C201E8A39454038A269D42593E3F5.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516216" y="3075806"/>
            <a:ext cx="1368152" cy="136815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F:\360云盘\02-个人资料\！PPT图片及版面资源\05-PPT精选插图\03-小图类\04-图标\09A87C32D9DA152F2676F1C43D9F7392.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259532" y="3075706"/>
            <a:ext cx="1368252" cy="136825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直接箭头连接符 9"/>
          <p:cNvCxnSpPr/>
          <p:nvPr/>
        </p:nvCxnSpPr>
        <p:spPr>
          <a:xfrm>
            <a:off x="2627784" y="4011910"/>
            <a:ext cx="381642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12" name="图片 11" descr="2 (2).png"/>
          <p:cNvPicPr>
            <a:picLocks noChangeAspect="1"/>
          </p:cNvPicPr>
          <p:nvPr/>
        </p:nvPicPr>
        <p:blipFill>
          <a:blip r:embed="rId4" cstate="print"/>
          <a:stretch>
            <a:fillRect/>
          </a:stretch>
        </p:blipFill>
        <p:spPr>
          <a:xfrm>
            <a:off x="3912611" y="927694"/>
            <a:ext cx="1246769" cy="1558462"/>
          </a:xfrm>
          <a:prstGeom prst="rect">
            <a:avLst/>
          </a:prstGeom>
        </p:spPr>
      </p:pic>
      <p:cxnSp>
        <p:nvCxnSpPr>
          <p:cNvPr id="20" name="直接箭头连接符 19"/>
          <p:cNvCxnSpPr/>
          <p:nvPr/>
        </p:nvCxnSpPr>
        <p:spPr>
          <a:xfrm flipV="1">
            <a:off x="4499992" y="2571750"/>
            <a:ext cx="0" cy="144016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 name="文本框 4"/>
          <p:cNvSpPr txBox="1"/>
          <p:nvPr/>
        </p:nvSpPr>
        <p:spPr>
          <a:xfrm>
            <a:off x="1115616" y="4443958"/>
            <a:ext cx="1725152" cy="523220"/>
          </a:xfrm>
          <a:prstGeom prst="rect">
            <a:avLst/>
          </a:prstGeom>
          <a:noFill/>
        </p:spPr>
        <p:txBody>
          <a:bodyPr wrap="none" rtlCol="0">
            <a:spAutoFit/>
          </a:bodyPr>
          <a:lstStyle/>
          <a:p>
            <a:pPr algn="ctr"/>
            <a:r>
              <a:rPr lang="en-GB" altLang="zh-CN" sz="1400" b="1" dirty="0"/>
              <a:t>Alice</a:t>
            </a:r>
          </a:p>
          <a:p>
            <a:pPr algn="ctr"/>
            <a:r>
              <a:rPr lang="en-GB" altLang="zh-CN" sz="1400" dirty="0"/>
              <a:t>(choose random a)</a:t>
            </a:r>
            <a:endParaRPr lang="zh-CN" altLang="en-US" dirty="0"/>
          </a:p>
        </p:txBody>
      </p:sp>
      <p:sp>
        <p:nvSpPr>
          <p:cNvPr id="19" name="文本框 18"/>
          <p:cNvSpPr txBox="1"/>
          <p:nvPr/>
        </p:nvSpPr>
        <p:spPr>
          <a:xfrm>
            <a:off x="6364986" y="4443958"/>
            <a:ext cx="1739580" cy="800219"/>
          </a:xfrm>
          <a:prstGeom prst="rect">
            <a:avLst/>
          </a:prstGeom>
          <a:noFill/>
        </p:spPr>
        <p:txBody>
          <a:bodyPr wrap="none" rtlCol="0">
            <a:spAutoFit/>
          </a:bodyPr>
          <a:lstStyle/>
          <a:p>
            <a:pPr algn="ctr"/>
            <a:r>
              <a:rPr lang="en-GB" altLang="zh-CN" sz="1400" b="1" dirty="0"/>
              <a:t>Bob</a:t>
            </a:r>
          </a:p>
          <a:p>
            <a:pPr algn="ctr"/>
            <a:r>
              <a:rPr lang="en-GB" altLang="zh-CN" sz="1400" dirty="0"/>
              <a:t>(choose </a:t>
            </a:r>
            <a:r>
              <a:rPr lang="en-GB" altLang="zh-CN" sz="1400"/>
              <a:t>random b)</a:t>
            </a:r>
            <a:endParaRPr lang="zh-CN" altLang="en-US" sz="1400" dirty="0"/>
          </a:p>
          <a:p>
            <a:pPr algn="ctr"/>
            <a:endParaRPr lang="zh-CN" altLang="en-US" dirty="0"/>
          </a:p>
        </p:txBody>
      </p:sp>
      <p:sp>
        <p:nvSpPr>
          <p:cNvPr id="21" name="文本框 20"/>
          <p:cNvSpPr txBox="1"/>
          <p:nvPr/>
        </p:nvSpPr>
        <p:spPr>
          <a:xfrm>
            <a:off x="3319080" y="1491630"/>
            <a:ext cx="460832" cy="307777"/>
          </a:xfrm>
          <a:prstGeom prst="rect">
            <a:avLst/>
          </a:prstGeom>
          <a:noFill/>
        </p:spPr>
        <p:txBody>
          <a:bodyPr wrap="none" rtlCol="0">
            <a:spAutoFit/>
          </a:bodyPr>
          <a:lstStyle/>
          <a:p>
            <a:r>
              <a:rPr lang="en-GB" altLang="zh-CN" sz="1400" dirty="0"/>
              <a:t>Eve</a:t>
            </a:r>
            <a:endParaRPr lang="zh-CN" altLang="en-US" dirty="0"/>
          </a:p>
        </p:txBody>
      </p:sp>
      <p:cxnSp>
        <p:nvCxnSpPr>
          <p:cNvPr id="13" name="直接箭头连接符 12"/>
          <p:cNvCxnSpPr/>
          <p:nvPr/>
        </p:nvCxnSpPr>
        <p:spPr>
          <a:xfrm rot="10800000">
            <a:off x="2627784" y="4164310"/>
            <a:ext cx="381642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2699792" y="3579862"/>
            <a:ext cx="1159292" cy="369332"/>
          </a:xfrm>
          <a:prstGeom prst="rect">
            <a:avLst/>
          </a:prstGeom>
          <a:noFill/>
        </p:spPr>
        <p:txBody>
          <a:bodyPr wrap="none" rtlCol="0">
            <a:spAutoFit/>
          </a:bodyPr>
          <a:lstStyle/>
          <a:p>
            <a:r>
              <a:rPr lang="en-US" altLang="zh-CN" dirty="0" err="1"/>
              <a:t>g</a:t>
            </a:r>
            <a:r>
              <a:rPr lang="en-US" altLang="zh-CN" baseline="30000" dirty="0" err="1"/>
              <a:t>a</a:t>
            </a:r>
            <a:r>
              <a:rPr lang="en-US" altLang="zh-CN" baseline="30000" dirty="0"/>
              <a:t> </a:t>
            </a:r>
            <a:r>
              <a:rPr lang="en-US" altLang="zh-CN" dirty="0"/>
              <a:t>mod p</a:t>
            </a:r>
            <a:endParaRPr lang="zh-CN" altLang="en-US" dirty="0"/>
          </a:p>
        </p:txBody>
      </p:sp>
      <p:sp>
        <p:nvSpPr>
          <p:cNvPr id="15" name="文本框 14"/>
          <p:cNvSpPr txBox="1"/>
          <p:nvPr/>
        </p:nvSpPr>
        <p:spPr>
          <a:xfrm>
            <a:off x="5140900" y="4155926"/>
            <a:ext cx="1172116" cy="369332"/>
          </a:xfrm>
          <a:prstGeom prst="rect">
            <a:avLst/>
          </a:prstGeom>
          <a:noFill/>
        </p:spPr>
        <p:txBody>
          <a:bodyPr wrap="none" rtlCol="0">
            <a:spAutoFit/>
          </a:bodyPr>
          <a:lstStyle/>
          <a:p>
            <a:r>
              <a:rPr lang="en-US" altLang="zh-CN" dirty="0" err="1"/>
              <a:t>g</a:t>
            </a:r>
            <a:r>
              <a:rPr lang="en-US" altLang="zh-CN" baseline="30000" dirty="0" err="1"/>
              <a:t>b</a:t>
            </a:r>
            <a:r>
              <a:rPr lang="en-US" altLang="zh-CN" baseline="30000" dirty="0"/>
              <a:t> </a:t>
            </a:r>
            <a:r>
              <a:rPr lang="en-US" altLang="zh-CN" dirty="0"/>
              <a:t>mod p</a:t>
            </a:r>
            <a:endParaRPr lang="zh-CN" altLang="en-US" dirty="0"/>
          </a:p>
        </p:txBody>
      </p:sp>
      <p:cxnSp>
        <p:nvCxnSpPr>
          <p:cNvPr id="18" name="直接箭头连接符 17"/>
          <p:cNvCxnSpPr/>
          <p:nvPr/>
        </p:nvCxnSpPr>
        <p:spPr>
          <a:xfrm flipH="1" flipV="1">
            <a:off x="658022" y="2933864"/>
            <a:ext cx="673618" cy="71800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2" name="文本框 21"/>
          <p:cNvSpPr txBox="1"/>
          <p:nvPr/>
        </p:nvSpPr>
        <p:spPr>
          <a:xfrm>
            <a:off x="395536" y="2427734"/>
            <a:ext cx="1393330" cy="369332"/>
          </a:xfrm>
          <a:prstGeom prst="rect">
            <a:avLst/>
          </a:prstGeom>
          <a:noFill/>
        </p:spPr>
        <p:txBody>
          <a:bodyPr wrap="none" rtlCol="0">
            <a:spAutoFit/>
          </a:bodyPr>
          <a:lstStyle/>
          <a:p>
            <a:r>
              <a:rPr lang="en-US" altLang="zh-CN" dirty="0"/>
              <a:t>(</a:t>
            </a:r>
            <a:r>
              <a:rPr lang="en-US" altLang="zh-CN" dirty="0" err="1"/>
              <a:t>g</a:t>
            </a:r>
            <a:r>
              <a:rPr lang="en-US" altLang="zh-CN" baseline="30000" dirty="0" err="1"/>
              <a:t>b</a:t>
            </a:r>
            <a:r>
              <a:rPr lang="en-US" altLang="zh-CN" dirty="0"/>
              <a:t>)</a:t>
            </a:r>
            <a:r>
              <a:rPr lang="en-US" altLang="zh-CN" baseline="30000" dirty="0"/>
              <a:t>a </a:t>
            </a:r>
            <a:r>
              <a:rPr lang="en-US" altLang="zh-CN" dirty="0"/>
              <a:t>mod p</a:t>
            </a:r>
            <a:endParaRPr lang="zh-CN" altLang="en-US" dirty="0"/>
          </a:p>
        </p:txBody>
      </p:sp>
      <p:sp>
        <p:nvSpPr>
          <p:cNvPr id="23" name="文本框 22"/>
          <p:cNvSpPr txBox="1"/>
          <p:nvPr/>
        </p:nvSpPr>
        <p:spPr>
          <a:xfrm>
            <a:off x="7712222" y="2499742"/>
            <a:ext cx="1393330" cy="369332"/>
          </a:xfrm>
          <a:prstGeom prst="rect">
            <a:avLst/>
          </a:prstGeom>
          <a:noFill/>
        </p:spPr>
        <p:txBody>
          <a:bodyPr wrap="none" rtlCol="0">
            <a:spAutoFit/>
          </a:bodyPr>
          <a:lstStyle/>
          <a:p>
            <a:r>
              <a:rPr lang="en-US" altLang="zh-CN" dirty="0"/>
              <a:t>(</a:t>
            </a:r>
            <a:r>
              <a:rPr lang="en-US" altLang="zh-CN" dirty="0" err="1"/>
              <a:t>g</a:t>
            </a:r>
            <a:r>
              <a:rPr lang="en-US" altLang="zh-CN" baseline="30000" dirty="0" err="1"/>
              <a:t>a</a:t>
            </a:r>
            <a:r>
              <a:rPr lang="en-US" altLang="zh-CN" dirty="0"/>
              <a:t>)</a:t>
            </a:r>
            <a:r>
              <a:rPr lang="en-US" altLang="zh-CN" baseline="30000" dirty="0"/>
              <a:t>b </a:t>
            </a:r>
            <a:r>
              <a:rPr lang="en-US" altLang="zh-CN" dirty="0"/>
              <a:t>mod p</a:t>
            </a:r>
            <a:endParaRPr lang="zh-CN" altLang="en-US" dirty="0"/>
          </a:p>
        </p:txBody>
      </p:sp>
      <p:cxnSp>
        <p:nvCxnSpPr>
          <p:cNvPr id="24" name="直接箭头连接符 23"/>
          <p:cNvCxnSpPr/>
          <p:nvPr/>
        </p:nvCxnSpPr>
        <p:spPr>
          <a:xfrm rot="5400000" flipH="1" flipV="1">
            <a:off x="7690538" y="2981604"/>
            <a:ext cx="673618" cy="71800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文本框 24"/>
          <p:cNvSpPr txBox="1"/>
          <p:nvPr/>
        </p:nvSpPr>
        <p:spPr>
          <a:xfrm>
            <a:off x="5212908" y="1563638"/>
            <a:ext cx="1159292" cy="369332"/>
          </a:xfrm>
          <a:prstGeom prst="rect">
            <a:avLst/>
          </a:prstGeom>
          <a:noFill/>
        </p:spPr>
        <p:txBody>
          <a:bodyPr wrap="none" rtlCol="0">
            <a:spAutoFit/>
          </a:bodyPr>
          <a:lstStyle/>
          <a:p>
            <a:r>
              <a:rPr lang="en-US" altLang="zh-CN" dirty="0" err="1"/>
              <a:t>g</a:t>
            </a:r>
            <a:r>
              <a:rPr lang="en-US" altLang="zh-CN" baseline="30000" dirty="0" err="1"/>
              <a:t>a</a:t>
            </a:r>
            <a:r>
              <a:rPr lang="en-US" altLang="zh-CN" baseline="30000" dirty="0"/>
              <a:t> </a:t>
            </a:r>
            <a:r>
              <a:rPr lang="en-US" altLang="zh-CN" dirty="0"/>
              <a:t>mod p</a:t>
            </a:r>
            <a:endParaRPr lang="zh-CN" altLang="en-US" dirty="0"/>
          </a:p>
        </p:txBody>
      </p:sp>
      <p:sp>
        <p:nvSpPr>
          <p:cNvPr id="26" name="文本框 25"/>
          <p:cNvSpPr txBox="1"/>
          <p:nvPr/>
        </p:nvSpPr>
        <p:spPr>
          <a:xfrm>
            <a:off x="5220072" y="2067694"/>
            <a:ext cx="1172116" cy="369332"/>
          </a:xfrm>
          <a:prstGeom prst="rect">
            <a:avLst/>
          </a:prstGeom>
          <a:noFill/>
        </p:spPr>
        <p:txBody>
          <a:bodyPr wrap="none" rtlCol="0">
            <a:spAutoFit/>
          </a:bodyPr>
          <a:lstStyle/>
          <a:p>
            <a:r>
              <a:rPr lang="en-US" altLang="zh-CN" dirty="0" err="1"/>
              <a:t>g</a:t>
            </a:r>
            <a:r>
              <a:rPr lang="en-US" altLang="zh-CN" baseline="30000" dirty="0" err="1"/>
              <a:t>b</a:t>
            </a:r>
            <a:r>
              <a:rPr lang="en-US" altLang="zh-CN" baseline="30000" dirty="0"/>
              <a:t> </a:t>
            </a:r>
            <a:r>
              <a:rPr lang="en-US" altLang="zh-CN" dirty="0"/>
              <a:t>mod p</a:t>
            </a:r>
            <a:endParaRPr lang="zh-CN" altLang="en-US" dirty="0"/>
          </a:p>
        </p:txBody>
      </p:sp>
      <p:sp>
        <p:nvSpPr>
          <p:cNvPr id="16" name="文本框 15"/>
          <p:cNvSpPr txBox="1"/>
          <p:nvPr/>
        </p:nvSpPr>
        <p:spPr>
          <a:xfrm>
            <a:off x="424050" y="1203598"/>
            <a:ext cx="2762331" cy="892552"/>
          </a:xfrm>
          <a:prstGeom prst="rect">
            <a:avLst/>
          </a:prstGeom>
          <a:noFill/>
        </p:spPr>
        <p:txBody>
          <a:bodyPr wrap="square" rtlCol="0">
            <a:spAutoFit/>
          </a:bodyPr>
          <a:lstStyle/>
          <a:p>
            <a:r>
              <a:rPr lang="en-GB" altLang="zh-CN" b="1" dirty="0">
                <a:solidFill>
                  <a:schemeClr val="tx2"/>
                </a:solidFill>
              </a:rPr>
              <a:t>Public Parameters</a:t>
            </a:r>
          </a:p>
          <a:p>
            <a:r>
              <a:rPr lang="en-GB" altLang="zh-CN" dirty="0"/>
              <a:t>    </a:t>
            </a:r>
            <a:r>
              <a:rPr lang="en-GB" altLang="zh-CN" sz="1600" dirty="0">
                <a:solidFill>
                  <a:srgbClr val="0070C0"/>
                </a:solidFill>
              </a:rPr>
              <a:t>p</a:t>
            </a:r>
            <a:r>
              <a:rPr lang="en-GB" altLang="zh-CN" sz="1600" dirty="0"/>
              <a:t> a prime</a:t>
            </a:r>
          </a:p>
          <a:p>
            <a:r>
              <a:rPr lang="en-GB" altLang="zh-CN" sz="1600" dirty="0"/>
              <a:t>    </a:t>
            </a:r>
            <a:r>
              <a:rPr lang="en-GB" altLang="zh-CN" sz="1600" dirty="0">
                <a:solidFill>
                  <a:srgbClr val="0070C0"/>
                </a:solidFill>
              </a:rPr>
              <a:t>g</a:t>
            </a:r>
            <a:r>
              <a:rPr lang="en-GB" altLang="zh-CN" sz="1600" dirty="0"/>
              <a:t> &lt; p group generator</a:t>
            </a:r>
            <a:endParaRPr lang="zh-CN" altLang="en-US" sz="1600" dirty="0"/>
          </a:p>
        </p:txBody>
      </p:sp>
    </p:spTree>
    <p:extLst>
      <p:ext uri="{BB962C8B-B14F-4D97-AF65-F5344CB8AC3E}">
        <p14:creationId xmlns:p14="http://schemas.microsoft.com/office/powerpoint/2010/main" val="96745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63" presetClass="path" presetSubtype="0" accel="50000" decel="50000" fill="hold" grpId="0" nodeType="clickEffect">
                                  <p:stCondLst>
                                    <p:cond delay="0"/>
                                  </p:stCondLst>
                                  <p:childTnLst>
                                    <p:animMotion origin="layout" path="M -5.55556E-7 -1.23457E-7 L 0.28385 -0.00617 " pathEditMode="relative" rAng="0" ptsTypes="AA">
                                      <p:cBhvr>
                                        <p:cTn id="16" dur="2000" fill="hold"/>
                                        <p:tgtEl>
                                          <p:spTgt spid="8"/>
                                        </p:tgtEl>
                                        <p:attrNameLst>
                                          <p:attrName>ppt_x</p:attrName>
                                          <p:attrName>ppt_y</p:attrName>
                                        </p:attrNameLst>
                                      </p:cBhvr>
                                      <p:rCtr x="14184" y="-309"/>
                                    </p:animMotion>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right)">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1"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grpId="0" nodeType="clickEffect">
                                  <p:stCondLst>
                                    <p:cond delay="0"/>
                                  </p:stCondLst>
                                  <p:childTnLst>
                                    <p:animMotion origin="layout" path="M 0 0 L -0.25 0 E" pathEditMode="relative" ptsTypes="">
                                      <p:cBhvr>
                                        <p:cTn id="30" dur="2000" fill="hold"/>
                                        <p:tgtEl>
                                          <p:spTgt spid="15"/>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down)">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down)">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500"/>
                                        <p:tgtEl>
                                          <p:spTgt spid="2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down)">
                                      <p:cBhvr>
                                        <p:cTn id="55" dur="500"/>
                                        <p:tgtEl>
                                          <p:spTgt spid="2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500"/>
                                        <p:tgtEl>
                                          <p:spTgt spid="2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fade">
                                      <p:cBhvr>
                                        <p:cTn id="6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5" grpId="0"/>
      <p:bldP spid="15" grpId="1"/>
      <p:bldP spid="22" grpId="0"/>
      <p:bldP spid="23" grpId="0"/>
      <p:bldP spid="25"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D496982-6B67-48BF-BE88-CEE75E286A28}" type="slidenum">
              <a:rPr lang="ko-KR" altLang="en-US" smtClean="0"/>
              <a:pPr/>
              <a:t>6</a:t>
            </a:fld>
            <a:endParaRPr lang="ko-KR" altLang="en-US"/>
          </a:p>
        </p:txBody>
      </p:sp>
      <p:sp>
        <p:nvSpPr>
          <p:cNvPr id="3" name="文本占位符 2"/>
          <p:cNvSpPr>
            <a:spLocks noGrp="1"/>
          </p:cNvSpPr>
          <p:nvPr>
            <p:ph type="body" sz="quarter" idx="10"/>
          </p:nvPr>
        </p:nvSpPr>
        <p:spPr>
          <a:xfrm flipH="1">
            <a:off x="688369" y="202510"/>
            <a:ext cx="7767262" cy="615553"/>
          </a:xfrm>
        </p:spPr>
        <p:txBody>
          <a:bodyPr/>
          <a:lstStyle/>
          <a:p>
            <a:r>
              <a:rPr lang="en-US" altLang="ko-KR" dirty="0"/>
              <a:t>1.1 </a:t>
            </a:r>
            <a:r>
              <a:rPr lang="en-US" altLang="zh-CN" dirty="0"/>
              <a:t>What </a:t>
            </a:r>
            <a:r>
              <a:rPr lang="en-GB" altLang="zh-CN" dirty="0"/>
              <a:t>is </a:t>
            </a:r>
            <a:r>
              <a:rPr lang="en-GB" altLang="zh-CN" dirty="0" err="1"/>
              <a:t>Diffie</a:t>
            </a:r>
            <a:r>
              <a:rPr lang="en-GB" altLang="zh-CN" dirty="0"/>
              <a:t>-Hellman?</a:t>
            </a:r>
            <a:endParaRPr lang="ko-KR" altLang="en-US" dirty="0"/>
          </a:p>
          <a:p>
            <a:endParaRPr lang="zh-CN" altLang="en-US" dirty="0"/>
          </a:p>
        </p:txBody>
      </p:sp>
      <p:sp>
        <p:nvSpPr>
          <p:cNvPr id="4" name="文本占位符 3"/>
          <p:cNvSpPr>
            <a:spLocks noGrp="1"/>
          </p:cNvSpPr>
          <p:nvPr>
            <p:ph type="body" sz="quarter" idx="13"/>
          </p:nvPr>
        </p:nvSpPr>
        <p:spPr>
          <a:xfrm flipH="1">
            <a:off x="688369" y="558362"/>
            <a:ext cx="7767262" cy="369332"/>
          </a:xfrm>
        </p:spPr>
        <p:txBody>
          <a:bodyPr/>
          <a:lstStyle/>
          <a:p>
            <a:r>
              <a:rPr lang="en-US" altLang="ko-KR" dirty="0">
                <a:solidFill>
                  <a:srgbClr val="FA4147"/>
                </a:solidFill>
              </a:rPr>
              <a:t>BACKGROUND</a:t>
            </a:r>
            <a:endParaRPr lang="ko-KR" altLang="en-US" dirty="0">
              <a:solidFill>
                <a:srgbClr val="FA4147"/>
              </a:solidFill>
            </a:endParaRPr>
          </a:p>
          <a:p>
            <a:endParaRPr lang="zh-CN" altLang="en-US" dirty="0"/>
          </a:p>
        </p:txBody>
      </p:sp>
      <p:sp>
        <p:nvSpPr>
          <p:cNvPr id="5" name="文本框 4"/>
          <p:cNvSpPr txBox="1"/>
          <p:nvPr/>
        </p:nvSpPr>
        <p:spPr>
          <a:xfrm>
            <a:off x="827584" y="1131590"/>
            <a:ext cx="7488832" cy="584775"/>
          </a:xfrm>
          <a:prstGeom prst="rect">
            <a:avLst/>
          </a:prstGeom>
          <a:noFill/>
        </p:spPr>
        <p:txBody>
          <a:bodyPr wrap="square" rtlCol="0">
            <a:spAutoFit/>
          </a:bodyPr>
          <a:lstStyle/>
          <a:p>
            <a:pPr marL="228600" indent="-228600">
              <a:buFont typeface="+mj-lt"/>
              <a:buAutoNum type="arabicPeriod"/>
            </a:pPr>
            <a:r>
              <a:rPr lang="en-US" altLang="zh-CN" sz="1600" dirty="0"/>
              <a:t>Alice and Bob agree to use a modulus </a:t>
            </a:r>
            <a:r>
              <a:rPr lang="en-US" altLang="zh-CN" sz="1600" dirty="0">
                <a:highlight>
                  <a:srgbClr val="FFFF00"/>
                </a:highlight>
              </a:rPr>
              <a:t>p = 23 </a:t>
            </a:r>
            <a:r>
              <a:rPr lang="en-US" altLang="zh-CN" sz="1600" dirty="0"/>
              <a:t>and base </a:t>
            </a:r>
            <a:r>
              <a:rPr lang="en-US" altLang="zh-CN" sz="1600" dirty="0">
                <a:highlight>
                  <a:srgbClr val="FFFF00"/>
                </a:highlight>
              </a:rPr>
              <a:t>g = 5 </a:t>
            </a:r>
            <a:r>
              <a:rPr lang="en-US" altLang="zh-CN" sz="1600" dirty="0"/>
              <a:t>(which is a  primitive root modulo 23).</a:t>
            </a:r>
            <a:endParaRPr lang="zh-CN" altLang="en-US" sz="1600" dirty="0"/>
          </a:p>
        </p:txBody>
      </p:sp>
      <p:sp>
        <p:nvSpPr>
          <p:cNvPr id="9" name="文本框 8"/>
          <p:cNvSpPr txBox="1"/>
          <p:nvPr/>
        </p:nvSpPr>
        <p:spPr>
          <a:xfrm>
            <a:off x="827584" y="1707654"/>
            <a:ext cx="7488832" cy="584775"/>
          </a:xfrm>
          <a:prstGeom prst="rect">
            <a:avLst/>
          </a:prstGeom>
          <a:noFill/>
        </p:spPr>
        <p:txBody>
          <a:bodyPr wrap="square" rtlCol="0">
            <a:spAutoFit/>
          </a:bodyPr>
          <a:lstStyle/>
          <a:p>
            <a:pPr marL="228600" indent="-228600">
              <a:buAutoNum type="arabicPeriod" startAt="2"/>
            </a:pPr>
            <a:r>
              <a:rPr lang="en-US" altLang="zh-CN" sz="1600" dirty="0"/>
              <a:t>Alice chooses a secret integer </a:t>
            </a:r>
            <a:r>
              <a:rPr lang="en-US" altLang="zh-CN" sz="1600" dirty="0">
                <a:highlight>
                  <a:srgbClr val="FFFF00"/>
                </a:highlight>
              </a:rPr>
              <a:t>a = 6</a:t>
            </a:r>
            <a:r>
              <a:rPr lang="en-US" altLang="zh-CN" sz="1600" dirty="0"/>
              <a:t>, then sends Bob A = g</a:t>
            </a:r>
            <a:r>
              <a:rPr lang="en-GB" altLang="zh-CN" sz="1600" baseline="30000" dirty="0"/>
              <a:t>a</a:t>
            </a:r>
            <a:r>
              <a:rPr lang="en-US" altLang="zh-CN" sz="1600" dirty="0"/>
              <a:t> mod p</a:t>
            </a:r>
          </a:p>
          <a:p>
            <a:r>
              <a:rPr lang="en-GB" altLang="zh-CN" sz="1600" dirty="0"/>
              <a:t>	</a:t>
            </a:r>
            <a:r>
              <a:rPr lang="pt-BR" altLang="zh-CN" sz="1600" dirty="0">
                <a:highlight>
                  <a:srgbClr val="FFFF00"/>
                </a:highlight>
              </a:rPr>
              <a:t>A = 5</a:t>
            </a:r>
            <a:r>
              <a:rPr lang="pt-BR" altLang="zh-CN" sz="1600" baseline="30000" dirty="0">
                <a:highlight>
                  <a:srgbClr val="FFFF00"/>
                </a:highlight>
              </a:rPr>
              <a:t>6</a:t>
            </a:r>
            <a:r>
              <a:rPr lang="pt-BR" altLang="zh-CN" sz="1600" dirty="0">
                <a:highlight>
                  <a:srgbClr val="FFFF00"/>
                </a:highlight>
              </a:rPr>
              <a:t> mod 23 = 8</a:t>
            </a:r>
            <a:endParaRPr lang="zh-CN" altLang="en-US" sz="1600" dirty="0">
              <a:highlight>
                <a:srgbClr val="FFFF00"/>
              </a:highlight>
            </a:endParaRPr>
          </a:p>
        </p:txBody>
      </p:sp>
      <p:sp>
        <p:nvSpPr>
          <p:cNvPr id="10" name="文本框 9"/>
          <p:cNvSpPr txBox="1"/>
          <p:nvPr/>
        </p:nvSpPr>
        <p:spPr>
          <a:xfrm>
            <a:off x="827584" y="2294751"/>
            <a:ext cx="7488832" cy="584775"/>
          </a:xfrm>
          <a:prstGeom prst="rect">
            <a:avLst/>
          </a:prstGeom>
          <a:noFill/>
        </p:spPr>
        <p:txBody>
          <a:bodyPr wrap="square" rtlCol="0">
            <a:spAutoFit/>
          </a:bodyPr>
          <a:lstStyle/>
          <a:p>
            <a:pPr marL="228600" indent="-228600">
              <a:buAutoNum type="arabicPeriod" startAt="3"/>
            </a:pPr>
            <a:r>
              <a:rPr lang="en-US" altLang="zh-CN" sz="1600" dirty="0"/>
              <a:t>Bob chooses a secret integer </a:t>
            </a:r>
            <a:r>
              <a:rPr lang="en-US" altLang="zh-CN" sz="1600" dirty="0">
                <a:highlight>
                  <a:srgbClr val="FFFF00"/>
                </a:highlight>
              </a:rPr>
              <a:t>b = 15</a:t>
            </a:r>
            <a:r>
              <a:rPr lang="en-US" altLang="zh-CN" sz="1600" dirty="0"/>
              <a:t>, then sends Alice B = </a:t>
            </a:r>
            <a:r>
              <a:rPr lang="en-US" altLang="zh-CN" sz="1600" dirty="0" err="1"/>
              <a:t>g</a:t>
            </a:r>
            <a:r>
              <a:rPr lang="en-US" altLang="zh-CN" sz="1600" baseline="30000" dirty="0" err="1"/>
              <a:t>b</a:t>
            </a:r>
            <a:r>
              <a:rPr lang="en-US" altLang="zh-CN" sz="1600" dirty="0"/>
              <a:t> mod p</a:t>
            </a:r>
          </a:p>
          <a:p>
            <a:r>
              <a:rPr lang="en-GB" altLang="zh-CN" sz="1600" dirty="0"/>
              <a:t>	</a:t>
            </a:r>
            <a:r>
              <a:rPr lang="da-DK" altLang="zh-CN" sz="1600" dirty="0">
                <a:highlight>
                  <a:srgbClr val="FFFF00"/>
                </a:highlight>
              </a:rPr>
              <a:t>B = 5</a:t>
            </a:r>
            <a:r>
              <a:rPr lang="da-DK" altLang="zh-CN" sz="1600" baseline="30000" dirty="0">
                <a:highlight>
                  <a:srgbClr val="FFFF00"/>
                </a:highlight>
              </a:rPr>
              <a:t>15</a:t>
            </a:r>
            <a:r>
              <a:rPr lang="da-DK" altLang="zh-CN" sz="1600" dirty="0">
                <a:highlight>
                  <a:srgbClr val="FFFF00"/>
                </a:highlight>
              </a:rPr>
              <a:t> mod 23 = 19</a:t>
            </a:r>
            <a:endParaRPr lang="zh-CN" altLang="en-US" sz="1600" dirty="0">
              <a:highlight>
                <a:srgbClr val="FFFF00"/>
              </a:highlight>
            </a:endParaRPr>
          </a:p>
        </p:txBody>
      </p:sp>
      <p:sp>
        <p:nvSpPr>
          <p:cNvPr id="11" name="文本框 10"/>
          <p:cNvSpPr txBox="1"/>
          <p:nvPr/>
        </p:nvSpPr>
        <p:spPr>
          <a:xfrm>
            <a:off x="827584" y="2870815"/>
            <a:ext cx="7488832" cy="1815882"/>
          </a:xfrm>
          <a:prstGeom prst="rect">
            <a:avLst/>
          </a:prstGeom>
          <a:noFill/>
        </p:spPr>
        <p:txBody>
          <a:bodyPr wrap="square" rtlCol="0">
            <a:spAutoFit/>
          </a:bodyPr>
          <a:lstStyle/>
          <a:p>
            <a:pPr marL="228600" indent="-228600">
              <a:buAutoNum type="arabicPeriod" startAt="4"/>
            </a:pPr>
            <a:r>
              <a:rPr lang="en-US" altLang="zh-CN" sz="1600" dirty="0"/>
              <a:t>Alice computes s = B</a:t>
            </a:r>
            <a:r>
              <a:rPr lang="en-US" altLang="zh-CN" sz="1600" baseline="30000" dirty="0"/>
              <a:t>a</a:t>
            </a:r>
            <a:r>
              <a:rPr lang="en-US" altLang="zh-CN" sz="1600" dirty="0"/>
              <a:t> mod p</a:t>
            </a:r>
          </a:p>
          <a:p>
            <a:r>
              <a:rPr lang="en-GB" altLang="zh-CN" sz="1600" dirty="0"/>
              <a:t>	</a:t>
            </a:r>
            <a:r>
              <a:rPr lang="da-DK" altLang="zh-CN" sz="1600" dirty="0">
                <a:highlight>
                  <a:srgbClr val="FFFF00"/>
                </a:highlight>
              </a:rPr>
              <a:t>s = 19</a:t>
            </a:r>
            <a:r>
              <a:rPr lang="da-DK" altLang="zh-CN" sz="1600" baseline="30000" dirty="0">
                <a:highlight>
                  <a:srgbClr val="FFFF00"/>
                </a:highlight>
              </a:rPr>
              <a:t>6</a:t>
            </a:r>
            <a:r>
              <a:rPr lang="da-DK" altLang="zh-CN" sz="1600" dirty="0">
                <a:highlight>
                  <a:srgbClr val="FFFF00"/>
                </a:highlight>
              </a:rPr>
              <a:t> mod 23 = 2</a:t>
            </a:r>
          </a:p>
          <a:p>
            <a:endParaRPr lang="da-DK" altLang="zh-CN" sz="1600" dirty="0"/>
          </a:p>
          <a:p>
            <a:r>
              <a:rPr lang="da-DK" altLang="zh-CN" sz="1600" dirty="0"/>
              <a:t>5.  Bob computes s = A</a:t>
            </a:r>
            <a:r>
              <a:rPr lang="da-DK" altLang="zh-CN" sz="1600" baseline="30000" dirty="0"/>
              <a:t>b</a:t>
            </a:r>
            <a:r>
              <a:rPr lang="da-DK" altLang="zh-CN" sz="1600" dirty="0"/>
              <a:t> mod p</a:t>
            </a:r>
          </a:p>
          <a:p>
            <a:r>
              <a:rPr lang="da-DK" altLang="zh-CN" sz="1600" dirty="0"/>
              <a:t>	</a:t>
            </a:r>
            <a:r>
              <a:rPr lang="da-DK" altLang="zh-CN" sz="1600" dirty="0">
                <a:highlight>
                  <a:srgbClr val="FFFF00"/>
                </a:highlight>
              </a:rPr>
              <a:t>s = 8</a:t>
            </a:r>
            <a:r>
              <a:rPr lang="da-DK" altLang="zh-CN" sz="1600" baseline="30000" dirty="0">
                <a:highlight>
                  <a:srgbClr val="FFFF00"/>
                </a:highlight>
              </a:rPr>
              <a:t>15</a:t>
            </a:r>
            <a:r>
              <a:rPr lang="da-DK" altLang="zh-CN" sz="1600" dirty="0">
                <a:highlight>
                  <a:srgbClr val="FFFF00"/>
                </a:highlight>
              </a:rPr>
              <a:t> mod 23 = 2</a:t>
            </a:r>
          </a:p>
          <a:p>
            <a:endParaRPr lang="en-GB" altLang="zh-CN" sz="1600" dirty="0"/>
          </a:p>
          <a:p>
            <a:r>
              <a:rPr lang="en-GB" altLang="zh-CN" sz="1600" dirty="0"/>
              <a:t>6.  </a:t>
            </a:r>
            <a:r>
              <a:rPr lang="en-US" altLang="zh-CN" sz="1600" dirty="0"/>
              <a:t>Alice and Bob now share a secret</a:t>
            </a:r>
            <a:endParaRPr lang="zh-CN" altLang="en-US" sz="1600" dirty="0"/>
          </a:p>
        </p:txBody>
      </p:sp>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9424" y="3147814"/>
            <a:ext cx="5184576" cy="1124008"/>
          </a:xfrm>
          <a:prstGeom prst="rect">
            <a:avLst/>
          </a:prstGeom>
        </p:spPr>
      </p:pic>
    </p:spTree>
    <p:extLst>
      <p:ext uri="{BB962C8B-B14F-4D97-AF65-F5344CB8AC3E}">
        <p14:creationId xmlns:p14="http://schemas.microsoft.com/office/powerpoint/2010/main" val="1031973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D496982-6B67-48BF-BE88-CEE75E286A28}" type="slidenum">
              <a:rPr lang="ko-KR" altLang="en-US" smtClean="0"/>
              <a:pPr/>
              <a:t>7</a:t>
            </a:fld>
            <a:endParaRPr lang="ko-KR" altLang="en-US"/>
          </a:p>
        </p:txBody>
      </p:sp>
      <p:sp>
        <p:nvSpPr>
          <p:cNvPr id="3" name="文本占位符 2"/>
          <p:cNvSpPr>
            <a:spLocks noGrp="1"/>
          </p:cNvSpPr>
          <p:nvPr>
            <p:ph type="body" sz="quarter" idx="10"/>
          </p:nvPr>
        </p:nvSpPr>
        <p:spPr>
          <a:xfrm flipH="1">
            <a:off x="688369" y="202510"/>
            <a:ext cx="7767262" cy="615553"/>
          </a:xfrm>
        </p:spPr>
        <p:txBody>
          <a:bodyPr/>
          <a:lstStyle/>
          <a:p>
            <a:r>
              <a:rPr lang="en-US" altLang="ko-KR" dirty="0"/>
              <a:t>1.1 </a:t>
            </a:r>
            <a:r>
              <a:rPr lang="en-US" altLang="zh-CN" dirty="0"/>
              <a:t>What </a:t>
            </a:r>
            <a:r>
              <a:rPr lang="en-GB" altLang="zh-CN" dirty="0"/>
              <a:t>is </a:t>
            </a:r>
            <a:r>
              <a:rPr lang="en-GB" altLang="zh-CN" dirty="0" err="1"/>
              <a:t>Diffie</a:t>
            </a:r>
            <a:r>
              <a:rPr lang="en-GB" altLang="zh-CN" dirty="0"/>
              <a:t>-Hellman?</a:t>
            </a:r>
            <a:endParaRPr lang="ko-KR" altLang="en-US" dirty="0"/>
          </a:p>
          <a:p>
            <a:endParaRPr lang="zh-CN" altLang="en-US" dirty="0"/>
          </a:p>
        </p:txBody>
      </p:sp>
      <p:sp>
        <p:nvSpPr>
          <p:cNvPr id="4" name="文本占位符 3"/>
          <p:cNvSpPr>
            <a:spLocks noGrp="1"/>
          </p:cNvSpPr>
          <p:nvPr>
            <p:ph type="body" sz="quarter" idx="13"/>
          </p:nvPr>
        </p:nvSpPr>
        <p:spPr>
          <a:xfrm flipH="1">
            <a:off x="688369" y="558362"/>
            <a:ext cx="7767262" cy="369332"/>
          </a:xfrm>
        </p:spPr>
        <p:txBody>
          <a:bodyPr/>
          <a:lstStyle/>
          <a:p>
            <a:r>
              <a:rPr lang="en-US" altLang="ko-KR" dirty="0">
                <a:solidFill>
                  <a:srgbClr val="FA4147"/>
                </a:solidFill>
              </a:rPr>
              <a:t>BACKGROUND</a:t>
            </a:r>
            <a:endParaRPr lang="ko-KR" altLang="en-US" dirty="0">
              <a:solidFill>
                <a:srgbClr val="FA4147"/>
              </a:solidFill>
            </a:endParaRPr>
          </a:p>
          <a:p>
            <a:endParaRPr lang="zh-CN" altLang="en-US" dirty="0"/>
          </a:p>
        </p:txBody>
      </p:sp>
      <p:sp>
        <p:nvSpPr>
          <p:cNvPr id="6" name="文本框 5"/>
          <p:cNvSpPr txBox="1"/>
          <p:nvPr/>
        </p:nvSpPr>
        <p:spPr>
          <a:xfrm>
            <a:off x="688369" y="1318228"/>
            <a:ext cx="4910255" cy="400110"/>
          </a:xfrm>
          <a:prstGeom prst="rect">
            <a:avLst/>
          </a:prstGeom>
          <a:noFill/>
        </p:spPr>
        <p:txBody>
          <a:bodyPr wrap="none" rtlCol="0">
            <a:spAutoFit/>
          </a:bodyPr>
          <a:lstStyle/>
          <a:p>
            <a:r>
              <a:rPr lang="en-GB" altLang="zh-CN" sz="2000" b="1" dirty="0"/>
              <a:t>How much time does it take to break?</a:t>
            </a:r>
          </a:p>
        </p:txBody>
      </p:sp>
      <p:sp>
        <p:nvSpPr>
          <p:cNvPr id="7" name="文本框 6"/>
          <p:cNvSpPr txBox="1"/>
          <p:nvPr/>
        </p:nvSpPr>
        <p:spPr>
          <a:xfrm>
            <a:off x="1256875" y="1923678"/>
            <a:ext cx="4179221" cy="2031325"/>
          </a:xfrm>
          <a:prstGeom prst="rect">
            <a:avLst/>
          </a:prstGeom>
          <a:noFill/>
        </p:spPr>
        <p:txBody>
          <a:bodyPr wrap="none" rtlCol="0">
            <a:spAutoFit/>
          </a:bodyPr>
          <a:lstStyle/>
          <a:p>
            <a:pPr marL="285750" indent="-285750">
              <a:buFont typeface="Arial" panose="020B0604020202020204" pitchFamily="34" charset="0"/>
              <a:buChar char="•"/>
            </a:pPr>
            <a:r>
              <a:rPr lang="en-GB" altLang="zh-CN" dirty="0"/>
              <a:t>512-bit = 10 core years</a:t>
            </a:r>
          </a:p>
          <a:p>
            <a:endParaRPr lang="en-GB" altLang="zh-CN" dirty="0"/>
          </a:p>
          <a:p>
            <a:pPr marL="285750" indent="-285750">
              <a:buFont typeface="Arial" panose="020B0604020202020204" pitchFamily="34" charset="0"/>
              <a:buChar char="•"/>
            </a:pPr>
            <a:r>
              <a:rPr lang="en-GB" altLang="zh-CN" dirty="0"/>
              <a:t>768-bit = 35,000 core years</a:t>
            </a:r>
          </a:p>
          <a:p>
            <a:endParaRPr lang="en-GB" altLang="zh-CN" dirty="0"/>
          </a:p>
          <a:p>
            <a:pPr marL="285750" indent="-285750">
              <a:buFont typeface="Arial" panose="020B0604020202020204" pitchFamily="34" charset="0"/>
              <a:buChar char="•"/>
            </a:pPr>
            <a:r>
              <a:rPr lang="en-GB" altLang="zh-CN" dirty="0"/>
              <a:t>1024-bit = 45,000,000 core years</a:t>
            </a:r>
          </a:p>
          <a:p>
            <a:endParaRPr lang="en-GB" altLang="zh-CN" dirty="0"/>
          </a:p>
          <a:p>
            <a:pPr marL="285750" indent="-285750">
              <a:buFont typeface="Arial" panose="020B0604020202020204" pitchFamily="34" charset="0"/>
              <a:buChar char="•"/>
            </a:pPr>
            <a:r>
              <a:rPr lang="en-GB" altLang="zh-CN" dirty="0">
                <a:solidFill>
                  <a:srgbClr val="FF0000"/>
                </a:solidFill>
                <a:highlight>
                  <a:srgbClr val="FFFF00"/>
                </a:highlight>
              </a:rPr>
              <a:t>2048-bit = recommended currently</a:t>
            </a:r>
            <a:endParaRPr lang="zh-CN" altLang="en-US" dirty="0">
              <a:solidFill>
                <a:srgbClr val="FF0000"/>
              </a:solidFill>
              <a:highlight>
                <a:srgbClr val="FFFF00"/>
              </a:highlight>
            </a:endParaRPr>
          </a:p>
        </p:txBody>
      </p:sp>
    </p:spTree>
    <p:extLst>
      <p:ext uri="{BB962C8B-B14F-4D97-AF65-F5344CB8AC3E}">
        <p14:creationId xmlns:p14="http://schemas.microsoft.com/office/powerpoint/2010/main" val="2181917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D496982-6B67-48BF-BE88-CEE75E286A28}" type="slidenum">
              <a:rPr lang="ko-KR" altLang="en-US" smtClean="0"/>
              <a:pPr/>
              <a:t>8</a:t>
            </a:fld>
            <a:endParaRPr lang="ko-KR" altLang="en-US"/>
          </a:p>
        </p:txBody>
      </p:sp>
      <p:sp>
        <p:nvSpPr>
          <p:cNvPr id="3" name="文本占位符 2"/>
          <p:cNvSpPr>
            <a:spLocks noGrp="1"/>
          </p:cNvSpPr>
          <p:nvPr>
            <p:ph type="body" sz="quarter" idx="10"/>
          </p:nvPr>
        </p:nvSpPr>
        <p:spPr/>
        <p:txBody>
          <a:bodyPr/>
          <a:lstStyle/>
          <a:p>
            <a:r>
              <a:rPr lang="en-GB" altLang="zh-CN" dirty="0"/>
              <a:t>1.2 </a:t>
            </a:r>
            <a:r>
              <a:rPr lang="en-US" altLang="zh-CN" dirty="0"/>
              <a:t>What makes </a:t>
            </a:r>
            <a:r>
              <a:rPr lang="en-US" altLang="zh-CN" dirty="0" err="1"/>
              <a:t>Diffie</a:t>
            </a:r>
            <a:r>
              <a:rPr lang="en-US" altLang="zh-CN" dirty="0"/>
              <a:t>-Hellman less security?</a:t>
            </a:r>
            <a:endParaRPr lang="zh-CN" altLang="en-US" dirty="0"/>
          </a:p>
        </p:txBody>
      </p:sp>
      <p:sp>
        <p:nvSpPr>
          <p:cNvPr id="4" name="文本占位符 3"/>
          <p:cNvSpPr>
            <a:spLocks noGrp="1"/>
          </p:cNvSpPr>
          <p:nvPr>
            <p:ph type="body" sz="quarter" idx="13"/>
          </p:nvPr>
        </p:nvSpPr>
        <p:spPr>
          <a:xfrm flipH="1">
            <a:off x="688369" y="558362"/>
            <a:ext cx="7767262" cy="572464"/>
          </a:xfrm>
        </p:spPr>
        <p:txBody>
          <a:bodyPr/>
          <a:lstStyle/>
          <a:p>
            <a:r>
              <a:rPr lang="en-US" altLang="ko-KR" dirty="0">
                <a:solidFill>
                  <a:srgbClr val="FA4147"/>
                </a:solidFill>
              </a:rPr>
              <a:t>BACKGROUND</a:t>
            </a:r>
            <a:endParaRPr lang="ko-KR" altLang="en-US" dirty="0">
              <a:solidFill>
                <a:srgbClr val="FA4147"/>
              </a:solidFill>
            </a:endParaRPr>
          </a:p>
          <a:p>
            <a:endParaRPr lang="zh-CN" altLang="en-US" dirty="0"/>
          </a:p>
          <a:p>
            <a:endParaRPr lang="zh-CN" altLang="en-US" dirty="0"/>
          </a:p>
        </p:txBody>
      </p:sp>
      <p:sp>
        <p:nvSpPr>
          <p:cNvPr id="5" name="文本框 4"/>
          <p:cNvSpPr txBox="1"/>
          <p:nvPr/>
        </p:nvSpPr>
        <p:spPr>
          <a:xfrm>
            <a:off x="611561" y="1907996"/>
            <a:ext cx="7992888" cy="1815882"/>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It so happens that in previous century, there were some rather strict US export regulations on crypto, and this prompted “export cipher suites.</a:t>
            </a:r>
          </a:p>
          <a:p>
            <a:endParaRPr lang="en-US" altLang="zh-CN" sz="1600" dirty="0"/>
          </a:p>
          <a:p>
            <a:pPr marL="285750" indent="-285750">
              <a:buFont typeface="Arial" panose="020B0604020202020204" pitchFamily="34" charset="0"/>
              <a:buChar char="•"/>
            </a:pPr>
            <a:r>
              <a:rPr lang="en-US" altLang="zh-CN" sz="1600" dirty="0"/>
              <a:t>In particular, some cipher suites that use DHE and mandate a DH modulus of no more than 512 bits. </a:t>
            </a:r>
          </a:p>
          <a:p>
            <a:endParaRPr lang="en-US" altLang="zh-CN" sz="1600" dirty="0"/>
          </a:p>
          <a:p>
            <a:pPr marL="285750" indent="-285750">
              <a:buFont typeface="Arial" panose="020B0604020202020204" pitchFamily="34" charset="0"/>
              <a:buChar char="•"/>
            </a:pPr>
            <a:r>
              <a:rPr lang="en-US" altLang="zh-CN" sz="1600" dirty="0"/>
              <a:t>Reusing the same modulus as everybody else is not a big issue.</a:t>
            </a:r>
            <a:endParaRPr lang="zh-CN" altLang="en-US" sz="1600" dirty="0"/>
          </a:p>
        </p:txBody>
      </p:sp>
      <p:sp>
        <p:nvSpPr>
          <p:cNvPr id="7" name="文本框 6"/>
          <p:cNvSpPr txBox="1"/>
          <p:nvPr/>
        </p:nvSpPr>
        <p:spPr>
          <a:xfrm>
            <a:off x="711641" y="1167025"/>
            <a:ext cx="2077172" cy="400110"/>
          </a:xfrm>
          <a:prstGeom prst="rect">
            <a:avLst/>
          </a:prstGeom>
          <a:noFill/>
        </p:spPr>
        <p:txBody>
          <a:bodyPr wrap="none" rtlCol="0">
            <a:spAutoFit/>
          </a:bodyPr>
          <a:lstStyle/>
          <a:p>
            <a:r>
              <a:rPr lang="en-GB" altLang="zh-CN" sz="2000" dirty="0">
                <a:latin typeface="Arial Black" panose="020B0A04020102020204" pitchFamily="34" charset="0"/>
              </a:rPr>
              <a:t>DHE_EXPORT</a:t>
            </a:r>
            <a:endParaRPr lang="zh-CN" altLang="en-US" sz="2000" dirty="0">
              <a:latin typeface="Arial Black" panose="020B0A04020102020204" pitchFamily="34" charset="0"/>
            </a:endParaRPr>
          </a:p>
        </p:txBody>
      </p:sp>
    </p:spTree>
    <p:extLst>
      <p:ext uri="{BB962C8B-B14F-4D97-AF65-F5344CB8AC3E}">
        <p14:creationId xmlns:p14="http://schemas.microsoft.com/office/powerpoint/2010/main" val="2438563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4"/>
          <p:cNvSpPr>
            <a:spLocks noGrp="1"/>
          </p:cNvSpPr>
          <p:nvPr>
            <p:ph type="body" sz="quarter" idx="10"/>
          </p:nvPr>
        </p:nvSpPr>
        <p:spPr>
          <a:xfrm flipH="1">
            <a:off x="2106486" y="2643758"/>
            <a:ext cx="5328592" cy="332399"/>
          </a:xfrm>
        </p:spPr>
        <p:txBody>
          <a:bodyPr/>
          <a:lstStyle/>
          <a:p>
            <a:r>
              <a:rPr lang="en-GB" altLang="ko-KR" dirty="0"/>
              <a:t>LOGJAM ATTACK</a:t>
            </a:r>
            <a:endParaRPr lang="ko-KR" altLang="en-US" dirty="0"/>
          </a:p>
        </p:txBody>
      </p:sp>
      <p:sp>
        <p:nvSpPr>
          <p:cNvPr id="3" name="텍스트 개체 틀 5"/>
          <p:cNvSpPr>
            <a:spLocks noGrp="1"/>
          </p:cNvSpPr>
          <p:nvPr>
            <p:ph type="body" sz="quarter" idx="13"/>
          </p:nvPr>
        </p:nvSpPr>
        <p:spPr>
          <a:xfrm flipH="1">
            <a:off x="2106486" y="3127805"/>
            <a:ext cx="5328592" cy="193899"/>
          </a:xfrm>
        </p:spPr>
        <p:txBody>
          <a:bodyPr/>
          <a:lstStyle/>
          <a:p>
            <a:r>
              <a:rPr lang="en-GB" altLang="ko-KR" dirty="0">
                <a:solidFill>
                  <a:srgbClr val="FA4147"/>
                </a:solidFill>
              </a:rPr>
              <a:t>The new attack that makes DHE imperfect</a:t>
            </a:r>
            <a:endParaRPr lang="ko-KR" altLang="en-US" dirty="0">
              <a:solidFill>
                <a:srgbClr val="FA4147"/>
              </a:solidFill>
            </a:endParaRPr>
          </a:p>
        </p:txBody>
      </p:sp>
      <p:sp>
        <p:nvSpPr>
          <p:cNvPr id="4" name="텍스트 개체 틀 6"/>
          <p:cNvSpPr>
            <a:spLocks noGrp="1"/>
          </p:cNvSpPr>
          <p:nvPr>
            <p:ph type="body" sz="quarter" idx="14"/>
          </p:nvPr>
        </p:nvSpPr>
        <p:spPr>
          <a:xfrm flipH="1">
            <a:off x="2106486" y="1451161"/>
            <a:ext cx="1656184" cy="830997"/>
          </a:xfrm>
        </p:spPr>
        <p:txBody>
          <a:bodyPr/>
          <a:lstStyle/>
          <a:p>
            <a:r>
              <a:rPr lang="en-US" altLang="ko-KR" sz="6000" dirty="0">
                <a:ln w="31750">
                  <a:solidFill>
                    <a:srgbClr val="222D47"/>
                  </a:solidFill>
                </a:ln>
                <a:noFill/>
                <a:ea typeface="Tahoma" panose="020B0604030504040204" pitchFamily="34" charset="0"/>
              </a:rPr>
              <a:t>02</a:t>
            </a:r>
            <a:endParaRPr lang="ko-KR" altLang="en-US" sz="6000" dirty="0">
              <a:ln w="31750">
                <a:solidFill>
                  <a:srgbClr val="222D47"/>
                </a:solidFill>
              </a:ln>
              <a:noFill/>
              <a:ea typeface="Tahoma" panose="020B0604030504040204" pitchFamily="34" charset="0"/>
            </a:endParaRPr>
          </a:p>
        </p:txBody>
      </p:sp>
      <p:sp>
        <p:nvSpPr>
          <p:cNvPr id="5" name="Rectangle 3"/>
          <p:cNvSpPr txBox="1">
            <a:spLocks noChangeArrowheads="1"/>
          </p:cNvSpPr>
          <p:nvPr/>
        </p:nvSpPr>
        <p:spPr bwMode="auto">
          <a:xfrm>
            <a:off x="2106486" y="3509015"/>
            <a:ext cx="4248472" cy="430887"/>
          </a:xfrm>
          <a:prstGeom prst="rect">
            <a:avLst/>
          </a:prstGeom>
          <a:noFill/>
          <a:ln>
            <a:noFill/>
          </a:ln>
          <a:extLst/>
        </p:spPr>
        <p:txBody>
          <a:bodyPr wrap="square" lIns="0" tIns="0" rIns="0" bIns="0" anchor="ctr">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r>
              <a:rPr kumimoji="0" lang="en-US" altLang="ko-KR" sz="700" dirty="0">
                <a:latin typeface="Tahoma" panose="020B0604030504040204" pitchFamily="34" charset="0"/>
                <a:ea typeface="Tahoma" panose="020B0604030504040204" pitchFamily="34" charset="0"/>
                <a:cs typeface="Tahoma" panose="020B0604030504040204" pitchFamily="34" charset="0"/>
              </a:rPr>
              <a:t>Diffie-Hellman key exchange is widely used to establish session keys in Internet protocols. It is the main key exchange mechanism in SSH and IPsec and a popular option in TLS. We examine how </a:t>
            </a:r>
            <a:r>
              <a:rPr kumimoji="0" lang="en-US" altLang="ko-KR" sz="700" dirty="0" err="1">
                <a:latin typeface="Tahoma" panose="020B0604030504040204" pitchFamily="34" charset="0"/>
                <a:ea typeface="Tahoma" panose="020B0604030504040204" pitchFamily="34" charset="0"/>
                <a:cs typeface="Tahoma" panose="020B0604030504040204" pitchFamily="34" charset="0"/>
              </a:rPr>
              <a:t>Diffie</a:t>
            </a:r>
            <a:r>
              <a:rPr kumimoji="0" lang="en-US" altLang="ko-KR" sz="700" dirty="0">
                <a:latin typeface="Tahoma" panose="020B0604030504040204" pitchFamily="34" charset="0"/>
                <a:ea typeface="Tahoma" panose="020B0604030504040204" pitchFamily="34" charset="0"/>
                <a:cs typeface="Tahoma" panose="020B0604030504040204" pitchFamily="34" charset="0"/>
              </a:rPr>
              <a:t>-Hellman is commonly implemented and deployed with these protocols and find that, in practice, it frequently offers less security than widely believed.</a:t>
            </a:r>
          </a:p>
        </p:txBody>
      </p:sp>
      <p:cxnSp>
        <p:nvCxnSpPr>
          <p:cNvPr id="6" name="직선 연결선 5"/>
          <p:cNvCxnSpPr/>
          <p:nvPr/>
        </p:nvCxnSpPr>
        <p:spPr>
          <a:xfrm>
            <a:off x="2106486" y="1399701"/>
            <a:ext cx="541461" cy="0"/>
          </a:xfrm>
          <a:prstGeom prst="line">
            <a:avLst/>
          </a:prstGeom>
          <a:ln>
            <a:solidFill>
              <a:srgbClr val="222D47"/>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p:nvCxnSpPr>
        <p:spPr>
          <a:xfrm>
            <a:off x="2106486" y="2540132"/>
            <a:ext cx="541461" cy="0"/>
          </a:xfrm>
          <a:prstGeom prst="line">
            <a:avLst/>
          </a:prstGeom>
          <a:ln>
            <a:solidFill>
              <a:srgbClr val="222D4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7775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1851a12fdce4dd3f9e72ffb430d6b981bd0d25b"/>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3001</TotalTime>
  <Words>1433</Words>
  <Application>Microsoft Office PowerPoint</Application>
  <PresentationFormat>全屏显示(16:9)</PresentationFormat>
  <Paragraphs>199</Paragraphs>
  <Slides>25</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25</vt:i4>
      </vt:variant>
    </vt:vector>
  </HeadingPairs>
  <TitlesOfParts>
    <vt:vector size="31" baseType="lpstr">
      <vt:lpstr>맑은 고딕</vt:lpstr>
      <vt:lpstr>宋体</vt:lpstr>
      <vt:lpstr>Arial</vt:lpstr>
      <vt:lpstr>Arial Black</vt:lpstr>
      <vt:lpstr>Tahoma</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keywords>第一PPT模板网-WWW.1PPT.COM</cp:keywords>
  <cp:lastModifiedBy>gchc关程华宸</cp:lastModifiedBy>
  <cp:revision>176</cp:revision>
  <cp:lastPrinted>2018-02-14T01:54:47Z</cp:lastPrinted>
  <dcterms:created xsi:type="dcterms:W3CDTF">2014-02-18T09:33:50Z</dcterms:created>
  <dcterms:modified xsi:type="dcterms:W3CDTF">2018-02-14T01:55:47Z</dcterms:modified>
  <cp:category>第一PPT模板网-WWW.1PPT.COM</cp:category>
</cp:coreProperties>
</file>