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1"/>
  </p:notesMasterIdLst>
  <p:sldIdLst>
    <p:sldId id="256" r:id="rId2"/>
    <p:sldId id="273" r:id="rId3"/>
    <p:sldId id="274" r:id="rId4"/>
    <p:sldId id="270" r:id="rId5"/>
    <p:sldId id="271" r:id="rId6"/>
    <p:sldId id="257" r:id="rId7"/>
    <p:sldId id="262" r:id="rId8"/>
    <p:sldId id="272" r:id="rId9"/>
    <p:sldId id="260" r:id="rId10"/>
    <p:sldId id="258" r:id="rId11"/>
    <p:sldId id="259" r:id="rId12"/>
    <p:sldId id="261" r:id="rId13"/>
    <p:sldId id="265" r:id="rId14"/>
    <p:sldId id="266" r:id="rId15"/>
    <p:sldId id="264" r:id="rId16"/>
    <p:sldId id="267" r:id="rId17"/>
    <p:sldId id="268" r:id="rId18"/>
    <p:sldId id="269" r:id="rId19"/>
    <p:sldId id="263" r:id="rId20"/>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D9643-154D-472A-BD41-12E5A2DDCEE4}" type="datetimeFigureOut">
              <a:rPr lang="da-DK" smtClean="0"/>
              <a:t>04-11-2019</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D7AD8-FFAA-4848-B177-F249B243318B}" type="slidenum">
              <a:rPr lang="da-DK" smtClean="0"/>
              <a:t>‹#›</a:t>
            </a:fld>
            <a:endParaRPr lang="da-DK"/>
          </a:p>
        </p:txBody>
      </p:sp>
    </p:spTree>
    <p:extLst>
      <p:ext uri="{BB962C8B-B14F-4D97-AF65-F5344CB8AC3E}">
        <p14:creationId xmlns:p14="http://schemas.microsoft.com/office/powerpoint/2010/main" val="2751073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marketingpilgrim.com/2014/12/in-the-next-60-seconds-300-hours-of-video-will-be-uploaded-to-youtube.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mn-lt"/>
                <a:ea typeface="+mn-ea"/>
                <a:cs typeface="+mn-cs"/>
              </a:rPr>
              <a:t>This problem isn’t specific to this one customer.</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The reality of the world today is that information is constantly generated--Forbes recently estimated that the world creates over 2.5 quintillion bytes of new data per day. </a:t>
            </a:r>
          </a:p>
          <a:p>
            <a:r>
              <a:rPr lang="en-US" sz="900" kern="1200" dirty="0">
                <a:solidFill>
                  <a:schemeClr val="tx1"/>
                </a:solidFill>
                <a:effectLst/>
                <a:latin typeface="+mn-lt"/>
                <a:ea typeface="+mn-ea"/>
                <a:cs typeface="+mn-cs"/>
              </a:rPr>
              <a:t>It’s also coming in more “unstructured” formats like PDFs, images, videos, audio files, and </a:t>
            </a:r>
            <a:r>
              <a:rPr lang="en-US" sz="900" kern="1200" dirty="0" err="1">
                <a:solidFill>
                  <a:schemeClr val="tx1"/>
                </a:solidFill>
                <a:effectLst/>
                <a:latin typeface="+mn-lt"/>
                <a:ea typeface="+mn-ea"/>
                <a:cs typeface="+mn-cs"/>
              </a:rPr>
              <a:t>powerpoints</a:t>
            </a:r>
            <a:r>
              <a:rPr lang="en-US" sz="900" kern="1200" dirty="0">
                <a:solidFill>
                  <a:schemeClr val="tx1"/>
                </a:solidFill>
                <a:effectLst/>
                <a:latin typeface="+mn-lt"/>
                <a:ea typeface="+mn-ea"/>
                <a:cs typeface="+mn-cs"/>
              </a:rPr>
              <a:t> decks. Around 80% of this data in businesses is estimated to be unstructured. </a:t>
            </a:r>
          </a:p>
          <a:p>
            <a:r>
              <a:rPr lang="en-US" sz="900" kern="1200" dirty="0">
                <a:solidFill>
                  <a:schemeClr val="tx1"/>
                </a:solidFill>
                <a:effectLst/>
                <a:latin typeface="+mn-lt"/>
                <a:ea typeface="+mn-ea"/>
                <a:cs typeface="+mn-cs"/>
              </a:rPr>
              <a:t>As a result, it can cost </a:t>
            </a:r>
            <a:r>
              <a:rPr lang="en-US" sz="900" b="1" kern="1200" dirty="0">
                <a:solidFill>
                  <a:schemeClr val="tx1"/>
                </a:solidFill>
                <a:effectLst/>
                <a:latin typeface="+mn-lt"/>
                <a:ea typeface="+mn-ea"/>
                <a:cs typeface="+mn-cs"/>
              </a:rPr>
              <a:t>time and money</a:t>
            </a:r>
            <a:r>
              <a:rPr lang="en-US" sz="900" kern="1200" dirty="0">
                <a:solidFill>
                  <a:schemeClr val="tx1"/>
                </a:solidFill>
                <a:effectLst/>
                <a:latin typeface="+mn-lt"/>
                <a:ea typeface="+mn-ea"/>
                <a:cs typeface="+mn-cs"/>
              </a:rPr>
              <a:t>.  Internally, decisions are </a:t>
            </a:r>
            <a:r>
              <a:rPr lang="en-US" sz="900" b="1" kern="1200" dirty="0">
                <a:solidFill>
                  <a:schemeClr val="tx1"/>
                </a:solidFill>
                <a:effectLst/>
                <a:latin typeface="+mn-lt"/>
                <a:ea typeface="+mn-ea"/>
                <a:cs typeface="+mn-cs"/>
              </a:rPr>
              <a:t>less informed</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take longer to make</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work is done manually</a:t>
            </a:r>
            <a:r>
              <a:rPr lang="en-US" sz="900" kern="1200" dirty="0">
                <a:solidFill>
                  <a:schemeClr val="tx1"/>
                </a:solidFill>
                <a:effectLst/>
                <a:latin typeface="+mn-lt"/>
                <a:ea typeface="+mn-ea"/>
                <a:cs typeface="+mn-cs"/>
              </a:rPr>
              <a:t>,  Externally, user experience on apps can be difficult to </a:t>
            </a:r>
            <a:r>
              <a:rPr lang="en-US" sz="900" kern="1200" dirty="0" err="1">
                <a:solidFill>
                  <a:schemeClr val="tx1"/>
                </a:solidFill>
                <a:effectLst/>
                <a:latin typeface="+mn-lt"/>
                <a:ea typeface="+mn-ea"/>
                <a:cs typeface="+mn-cs"/>
              </a:rPr>
              <a:t>naviate</a:t>
            </a:r>
            <a:r>
              <a:rPr lang="en-US" sz="900" kern="1200" dirty="0">
                <a:solidFill>
                  <a:schemeClr val="tx1"/>
                </a:solidFill>
                <a:effectLst/>
                <a:latin typeface="+mn-lt"/>
                <a:ea typeface="+mn-ea"/>
                <a:cs typeface="+mn-cs"/>
              </a:rPr>
              <a:t>, and customers may not be able to find relevant content and products.</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Information has the potential to become an asset or a burden, depending on how you use it.  So we’re all faced with a similar challenge: how do we apply our information meaningfully to our products and businesses?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Segoe UI" panose="020B0502040204020203" pitchFamily="34" charset="0"/>
              <a:cs typeface="Segoe UI" panose="020B0502040204020203" pitchFamily="34" charset="0"/>
            </a:endParaRPr>
          </a:p>
          <a:p>
            <a:endParaRPr lang="en-US" sz="900" dirty="0"/>
          </a:p>
          <a:p>
            <a:endParaRPr lang="en-US" sz="900" kern="1200" dirty="0">
              <a:solidFill>
                <a:schemeClr val="tx1"/>
              </a:solidFill>
              <a:effectLst/>
              <a:latin typeface="+mn-lt"/>
              <a:ea typeface="+mn-ea"/>
              <a:cs typeface="+mn-cs"/>
            </a:endParaRP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The reality of the world today is that information is constantly generated--Forbes recently estimated that the world creates over 2.5 quintillion bytes of new data per day. Data is coming in “unstructured” formats like PDFs, images, videos, audio files, and </a:t>
            </a:r>
            <a:r>
              <a:rPr lang="en-US" sz="900" kern="1200" dirty="0" err="1">
                <a:solidFill>
                  <a:schemeClr val="tx1"/>
                </a:solidFill>
                <a:effectLst/>
                <a:latin typeface="+mn-lt"/>
                <a:ea typeface="+mn-ea"/>
                <a:cs typeface="+mn-cs"/>
              </a:rPr>
              <a:t>Powerpoints</a:t>
            </a:r>
            <a:r>
              <a:rPr lang="en-US" sz="900" kern="1200" dirty="0">
                <a:solidFill>
                  <a:schemeClr val="tx1"/>
                </a:solidFill>
                <a:effectLst/>
                <a:latin typeface="+mn-lt"/>
                <a:ea typeface="+mn-ea"/>
                <a:cs typeface="+mn-cs"/>
              </a:rPr>
              <a:t> decks. In fact, around 80% of data in businesses is estimated to be unstructured.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As a result, it can cost time and money.  Internally, decisions are less informed, take longer to make, work is done manually,  Externally, user experience on apps can be difficult to navigate, and customers may not be able to find relevant content and products.</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Information has the potential to become an asset or a burden, depending on how you use it. So how do we apply our information meaningfully to our products and businesses?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latin typeface="Segoe UI" panose="020B0502040204020203" pitchFamily="34" charset="0"/>
              <a:cs typeface="Segoe UI" panose="020B0502040204020203" pitchFamily="34" charset="0"/>
            </a:endParaRPr>
          </a:p>
          <a:p>
            <a:pPr lvl="0"/>
            <a:r>
              <a:rPr lang="en-US" sz="1050" dirty="0">
                <a:latin typeface="Segoe UI" panose="020B0502040204020203" pitchFamily="34" charset="0"/>
                <a:cs typeface="Segoe UI" panose="020B0502040204020203" pitchFamily="34" charset="0"/>
              </a:rPr>
              <a:t>1. https://www.ricoh.nl/Images/IDC_Executive_Insights_January2011_t_76-4420.pdf </a:t>
            </a:r>
          </a:p>
          <a:p>
            <a:pPr lvl="0"/>
            <a:r>
              <a:rPr lang="en-US" sz="1050" dirty="0">
                <a:latin typeface="Segoe UI" panose="020B0502040204020203" pitchFamily="34" charset="0"/>
                <a:cs typeface="Segoe UI" panose="020B0502040204020203" pitchFamily="34" charset="0"/>
              </a:rPr>
              <a:t>2. </a:t>
            </a:r>
            <a:r>
              <a:rPr lang="en-US" sz="900" u="sng" kern="1200" dirty="0">
                <a:solidFill>
                  <a:schemeClr val="tx1"/>
                </a:solidFill>
                <a:effectLst/>
                <a:latin typeface="+mn-lt"/>
                <a:ea typeface="+mn-ea"/>
                <a:cs typeface="+mn-cs"/>
                <a:hlinkClick r:id="rId3"/>
              </a:rPr>
              <a:t>http://www.marketingpilgrim.com/2014/12/in-the-next-60-seconds-300-hours-of-video-will-be-uploaded-to-youtube.html</a:t>
            </a:r>
            <a:endParaRPr lang="en-US" sz="105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Segoe UI" panose="020B0502040204020203" pitchFamily="34" charset="0"/>
              <a:cs typeface="Segoe UI" panose="020B0502040204020203" pitchFamily="34" charset="0"/>
            </a:endParaRPr>
          </a:p>
          <a:p>
            <a:endParaRPr lang="en-US" sz="90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11/4/2019 7:19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9409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started this journey with Azure Search, a down-to-earth search as a service product with all the capabilities that you would expect from a search service.</a:t>
            </a:r>
          </a:p>
          <a:p>
            <a:r>
              <a:rPr lang="en-US" dirty="0"/>
              <a:t/>
            </a:r>
            <a:br>
              <a:rPr lang="en-US" dirty="0"/>
            </a:br>
            <a:r>
              <a:rPr lang="en-US" dirty="0"/>
              <a:t>You connected your </a:t>
            </a:r>
            <a:r>
              <a:rPr lang="en-US" b="1" dirty="0"/>
              <a:t>data source </a:t>
            </a:r>
            <a:r>
              <a:rPr lang="en-US" dirty="0"/>
              <a:t>to our service, we would index the information in the data source. We were able to tell when the data sources changed to keep your search index up to date.</a:t>
            </a:r>
          </a:p>
          <a:p>
            <a:r>
              <a:rPr lang="en-US" dirty="0"/>
              <a:t>It supports different data sources such as </a:t>
            </a:r>
            <a:r>
              <a:rPr lang="en-US" dirty="0" err="1"/>
              <a:t>CosmosDB</a:t>
            </a:r>
            <a:r>
              <a:rPr lang="en-US" dirty="0"/>
              <a:t>, Blob storage and Azure SQL.</a:t>
            </a:r>
          </a:p>
          <a:p>
            <a:endParaRPr lang="en-US" dirty="0"/>
          </a:p>
          <a:p>
            <a:r>
              <a:rPr lang="en-US" dirty="0"/>
              <a:t>We received some clear feedback that files were not all structured (like JSON files). Our customers wanted us to be able to read a variety of documents.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7:20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43064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as we take in all of this complexity, as we looked at these challenges, we saw a common pattern emerge:</a:t>
            </a:r>
          </a:p>
          <a:p>
            <a:endParaRPr lang="en-US" dirty="0"/>
          </a:p>
          <a:p>
            <a:r>
              <a:rPr lang="en-US" dirty="0"/>
              <a:t>INGEST (Understanding documents in a variety of format) </a:t>
            </a:r>
          </a:p>
          <a:p>
            <a:r>
              <a:rPr lang="en-US" dirty="0"/>
              <a:t>AUGMENT (Extract “information”, Create structure out of the unstructured.)  </a:t>
            </a:r>
          </a:p>
          <a:p>
            <a:r>
              <a:rPr lang="en-US" dirty="0"/>
              <a:t>EXPLORE (Search)</a:t>
            </a:r>
          </a:p>
          <a:p>
            <a:endParaRPr lang="en-US" dirty="0"/>
          </a:p>
          <a:p>
            <a:endParaRPr lang="en-US" dirty="0"/>
          </a:p>
          <a:p>
            <a:endParaRPr lang="en-US" dirty="0"/>
          </a:p>
          <a:p>
            <a:r>
              <a:rPr lang="en-US" dirty="0"/>
              <a:t>INGEST (Understanding documents in a variety of formats) </a:t>
            </a:r>
          </a:p>
          <a:p>
            <a:r>
              <a:rPr lang="en-US" dirty="0"/>
              <a:t>ENRICH (Extract “information”, Create structure out of the unstructured, find patterns, gain understanding across multiple document types)  </a:t>
            </a:r>
          </a:p>
          <a:p>
            <a:r>
              <a:rPr lang="en-US" dirty="0"/>
              <a:t>EXPLORE (Search intelligently to create knowledge from disparate documents, and structured and unstructured data)</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7:19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88964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r>
              <a:rPr lang="en-US" dirty="0"/>
              <a:t>New!!</a:t>
            </a:r>
          </a:p>
          <a:p>
            <a:endParaRPr lang="en-US" dirty="0"/>
          </a:p>
          <a:p>
            <a:r>
              <a:rPr lang="en-US" dirty="0"/>
              <a:t>As you saw, the Cognitive Search pipeline contains a number of AI-driven capabilities (image extraction, entity and key phrase extraction, language detection and more) not just extracting information, but enriching it with additional metadata.</a:t>
            </a:r>
          </a:p>
          <a:p>
            <a:endParaRPr lang="en-US" dirty="0"/>
          </a:p>
          <a:p>
            <a:r>
              <a:rPr lang="en-US" dirty="0"/>
              <a:t>But we know that you business scenario may have unique needs beyond these core skills, so we also provide you with the ability to add custom skills…..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11/4/2019 7:20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0748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A8805A0-45E3-4CC0-A515-BB2E864CD0A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28599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FBC3E08B-B5D1-4089-8206-B36C027C8731}" type="datetimeFigureOut">
              <a:rPr lang="da-DK" smtClean="0"/>
              <a:t>04-11-2019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168003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FBC3E08B-B5D1-4089-8206-B36C027C8731}" type="datetimeFigureOut">
              <a:rPr lang="da-DK" smtClean="0"/>
              <a:t>04-11-2019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417697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FBC3E08B-B5D1-4089-8206-B36C027C8731}" type="datetimeFigureOut">
              <a:rPr lang="da-DK" smtClean="0"/>
              <a:t>04-11-2019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2087300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with gri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469327"/>
      </p:ext>
    </p:extLst>
  </p:cSld>
  <p:clrMapOvr>
    <a:masterClrMapping/>
  </p:clrMapOvr>
  <p:transition>
    <p:fade/>
  </p:transition>
  <p:extLst>
    <p:ext uri="{DCECCB84-F9BA-43D5-87BE-67443E8EF086}">
      <p15:sldGuideLst xmlns:p15="http://schemas.microsoft.com/office/powerpoint/2012/main">
        <p15:guide id="4294967295" pos="779">
          <p15:clr>
            <a:srgbClr val="A4A3A4"/>
          </p15:clr>
        </p15:guide>
        <p15:guide id="4294967295" pos="962">
          <p15:clr>
            <a:srgbClr val="A4A3A4"/>
          </p15:clr>
        </p15:guide>
        <p15:guide id="4294967295" pos="1373">
          <p15:clr>
            <a:srgbClr val="A4A3A4"/>
          </p15:clr>
        </p15:guide>
        <p15:guide id="4294967295" pos="1556">
          <p15:clr>
            <a:srgbClr val="A4A3A4"/>
          </p15:clr>
        </p15:guide>
        <p15:guide id="4294967295" pos="1967">
          <p15:clr>
            <a:srgbClr val="A4A3A4"/>
          </p15:clr>
        </p15:guide>
        <p15:guide id="4294967295" pos="2150">
          <p15:clr>
            <a:srgbClr val="A4A3A4"/>
          </p15:clr>
        </p15:guide>
        <p15:guide id="4294967295" pos="2561">
          <p15:clr>
            <a:srgbClr val="A4A3A4"/>
          </p15:clr>
        </p15:guide>
        <p15:guide id="4294967295" pos="2744">
          <p15:clr>
            <a:srgbClr val="A4A3A4"/>
          </p15:clr>
        </p15:guide>
        <p15:guide id="4294967295" pos="3155">
          <p15:clr>
            <a:srgbClr val="A4A3A4"/>
          </p15:clr>
        </p15:guide>
        <p15:guide id="4294967295" pos="3338">
          <p15:clr>
            <a:srgbClr val="A4A3A4"/>
          </p15:clr>
        </p15:guide>
        <p15:guide id="4294967295" pos="3749">
          <p15:clr>
            <a:srgbClr val="A4A3A4"/>
          </p15:clr>
        </p15:guide>
        <p15:guide id="4294967295" pos="3932">
          <p15:clr>
            <a:srgbClr val="A4A3A4"/>
          </p15:clr>
        </p15:guide>
        <p15:guide id="4294967295" pos="4343">
          <p15:clr>
            <a:srgbClr val="A4A3A4"/>
          </p15:clr>
        </p15:guide>
        <p15:guide id="4294967295" pos="4526">
          <p15:clr>
            <a:srgbClr val="A4A3A4"/>
          </p15:clr>
        </p15:guide>
        <p15:guide id="4294967295" pos="4937">
          <p15:clr>
            <a:srgbClr val="A4A3A4"/>
          </p15:clr>
        </p15:guide>
        <p15:guide id="4294967295" pos="5120">
          <p15:clr>
            <a:srgbClr val="A4A3A4"/>
          </p15:clr>
        </p15:guide>
        <p15:guide id="4294967295" pos="5529">
          <p15:clr>
            <a:srgbClr val="A4A3A4"/>
          </p15:clr>
        </p15:guide>
        <p15:guide id="4294967295" pos="5714">
          <p15:clr>
            <a:srgbClr val="A4A3A4"/>
          </p15:clr>
        </p15:guide>
        <p15:guide id="4294967295" pos="6123">
          <p15:clr>
            <a:srgbClr val="A4A3A4"/>
          </p15:clr>
        </p15:guide>
        <p15:guide id="4294967295" pos="6308">
          <p15:clr>
            <a:srgbClr val="A4A3A4"/>
          </p15:clr>
        </p15:guide>
        <p15:guide id="4294967295" pos="6717">
          <p15:clr>
            <a:srgbClr val="A4A3A4"/>
          </p15:clr>
        </p15:guide>
        <p15:guide id="4294967295" pos="6900">
          <p15:clr>
            <a:srgbClr val="A4A3A4"/>
          </p15:clr>
        </p15:guide>
        <p15:guide id="4294967295" orient="horz" pos="905">
          <p15:clr>
            <a:srgbClr val="5ACBF0"/>
          </p15:clr>
        </p15:guide>
        <p15:guide id="4294967295" orient="horz" pos="1271">
          <p15:clr>
            <a:srgbClr val="5ACBF0"/>
          </p15:clr>
        </p15:guide>
        <p15:guide id="429496729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50075763"/>
      </p:ext>
    </p:extLst>
  </p:cSld>
  <p:clrMapOvr>
    <a:masterClrMapping/>
  </p:clrMapOvr>
  <p:transition>
    <p:fade/>
  </p:transition>
  <p:extLst>
    <p:ext uri="{DCECCB84-F9BA-43D5-87BE-67443E8EF086}">
      <p15:sldGuideLst xmlns:p15="http://schemas.microsoft.com/office/powerpoint/2012/main">
        <p15:guide id="4294967295" pos="3360">
          <p15:clr>
            <a:srgbClr val="FBAE40"/>
          </p15:clr>
        </p15:guide>
        <p15:guide id="4294967295" orient="horz" pos="1877">
          <p15:clr>
            <a:srgbClr val="5ACBF0"/>
          </p15:clr>
        </p15:guide>
        <p15:guide id="4294967295" pos="3731">
          <p15:clr>
            <a:srgbClr val="C35EA4"/>
          </p15:clr>
        </p15:guide>
        <p15:guide id="4294967295" pos="2993">
          <p15:clr>
            <a:srgbClr val="5ACBF0"/>
          </p15:clr>
        </p15:guide>
        <p15:guide id="4294967295"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8008940"/>
      </p:ext>
    </p:extLst>
  </p:cSld>
  <p:clrMapOvr>
    <a:masterClrMapping/>
  </p:clrMapOvr>
  <p:transition>
    <p:fade/>
  </p:transition>
  <p:extLst>
    <p:ext uri="{DCECCB84-F9BA-43D5-87BE-67443E8EF086}">
      <p15:sldGuideLst xmlns:p15="http://schemas.microsoft.com/office/powerpoint/2012/main">
        <p15:guide id="4294967295" pos="779">
          <p15:clr>
            <a:srgbClr val="A4A3A4"/>
          </p15:clr>
        </p15:guide>
        <p15:guide id="4294967295" pos="962">
          <p15:clr>
            <a:srgbClr val="A4A3A4"/>
          </p15:clr>
        </p15:guide>
        <p15:guide id="4294967295" pos="1373">
          <p15:clr>
            <a:srgbClr val="A4A3A4"/>
          </p15:clr>
        </p15:guide>
        <p15:guide id="4294967295" pos="1556">
          <p15:clr>
            <a:srgbClr val="A4A3A4"/>
          </p15:clr>
        </p15:guide>
        <p15:guide id="4294967295" pos="1967">
          <p15:clr>
            <a:srgbClr val="A4A3A4"/>
          </p15:clr>
        </p15:guide>
        <p15:guide id="4294967295" pos="2150">
          <p15:clr>
            <a:srgbClr val="A4A3A4"/>
          </p15:clr>
        </p15:guide>
        <p15:guide id="4294967295" pos="2561">
          <p15:clr>
            <a:srgbClr val="A4A3A4"/>
          </p15:clr>
        </p15:guide>
        <p15:guide id="4294967295" pos="2744">
          <p15:clr>
            <a:srgbClr val="A4A3A4"/>
          </p15:clr>
        </p15:guide>
        <p15:guide id="4294967295" pos="3155">
          <p15:clr>
            <a:srgbClr val="A4A3A4"/>
          </p15:clr>
        </p15:guide>
        <p15:guide id="4294967295" pos="3338">
          <p15:clr>
            <a:srgbClr val="A4A3A4"/>
          </p15:clr>
        </p15:guide>
        <p15:guide id="4294967295" pos="3749">
          <p15:clr>
            <a:srgbClr val="A4A3A4"/>
          </p15:clr>
        </p15:guide>
        <p15:guide id="4294967295" pos="3932">
          <p15:clr>
            <a:srgbClr val="A4A3A4"/>
          </p15:clr>
        </p15:guide>
        <p15:guide id="4294967295" pos="4343">
          <p15:clr>
            <a:srgbClr val="A4A3A4"/>
          </p15:clr>
        </p15:guide>
        <p15:guide id="4294967295" pos="4526">
          <p15:clr>
            <a:srgbClr val="A4A3A4"/>
          </p15:clr>
        </p15:guide>
        <p15:guide id="4294967295" pos="4937">
          <p15:clr>
            <a:srgbClr val="A4A3A4"/>
          </p15:clr>
        </p15:guide>
        <p15:guide id="4294967295" pos="5120">
          <p15:clr>
            <a:srgbClr val="A4A3A4"/>
          </p15:clr>
        </p15:guide>
        <p15:guide id="4294967295" pos="5529">
          <p15:clr>
            <a:srgbClr val="A4A3A4"/>
          </p15:clr>
        </p15:guide>
        <p15:guide id="4294967295" pos="5714">
          <p15:clr>
            <a:srgbClr val="A4A3A4"/>
          </p15:clr>
        </p15:guide>
        <p15:guide id="4294967295" pos="6123">
          <p15:clr>
            <a:srgbClr val="A4A3A4"/>
          </p15:clr>
        </p15:guide>
        <p15:guide id="4294967295" pos="6308">
          <p15:clr>
            <a:srgbClr val="A4A3A4"/>
          </p15:clr>
        </p15:guide>
        <p15:guide id="4294967295" pos="6717">
          <p15:clr>
            <a:srgbClr val="A4A3A4"/>
          </p15:clr>
        </p15:guide>
        <p15:guide id="4294967295" pos="6900">
          <p15:clr>
            <a:srgbClr val="A4A3A4"/>
          </p15:clr>
        </p15:guide>
        <p15:guide id="4294967295" orient="horz" pos="905">
          <p15:clr>
            <a:srgbClr val="5ACBF0"/>
          </p15:clr>
        </p15:guide>
        <p15:guide id="4294967295" orient="horz" pos="1271">
          <p15:clr>
            <a:srgbClr val="5ACBF0"/>
          </p15:clr>
        </p15:guide>
        <p15:guide id="429496729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FBC3E08B-B5D1-4089-8206-B36C027C8731}" type="datetimeFigureOut">
              <a:rPr lang="da-DK" smtClean="0"/>
              <a:t>04-11-2019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234279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C3E08B-B5D1-4089-8206-B36C027C8731}" type="datetimeFigureOut">
              <a:rPr lang="da-DK" smtClean="0"/>
              <a:t>04-11-2019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345746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FBC3E08B-B5D1-4089-8206-B36C027C8731}" type="datetimeFigureOut">
              <a:rPr lang="da-DK" smtClean="0"/>
              <a:t>04-11-2019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1639462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FBC3E08B-B5D1-4089-8206-B36C027C8731}" type="datetimeFigureOut">
              <a:rPr lang="da-DK" smtClean="0"/>
              <a:t>04-11-2019</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251848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FBC3E08B-B5D1-4089-8206-B36C027C8731}" type="datetimeFigureOut">
              <a:rPr lang="da-DK" smtClean="0"/>
              <a:t>04-11-2019</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343051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C3E08B-B5D1-4089-8206-B36C027C8731}" type="datetimeFigureOut">
              <a:rPr lang="da-DK" smtClean="0"/>
              <a:t>04-11-2019</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102585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C3E08B-B5D1-4089-8206-B36C027C8731}" type="datetimeFigureOut">
              <a:rPr lang="da-DK" smtClean="0"/>
              <a:t>04-11-2019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23895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C3E08B-B5D1-4089-8206-B36C027C8731}" type="datetimeFigureOut">
              <a:rPr lang="da-DK" smtClean="0"/>
              <a:t>04-11-2019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AD855A1A-F221-45F0-870B-AE448C2EED6D}" type="slidenum">
              <a:rPr lang="da-DK" smtClean="0"/>
              <a:t>‹#›</a:t>
            </a:fld>
            <a:endParaRPr lang="da-DK"/>
          </a:p>
        </p:txBody>
      </p:sp>
    </p:spTree>
    <p:extLst>
      <p:ext uri="{BB962C8B-B14F-4D97-AF65-F5344CB8AC3E}">
        <p14:creationId xmlns:p14="http://schemas.microsoft.com/office/powerpoint/2010/main" val="317059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3E08B-B5D1-4089-8206-B36C027C8731}" type="datetimeFigureOut">
              <a:rPr lang="da-DK" smtClean="0"/>
              <a:t>04-11-2019</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55A1A-F221-45F0-870B-AE448C2EED6D}" type="slidenum">
              <a:rPr lang="da-DK" smtClean="0"/>
              <a:t>‹#›</a:t>
            </a:fld>
            <a:endParaRPr lang="da-DK"/>
          </a:p>
        </p:txBody>
      </p:sp>
    </p:spTree>
    <p:extLst>
      <p:ext uri="{BB962C8B-B14F-4D97-AF65-F5344CB8AC3E}">
        <p14:creationId xmlns:p14="http://schemas.microsoft.com/office/powerpoint/2010/main" val="63391655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uis.ai/" TargetMode="External"/><Relationship Id="rId2" Type="http://schemas.openxmlformats.org/officeDocument/2006/relationships/hyperlink" Target="https://docs.microsoft.com/en-us/azure/cognitive-services/luis/" TargetMode="External"/><Relationship Id="rId1" Type="http://schemas.openxmlformats.org/officeDocument/2006/relationships/slideLayout" Target="../slideLayouts/slideLayout2.xml"/><Relationship Id="rId4" Type="http://schemas.openxmlformats.org/officeDocument/2006/relationships/hyperlink" Target="https://en.wikipedia.org/wiki/Natural_language_processin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qnamaker.ai/" TargetMode="External"/><Relationship Id="rId2" Type="http://schemas.openxmlformats.org/officeDocument/2006/relationships/hyperlink" Target="https://docs.microsoft.com/en-us/azure/cognitive-services/qnamak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fk-demo.azurewebsites.net/#/" TargetMode="External"/><Relationship Id="rId2" Type="http://schemas.openxmlformats.org/officeDocument/2006/relationships/hyperlink" Target="https://docs.microsoft.com/en-us/azure/search/"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hyperlink" Target="https://microsoft.sharepoint.com/teams/BrandCentral/Search/Pages/BCDeviceRendersResults.aspx?k#Default=%7B%22k%22%3A%22%22%2C%22r%22%3A%5B%7B%22n%22%3A%22RefinableString00%22%2C%22t%22%3A%5B%22%5C%22%C7%82%C7%8253757266616365%5C%22%22%5D%2C%22o%22%3A%22and%22%2C%22k%22%3Afalse%2C%22m%22%3Anull%7D%5D%2C%22l%22%3A1033%7D"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notesSlide" Target="../notesSlides/notesSlide5.xml"/><Relationship Id="rId7"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19.png"/><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media/image18.png"/><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hyperlink" Target="https://text-analytics-demo-dev.azurewebsites.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iny.cc/cogws" TargetMode="External"/><Relationship Id="rId2" Type="http://schemas.openxmlformats.org/officeDocument/2006/relationships/hyperlink" Target="https://github.com/petejoha-sog/cognitive-worksho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zure.microsoft.com/en-us/services/cognitive-services/directo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ustomvision.ai/" TargetMode="External"/><Relationship Id="rId2" Type="http://schemas.openxmlformats.org/officeDocument/2006/relationships/hyperlink" Target="https://docs.microsoft.com/en-us/azure/cognitive-services/custom-vision-servi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Cognitive Services in Azure</a:t>
            </a:r>
            <a:endParaRPr lang="da-DK" dirty="0"/>
          </a:p>
        </p:txBody>
      </p:sp>
      <p:sp>
        <p:nvSpPr>
          <p:cNvPr id="3" name="Subtitle 2"/>
          <p:cNvSpPr>
            <a:spLocks noGrp="1"/>
          </p:cNvSpPr>
          <p:nvPr>
            <p:ph type="subTitle" idx="1"/>
          </p:nvPr>
        </p:nvSpPr>
        <p:spPr/>
        <p:txBody>
          <a:bodyPr/>
          <a:lstStyle/>
          <a:p>
            <a:r>
              <a:rPr lang="sv-SE" dirty="0" smtClean="0"/>
              <a:t>Peter Johansson</a:t>
            </a:r>
            <a:endParaRPr lang="da-DK" dirty="0"/>
          </a:p>
        </p:txBody>
      </p:sp>
    </p:spTree>
    <p:extLst>
      <p:ext uri="{BB962C8B-B14F-4D97-AF65-F5344CB8AC3E}">
        <p14:creationId xmlns:p14="http://schemas.microsoft.com/office/powerpoint/2010/main" val="3040191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LUIS</a:t>
            </a:r>
            <a:endParaRPr lang="da-DK" dirty="0"/>
          </a:p>
        </p:txBody>
      </p:sp>
      <p:sp>
        <p:nvSpPr>
          <p:cNvPr id="3" name="Content Placeholder 2"/>
          <p:cNvSpPr>
            <a:spLocks noGrp="1"/>
          </p:cNvSpPr>
          <p:nvPr>
            <p:ph idx="1"/>
          </p:nvPr>
        </p:nvSpPr>
        <p:spPr/>
        <p:txBody>
          <a:bodyPr/>
          <a:lstStyle/>
          <a:p>
            <a:r>
              <a:rPr lang="sv-SE" dirty="0" smtClean="0"/>
              <a:t>Docs: </a:t>
            </a:r>
            <a:r>
              <a:rPr lang="da-DK" dirty="0">
                <a:hlinkClick r:id="rId2"/>
              </a:rPr>
              <a:t>https://docs.microsoft.com/en-us/azure/cognitive-services/luis</a:t>
            </a:r>
            <a:r>
              <a:rPr lang="da-DK" dirty="0" smtClean="0">
                <a:hlinkClick r:id="rId2"/>
              </a:rPr>
              <a:t>/</a:t>
            </a:r>
            <a:endParaRPr lang="da-DK" dirty="0" smtClean="0"/>
          </a:p>
          <a:p>
            <a:r>
              <a:rPr lang="sv-SE" dirty="0" smtClean="0"/>
              <a:t>Portal: </a:t>
            </a:r>
            <a:r>
              <a:rPr lang="da-DK" dirty="0">
                <a:hlinkClick r:id="rId3"/>
              </a:rPr>
              <a:t>http://</a:t>
            </a:r>
            <a:r>
              <a:rPr lang="da-DK" dirty="0" smtClean="0">
                <a:hlinkClick r:id="rId3"/>
              </a:rPr>
              <a:t>luis.ai</a:t>
            </a:r>
            <a:endParaRPr lang="da-DK" dirty="0" smtClean="0"/>
          </a:p>
          <a:p>
            <a:r>
              <a:rPr lang="sv-SE" dirty="0" smtClean="0"/>
              <a:t>NLP started in the 50s: </a:t>
            </a:r>
            <a:r>
              <a:rPr lang="da-DK" dirty="0" smtClean="0">
                <a:hlinkClick r:id="rId4"/>
              </a:rPr>
              <a:t>https://en.wikipedia.org/wiki/Natural_language_processing</a:t>
            </a:r>
            <a:endParaRPr lang="da-DK" dirty="0" smtClean="0"/>
          </a:p>
          <a:p>
            <a:endParaRPr lang="da-DK" dirty="0"/>
          </a:p>
        </p:txBody>
      </p:sp>
    </p:spTree>
    <p:extLst>
      <p:ext uri="{BB962C8B-B14F-4D97-AF65-F5344CB8AC3E}">
        <p14:creationId xmlns:p14="http://schemas.microsoft.com/office/powerpoint/2010/main" val="321793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QnA Maker</a:t>
            </a:r>
            <a:endParaRPr lang="da-DK" dirty="0"/>
          </a:p>
        </p:txBody>
      </p:sp>
      <p:sp>
        <p:nvSpPr>
          <p:cNvPr id="3" name="Content Placeholder 2"/>
          <p:cNvSpPr>
            <a:spLocks noGrp="1"/>
          </p:cNvSpPr>
          <p:nvPr>
            <p:ph idx="1"/>
          </p:nvPr>
        </p:nvSpPr>
        <p:spPr/>
        <p:txBody>
          <a:bodyPr/>
          <a:lstStyle/>
          <a:p>
            <a:r>
              <a:rPr lang="sv-SE" dirty="0" smtClean="0"/>
              <a:t>Docs: </a:t>
            </a:r>
            <a:r>
              <a:rPr lang="da-DK" dirty="0">
                <a:hlinkClick r:id="rId2"/>
              </a:rPr>
              <a:t>https://docs.microsoft.com/en-us/azure/cognitive-services/qnamaker</a:t>
            </a:r>
            <a:r>
              <a:rPr lang="da-DK" dirty="0" smtClean="0">
                <a:hlinkClick r:id="rId2"/>
              </a:rPr>
              <a:t>/</a:t>
            </a:r>
            <a:endParaRPr lang="da-DK" dirty="0" smtClean="0"/>
          </a:p>
          <a:p>
            <a:r>
              <a:rPr lang="sv-SE" dirty="0" smtClean="0"/>
              <a:t>Portal: </a:t>
            </a:r>
            <a:r>
              <a:rPr lang="da-DK" dirty="0">
                <a:hlinkClick r:id="rId3"/>
              </a:rPr>
              <a:t>https://qnamaker.ai</a:t>
            </a:r>
            <a:endParaRPr lang="da-DK" dirty="0"/>
          </a:p>
        </p:txBody>
      </p:sp>
    </p:spTree>
    <p:extLst>
      <p:ext uri="{BB962C8B-B14F-4D97-AF65-F5344CB8AC3E}">
        <p14:creationId xmlns:p14="http://schemas.microsoft.com/office/powerpoint/2010/main" val="138783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Azure Search</a:t>
            </a:r>
            <a:endParaRPr lang="da-DK" dirty="0"/>
          </a:p>
        </p:txBody>
      </p:sp>
      <p:sp>
        <p:nvSpPr>
          <p:cNvPr id="3" name="Content Placeholder 2"/>
          <p:cNvSpPr>
            <a:spLocks noGrp="1"/>
          </p:cNvSpPr>
          <p:nvPr>
            <p:ph idx="1"/>
          </p:nvPr>
        </p:nvSpPr>
        <p:spPr/>
        <p:txBody>
          <a:bodyPr/>
          <a:lstStyle/>
          <a:p>
            <a:r>
              <a:rPr lang="sv-SE" dirty="0" smtClean="0"/>
              <a:t>Docs: </a:t>
            </a:r>
            <a:r>
              <a:rPr lang="da-DK" dirty="0">
                <a:hlinkClick r:id="rId2"/>
              </a:rPr>
              <a:t>https://docs.microsoft.com/en-us/azure/search</a:t>
            </a:r>
            <a:r>
              <a:rPr lang="da-DK" dirty="0" smtClean="0">
                <a:hlinkClick r:id="rId2"/>
              </a:rPr>
              <a:t>/</a:t>
            </a:r>
            <a:endParaRPr lang="da-DK" dirty="0" smtClean="0"/>
          </a:p>
          <a:p>
            <a:r>
              <a:rPr lang="sv-SE" dirty="0" smtClean="0"/>
              <a:t>JFK Files: </a:t>
            </a:r>
            <a:r>
              <a:rPr lang="da-DK" dirty="0">
                <a:hlinkClick r:id="rId3"/>
              </a:rPr>
              <a:t>https://jfk-demo.azurewebsites.net/#/</a:t>
            </a:r>
            <a:endParaRPr lang="da-DK" dirty="0"/>
          </a:p>
        </p:txBody>
      </p:sp>
    </p:spTree>
    <p:extLst>
      <p:ext uri="{BB962C8B-B14F-4D97-AF65-F5344CB8AC3E}">
        <p14:creationId xmlns:p14="http://schemas.microsoft.com/office/powerpoint/2010/main" val="3881069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image001">
            <a:extLst>
              <a:ext uri="{FF2B5EF4-FFF2-40B4-BE49-F238E27FC236}">
                <a16:creationId xmlns:a16="http://schemas.microsoft.com/office/drawing/2014/main" xmlns="" id="{C01007DA-B57E-4A46-9C27-9ECB30C279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Blur/>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28600" y="-364799"/>
            <a:ext cx="12548716" cy="758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a:extLst>
              <a:ext uri="{FF2B5EF4-FFF2-40B4-BE49-F238E27FC236}">
                <a16:creationId xmlns:a16="http://schemas.microsoft.com/office/drawing/2014/main" xmlns="" id="{CF84A404-61CC-4840-AAEC-894993E4551D}"/>
              </a:ext>
            </a:extLst>
          </p:cNvPr>
          <p:cNvSpPr/>
          <p:nvPr/>
        </p:nvSpPr>
        <p:spPr bwMode="auto">
          <a:xfrm>
            <a:off x="-228600" y="-364799"/>
            <a:ext cx="12548716" cy="7587598"/>
          </a:xfrm>
          <a:prstGeom prst="rect">
            <a:avLst/>
          </a:prstGeom>
          <a:solidFill>
            <a:schemeClr val="tx2">
              <a:alpha val="5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 name="Group 3">
            <a:extLst>
              <a:ext uri="{FF2B5EF4-FFF2-40B4-BE49-F238E27FC236}">
                <a16:creationId xmlns:a16="http://schemas.microsoft.com/office/drawing/2014/main" xmlns="" id="{D67154C3-C533-4DF9-AD1C-7B4BF2C7C13C}"/>
              </a:ext>
            </a:extLst>
          </p:cNvPr>
          <p:cNvGrpSpPr/>
          <p:nvPr/>
        </p:nvGrpSpPr>
        <p:grpSpPr>
          <a:xfrm>
            <a:off x="1027200" y="2035960"/>
            <a:ext cx="3258000" cy="2995200"/>
            <a:chOff x="1027200" y="2035960"/>
            <a:chExt cx="3258000" cy="2995200"/>
          </a:xfrm>
        </p:grpSpPr>
        <p:pic>
          <p:nvPicPr>
            <p:cNvPr id="55" name="Picture 54">
              <a:extLst>
                <a:ext uri="{FF2B5EF4-FFF2-40B4-BE49-F238E27FC236}">
                  <a16:creationId xmlns:a16="http://schemas.microsoft.com/office/drawing/2014/main" xmlns="" id="{61DA6B62-168B-074E-85FC-31CA91D068FB}"/>
                </a:ext>
              </a:extLst>
            </p:cNvPr>
            <p:cNvPicPr>
              <a:picLocks/>
            </p:cNvPicPr>
            <p:nvPr/>
          </p:nvPicPr>
          <p:blipFill rotWithShape="1">
            <a:blip r:embed="rId5">
              <a:extLst>
                <a:ext uri="{28A0092B-C50C-407E-A947-70E740481C1C}">
                  <a14:useLocalDpi xmlns:a14="http://schemas.microsoft.com/office/drawing/2010/main" val="0"/>
                </a:ext>
              </a:extLst>
            </a:blip>
            <a:srcRect l="8178" r="8735"/>
            <a:stretch>
              <a:fillRect/>
            </a:stretch>
          </p:blipFill>
          <p:spPr>
            <a:xfrm>
              <a:off x="1027200" y="2035960"/>
              <a:ext cx="3258000" cy="2995196"/>
            </a:xfrm>
            <a:prstGeom prst="rect">
              <a:avLst/>
            </a:prstGeom>
            <a:solidFill>
              <a:schemeClr val="bg1">
                <a:lumMod val="95000"/>
              </a:schemeClr>
            </a:solidFill>
            <a:ln w="10795" cap="flat" cmpd="sng" algn="ctr">
              <a:noFill/>
              <a:prstDash val="solid"/>
            </a:ln>
            <a:effectLst>
              <a:outerShdw blurRad="190500" dist="38100" dir="2700000" algn="tl" rotWithShape="0">
                <a:prstClr val="black">
                  <a:alpha val="35000"/>
                </a:prstClr>
              </a:outerShdw>
            </a:effectLst>
          </p:spPr>
        </p:pic>
        <p:sp>
          <p:nvSpPr>
            <p:cNvPr id="56" name="Rectangle 55">
              <a:extLst>
                <a:ext uri="{FF2B5EF4-FFF2-40B4-BE49-F238E27FC236}">
                  <a16:creationId xmlns:a16="http://schemas.microsoft.com/office/drawing/2014/main" xmlns="" id="{E7AA2203-2AC9-014C-B34C-1E0E1D6B68CD}"/>
                </a:ext>
              </a:extLst>
            </p:cNvPr>
            <p:cNvSpPr>
              <a:spLocks/>
            </p:cNvSpPr>
            <p:nvPr/>
          </p:nvSpPr>
          <p:spPr bwMode="auto">
            <a:xfrm>
              <a:off x="1027200" y="2035960"/>
              <a:ext cx="3258000" cy="2995200"/>
            </a:xfrm>
            <a:prstGeom prst="rect">
              <a:avLst/>
            </a:prstGeom>
            <a:solidFill>
              <a:schemeClr val="tx2">
                <a:alpha val="84706"/>
              </a:schemeClr>
            </a:solidFill>
            <a:ln w="10795" cap="flat" cmpd="sng" algn="ctr">
              <a:noFill/>
              <a:prstDash val="solid"/>
            </a:ln>
            <a:effectLst>
              <a:outerShdw blurRad="190500" dist="38100" dir="2700000" algn="tl" rotWithShape="0">
                <a:prstClr val="black">
                  <a:alpha val="25000"/>
                </a:prstClr>
              </a:outerShdw>
            </a:effectLst>
          </p:spPr>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ts val="600"/>
                </a:spcBef>
                <a:spcAft>
                  <a:spcPts val="0"/>
                </a:spcAft>
                <a:buClrTx/>
                <a:buSzTx/>
                <a:buFontTx/>
                <a:buNone/>
                <a:tabLst/>
                <a:defRPr/>
              </a:pPr>
              <a:endParaRPr kumimoji="0" lang="en-US" sz="2000" b="0" i="0" u="none" strike="noStrike" kern="0" cap="none" spc="0" normalizeH="0" baseline="0" noProof="0">
                <a:ln>
                  <a:noFill/>
                </a:ln>
                <a:noFill/>
                <a:effectLst/>
                <a:uLnTx/>
                <a:uFillTx/>
                <a:latin typeface="Segoe UI Semilight"/>
                <a:ea typeface="+mn-ea"/>
                <a:cs typeface="+mn-cs"/>
              </a:endParaRPr>
            </a:p>
          </p:txBody>
        </p:sp>
        <p:sp>
          <p:nvSpPr>
            <p:cNvPr id="53" name="Rectangle 52">
              <a:extLst>
                <a:ext uri="{FF2B5EF4-FFF2-40B4-BE49-F238E27FC236}">
                  <a16:creationId xmlns:a16="http://schemas.microsoft.com/office/drawing/2014/main" xmlns="" id="{430EC882-362D-5A40-939A-D33B2BD34031}"/>
                </a:ext>
              </a:extLst>
            </p:cNvPr>
            <p:cNvSpPr/>
            <p:nvPr/>
          </p:nvSpPr>
          <p:spPr>
            <a:xfrm>
              <a:off x="1035963" y="4394851"/>
              <a:ext cx="3232817" cy="443198"/>
            </a:xfrm>
            <a:prstGeom prst="rect">
              <a:avLst/>
            </a:prstGeom>
          </p:spPr>
          <p:txBody>
            <a:bodyPr wrap="square" lIns="0" tIns="219456" rIns="0" bIns="0">
              <a:spAutoFit/>
            </a:bodyPr>
            <a:lstStyle/>
            <a:p>
              <a:pPr marL="0" marR="0" lvl="0" indent="0" algn="ctr" defTabSz="932742" rtl="0" eaLnBrk="1" fontAlgn="auto" latinLnBrk="0" hangingPunct="1">
                <a:lnSpc>
                  <a:spcPct val="90000"/>
                </a:lnSpc>
                <a:spcBef>
                  <a:spcPts val="800"/>
                </a:spcBef>
                <a:spcAft>
                  <a:spcPts val="0"/>
                </a:spcAft>
                <a:buClrTx/>
                <a:buSzTx/>
                <a:buFontTx/>
                <a:buNone/>
                <a:tabLst/>
                <a:defRPr/>
              </a:pPr>
              <a:r>
                <a:rPr kumimoji="0" lang="en-NZ" sz="1600" b="0" i="0" u="none" strike="noStrike" kern="1200" cap="none" spc="0" normalizeH="0" baseline="0" noProof="0" dirty="0">
                  <a:ln>
                    <a:noFill/>
                  </a:ln>
                  <a:solidFill>
                    <a:schemeClr val="bg1"/>
                  </a:solidFill>
                  <a:effectLst/>
                  <a:uLnTx/>
                  <a:uFillTx/>
                  <a:latin typeface="Segoe UI Semibold"/>
                  <a:ea typeface="Segoe UI" charset="0"/>
                  <a:cs typeface="Segoe UI" charset="0"/>
                </a:rPr>
                <a:t>Data created in the world per day</a:t>
              </a:r>
            </a:p>
          </p:txBody>
        </p:sp>
        <p:sp>
          <p:nvSpPr>
            <p:cNvPr id="72" name="Rectangle 71">
              <a:extLst>
                <a:ext uri="{FF2B5EF4-FFF2-40B4-BE49-F238E27FC236}">
                  <a16:creationId xmlns:a16="http://schemas.microsoft.com/office/drawing/2014/main" xmlns="" id="{B89D7CE2-3D26-6148-A6C5-6C14F92D8F0A}"/>
                </a:ext>
              </a:extLst>
            </p:cNvPr>
            <p:cNvSpPr/>
            <p:nvPr/>
          </p:nvSpPr>
          <p:spPr>
            <a:xfrm>
              <a:off x="1498121" y="2172580"/>
              <a:ext cx="2315057" cy="203132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t>2.5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Segoe UI Semibold"/>
                  <a:cs typeface="Segoe UI Semibold" panose="020B0702040204020203" pitchFamily="34" charset="0"/>
                </a:rPr>
                <a:t>q</a:t>
              </a:r>
              <a:r>
                <a:rPr kumimoji="0" lang="en-US" sz="3600" b="0" i="0" u="none" strike="noStrike" kern="1200" cap="none" spc="0" normalizeH="0" baseline="0" noProof="0" dirty="0" err="1">
                  <a:ln>
                    <a:noFill/>
                  </a:ln>
                  <a:solidFill>
                    <a:schemeClr val="bg1"/>
                  </a:solidFill>
                  <a:effectLst/>
                  <a:uLnTx/>
                  <a:uFillTx/>
                  <a:latin typeface="Segoe UI Semibold"/>
                  <a:ea typeface="+mn-ea"/>
                  <a:cs typeface="Segoe UI Semibold" panose="020B0702040204020203" pitchFamily="34" charset="0"/>
                </a:rPr>
                <a:t>uintillion</a:t>
              </a:r>
              <a:r>
                <a:rPr kumimoji="0" lang="en-US" sz="36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t/>
              </a:r>
              <a:br>
                <a:rPr kumimoji="0" lang="en-US" sz="36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br>
              <a:r>
                <a:rPr kumimoji="0" lang="en-US" sz="36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t>bytes </a:t>
              </a:r>
              <a:endParaRPr kumimoji="0" lang="en-US" sz="3600" b="0" i="0" u="none" strike="noStrike" kern="1200" cap="none" spc="0" normalizeH="0" baseline="0" noProof="0" dirty="0">
                <a:ln>
                  <a:noFill/>
                </a:ln>
                <a:solidFill>
                  <a:schemeClr val="bg1"/>
                </a:solidFill>
                <a:effectLst/>
                <a:uLnTx/>
                <a:uFillTx/>
                <a:latin typeface="Segoe UI"/>
                <a:ea typeface="+mn-ea"/>
              </a:endParaRPr>
            </a:p>
          </p:txBody>
        </p:sp>
      </p:grpSp>
      <p:grpSp>
        <p:nvGrpSpPr>
          <p:cNvPr id="5" name="Group 4">
            <a:extLst>
              <a:ext uri="{FF2B5EF4-FFF2-40B4-BE49-F238E27FC236}">
                <a16:creationId xmlns:a16="http://schemas.microsoft.com/office/drawing/2014/main" xmlns="" id="{4D4FD8AA-7659-481D-968B-77EA64DE13C5}"/>
              </a:ext>
            </a:extLst>
          </p:cNvPr>
          <p:cNvGrpSpPr/>
          <p:nvPr/>
        </p:nvGrpSpPr>
        <p:grpSpPr>
          <a:xfrm>
            <a:off x="4410685" y="2035961"/>
            <a:ext cx="3288791" cy="2993685"/>
            <a:chOff x="4410685" y="2035961"/>
            <a:chExt cx="3288791" cy="2993685"/>
          </a:xfrm>
        </p:grpSpPr>
        <p:pic>
          <p:nvPicPr>
            <p:cNvPr id="58" name="Picture 57">
              <a:extLst>
                <a:ext uri="{FF2B5EF4-FFF2-40B4-BE49-F238E27FC236}">
                  <a16:creationId xmlns:a16="http://schemas.microsoft.com/office/drawing/2014/main" xmlns="" id="{DF108E69-C74F-5948-86DB-48B6108D6572}"/>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a:fillRect/>
            </a:stretch>
          </p:blipFill>
          <p:spPr>
            <a:xfrm>
              <a:off x="4437569" y="2035961"/>
              <a:ext cx="3256902" cy="2993685"/>
            </a:xfrm>
            <a:prstGeom prst="rect">
              <a:avLst/>
            </a:prstGeom>
            <a:solidFill>
              <a:schemeClr val="bg1">
                <a:lumMod val="95000"/>
              </a:schemeClr>
            </a:solidFill>
            <a:ln w="10795" cap="flat" cmpd="sng" algn="ctr">
              <a:noFill/>
              <a:prstDash val="solid"/>
            </a:ln>
            <a:effectLst>
              <a:outerShdw blurRad="190500" dist="38100" dir="2700000" algn="tl" rotWithShape="0">
                <a:prstClr val="black">
                  <a:alpha val="35000"/>
                </a:prstClr>
              </a:outerShdw>
            </a:effectLst>
          </p:spPr>
        </p:pic>
        <p:sp>
          <p:nvSpPr>
            <p:cNvPr id="59" name="Rectangle 58">
              <a:extLst>
                <a:ext uri="{FF2B5EF4-FFF2-40B4-BE49-F238E27FC236}">
                  <a16:creationId xmlns:a16="http://schemas.microsoft.com/office/drawing/2014/main" xmlns="" id="{3738A042-4DFB-A14D-B343-710B64CD3314}"/>
                </a:ext>
              </a:extLst>
            </p:cNvPr>
            <p:cNvSpPr>
              <a:spLocks/>
            </p:cNvSpPr>
            <p:nvPr/>
          </p:nvSpPr>
          <p:spPr bwMode="auto">
            <a:xfrm>
              <a:off x="4437020" y="2035961"/>
              <a:ext cx="3258000" cy="2993685"/>
            </a:xfrm>
            <a:prstGeom prst="rect">
              <a:avLst/>
            </a:prstGeom>
            <a:solidFill>
              <a:schemeClr val="tx2">
                <a:alpha val="85000"/>
              </a:schemeClr>
            </a:solidFill>
            <a:ln w="10795" cap="flat" cmpd="sng" algn="ctr">
              <a:noFill/>
              <a:prstDash val="solid"/>
            </a:ln>
            <a:effectLst>
              <a:outerShdw blurRad="190500" dist="38100" dir="2700000" algn="tl" rotWithShape="0">
                <a:prstClr val="black">
                  <a:alpha val="25000"/>
                </a:prstClr>
              </a:outerShdw>
            </a:effectLst>
          </p:spPr>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ts val="600"/>
                </a:spcBef>
                <a:spcAft>
                  <a:spcPts val="0"/>
                </a:spcAft>
                <a:buClrTx/>
                <a:buSzTx/>
                <a:buFontTx/>
                <a:buNone/>
                <a:tabLst/>
                <a:defRPr/>
              </a:pPr>
              <a:endParaRPr kumimoji="0" lang="en-US" sz="2000" b="0" i="0" u="none" strike="noStrike" kern="0" cap="none" spc="0" normalizeH="0" baseline="0" noProof="0">
                <a:ln>
                  <a:noFill/>
                </a:ln>
                <a:noFill/>
                <a:effectLst/>
                <a:uLnTx/>
                <a:uFillTx/>
                <a:latin typeface="Segoe UI Semilight"/>
                <a:ea typeface="+mn-ea"/>
                <a:cs typeface="+mn-cs"/>
              </a:endParaRPr>
            </a:p>
          </p:txBody>
        </p:sp>
        <p:sp>
          <p:nvSpPr>
            <p:cNvPr id="52" name="TextBox 51">
              <a:extLst>
                <a:ext uri="{FF2B5EF4-FFF2-40B4-BE49-F238E27FC236}">
                  <a16:creationId xmlns:a16="http://schemas.microsoft.com/office/drawing/2014/main" xmlns="" id="{AE4B22DA-EE79-B44F-BCA0-548494E2BC0A}"/>
                </a:ext>
              </a:extLst>
            </p:cNvPr>
            <p:cNvSpPr txBox="1"/>
            <p:nvPr/>
          </p:nvSpPr>
          <p:spPr>
            <a:xfrm>
              <a:off x="4410685" y="4394851"/>
              <a:ext cx="3288791" cy="443198"/>
            </a:xfrm>
            <a:prstGeom prst="rect">
              <a:avLst/>
            </a:prstGeom>
            <a:noFill/>
          </p:spPr>
          <p:txBody>
            <a:bodyPr wrap="square" lIns="0" tIns="219456" rIns="0" bIns="0" rtlCol="0">
              <a:spAutoFit/>
            </a:bodyPr>
            <a:lstStyle/>
            <a:p>
              <a:pPr marL="0" marR="0" lvl="0" indent="0" algn="ctr" defTabSz="932742" rtl="0" eaLnBrk="1" fontAlgn="base" latinLnBrk="0" hangingPunct="1">
                <a:lnSpc>
                  <a:spcPct val="90000"/>
                </a:lnSpc>
                <a:spcBef>
                  <a:spcPts val="800"/>
                </a:spcBef>
                <a:spcAft>
                  <a:spcPct val="0"/>
                </a:spcAft>
                <a:buClrTx/>
                <a:buSzTx/>
                <a:buFontTx/>
                <a:buNone/>
                <a:tabLst/>
                <a:defRPr/>
              </a:pPr>
              <a:r>
                <a:rPr kumimoji="0" lang="en-NZ" sz="1600" b="0" i="0" u="none" strike="noStrike" kern="1200" cap="none" spc="0" normalizeH="0" baseline="0" noProof="0" dirty="0">
                  <a:ln>
                    <a:noFill/>
                  </a:ln>
                  <a:solidFill>
                    <a:schemeClr val="bg1"/>
                  </a:solidFill>
                  <a:effectLst/>
                  <a:uLnTx/>
                  <a:uFillTx/>
                  <a:latin typeface="Segoe UI Semibold"/>
                  <a:ea typeface="Segoe UI" charset="0"/>
                  <a:cs typeface="Segoe UI" charset="0"/>
                </a:rPr>
                <a:t>Percentage of</a:t>
              </a:r>
              <a:r>
                <a:rPr kumimoji="0" lang="en-NZ" sz="1600" b="0" i="0" u="none" strike="noStrike" kern="1200" cap="none" spc="0" normalizeH="0" noProof="0" dirty="0">
                  <a:ln>
                    <a:noFill/>
                  </a:ln>
                  <a:solidFill>
                    <a:schemeClr val="bg1"/>
                  </a:solidFill>
                  <a:effectLst/>
                  <a:uLnTx/>
                  <a:uFillTx/>
                  <a:latin typeface="Segoe UI Semibold"/>
                  <a:ea typeface="Segoe UI" charset="0"/>
                  <a:cs typeface="Segoe UI" charset="0"/>
                </a:rPr>
                <a:t> unstructured data</a:t>
              </a:r>
              <a:endParaRPr kumimoji="0" lang="en-NZ" sz="1600" b="0" i="0" u="none" strike="noStrike" kern="1200" cap="none" spc="0" normalizeH="0" baseline="0" noProof="0" dirty="0">
                <a:ln>
                  <a:noFill/>
                </a:ln>
                <a:solidFill>
                  <a:schemeClr val="bg1"/>
                </a:solidFill>
                <a:effectLst/>
                <a:uLnTx/>
                <a:uFillTx/>
                <a:latin typeface="Segoe UI Semibold"/>
                <a:ea typeface="Segoe UI" charset="0"/>
                <a:cs typeface="Segoe UI" charset="0"/>
              </a:endParaRPr>
            </a:p>
          </p:txBody>
        </p:sp>
        <p:sp>
          <p:nvSpPr>
            <p:cNvPr id="73" name="Rectangle 72">
              <a:extLst>
                <a:ext uri="{FF2B5EF4-FFF2-40B4-BE49-F238E27FC236}">
                  <a16:creationId xmlns:a16="http://schemas.microsoft.com/office/drawing/2014/main" xmlns="" id="{5FE45033-23E4-624B-909F-1411649B03F2}"/>
                </a:ext>
              </a:extLst>
            </p:cNvPr>
            <p:cNvSpPr/>
            <p:nvPr/>
          </p:nvSpPr>
          <p:spPr>
            <a:xfrm>
              <a:off x="5303312" y="2871280"/>
              <a:ext cx="1535998" cy="840230"/>
            </a:xfrm>
            <a:prstGeom prst="rect">
              <a:avLst/>
            </a:prstGeom>
          </p:spPr>
          <p:txBody>
            <a:bodyPr wrap="none">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54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t>80%</a:t>
              </a:r>
            </a:p>
          </p:txBody>
        </p:sp>
      </p:grpSp>
      <p:grpSp>
        <p:nvGrpSpPr>
          <p:cNvPr id="6" name="Group 5">
            <a:extLst>
              <a:ext uri="{FF2B5EF4-FFF2-40B4-BE49-F238E27FC236}">
                <a16:creationId xmlns:a16="http://schemas.microsoft.com/office/drawing/2014/main" xmlns="" id="{51667E89-DE41-4B95-B531-07700C622F08}"/>
              </a:ext>
            </a:extLst>
          </p:cNvPr>
          <p:cNvGrpSpPr/>
          <p:nvPr/>
        </p:nvGrpSpPr>
        <p:grpSpPr>
          <a:xfrm>
            <a:off x="7830871" y="2035960"/>
            <a:ext cx="3264053" cy="3151467"/>
            <a:chOff x="7830871" y="2035960"/>
            <a:chExt cx="3264053" cy="3151467"/>
          </a:xfrm>
        </p:grpSpPr>
        <p:pic>
          <p:nvPicPr>
            <p:cNvPr id="70" name="Picture 69">
              <a:extLst>
                <a:ext uri="{FF2B5EF4-FFF2-40B4-BE49-F238E27FC236}">
                  <a16:creationId xmlns:a16="http://schemas.microsoft.com/office/drawing/2014/main" xmlns="" id="{56065A04-7D45-294E-BD4C-46DB660F4FE0}"/>
                </a:ext>
              </a:extLst>
            </p:cNvPr>
            <p:cNvPicPr>
              <a:picLocks noChangeAspect="1"/>
            </p:cNvPicPr>
            <p:nvPr/>
          </p:nvPicPr>
          <p:blipFill rotWithShape="1">
            <a:blip r:embed="rId7">
              <a:extLst>
                <a:ext uri="{28A0092B-C50C-407E-A947-70E740481C1C}">
                  <a14:useLocalDpi xmlns:a14="http://schemas.microsoft.com/office/drawing/2010/main" val="0"/>
                </a:ext>
              </a:extLst>
            </a:blip>
            <a:srcRect l="14574" r="2134"/>
            <a:stretch>
              <a:fillRect/>
            </a:stretch>
          </p:blipFill>
          <p:spPr>
            <a:xfrm>
              <a:off x="7831420" y="2035960"/>
              <a:ext cx="3256902" cy="2993685"/>
            </a:xfrm>
            <a:prstGeom prst="rect">
              <a:avLst/>
            </a:prstGeom>
            <a:solidFill>
              <a:schemeClr val="bg1">
                <a:lumMod val="95000"/>
              </a:schemeClr>
            </a:solidFill>
            <a:ln w="10795" cap="flat" cmpd="sng" algn="ctr">
              <a:noFill/>
              <a:prstDash val="solid"/>
            </a:ln>
            <a:effectLst>
              <a:outerShdw blurRad="190500" dist="38100" dir="2700000" algn="tl" rotWithShape="0">
                <a:prstClr val="black">
                  <a:alpha val="35000"/>
                </a:prstClr>
              </a:outerShdw>
            </a:effectLst>
          </p:spPr>
        </p:pic>
        <p:sp>
          <p:nvSpPr>
            <p:cNvPr id="71" name="Rectangle 70">
              <a:extLst>
                <a:ext uri="{FF2B5EF4-FFF2-40B4-BE49-F238E27FC236}">
                  <a16:creationId xmlns:a16="http://schemas.microsoft.com/office/drawing/2014/main" xmlns="" id="{486F1C0D-FC73-2E49-A8E0-6DBE7A261FE0}"/>
                </a:ext>
              </a:extLst>
            </p:cNvPr>
            <p:cNvSpPr>
              <a:spLocks/>
            </p:cNvSpPr>
            <p:nvPr/>
          </p:nvSpPr>
          <p:spPr bwMode="auto">
            <a:xfrm>
              <a:off x="7830871" y="2035960"/>
              <a:ext cx="3258000" cy="2993685"/>
            </a:xfrm>
            <a:prstGeom prst="rect">
              <a:avLst/>
            </a:prstGeom>
            <a:solidFill>
              <a:schemeClr val="tx2">
                <a:alpha val="85000"/>
              </a:schemeClr>
            </a:solidFill>
            <a:ln w="10795" cap="flat" cmpd="sng" algn="ctr">
              <a:noFill/>
              <a:prstDash val="solid"/>
            </a:ln>
            <a:effectLst>
              <a:outerShdw blurRad="190500" dist="38100" dir="2700000" algn="tl" rotWithShape="0">
                <a:prstClr val="black">
                  <a:alpha val="25000"/>
                </a:prstClr>
              </a:outerShdw>
            </a:effectLst>
          </p:spPr>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ts val="600"/>
                </a:spcBef>
                <a:spcAft>
                  <a:spcPts val="0"/>
                </a:spcAft>
                <a:buClrTx/>
                <a:buSzTx/>
                <a:buFontTx/>
                <a:buNone/>
                <a:tabLst/>
                <a:defRPr/>
              </a:pPr>
              <a:endParaRPr kumimoji="0" lang="en-US" sz="2000" b="0" i="0" u="none" strike="noStrike" kern="0" cap="none" spc="0" normalizeH="0" baseline="0" noProof="0">
                <a:ln>
                  <a:noFill/>
                </a:ln>
                <a:noFill/>
                <a:effectLst/>
                <a:uLnTx/>
                <a:uFillTx/>
                <a:latin typeface="Segoe UI Semilight"/>
                <a:ea typeface="+mn-ea"/>
                <a:cs typeface="+mn-cs"/>
              </a:endParaRPr>
            </a:p>
          </p:txBody>
        </p:sp>
        <p:sp>
          <p:nvSpPr>
            <p:cNvPr id="51" name="TextBox 50">
              <a:extLst>
                <a:ext uri="{FF2B5EF4-FFF2-40B4-BE49-F238E27FC236}">
                  <a16:creationId xmlns:a16="http://schemas.microsoft.com/office/drawing/2014/main" xmlns="" id="{6556D7D1-B6AC-8A4C-AB8C-70FB220EFC94}"/>
                </a:ext>
              </a:extLst>
            </p:cNvPr>
            <p:cNvSpPr txBox="1"/>
            <p:nvPr/>
          </p:nvSpPr>
          <p:spPr>
            <a:xfrm>
              <a:off x="7836924" y="3976839"/>
              <a:ext cx="3258000" cy="1210588"/>
            </a:xfrm>
            <a:prstGeom prst="rect">
              <a:avLst/>
            </a:prstGeom>
            <a:noFill/>
          </p:spPr>
          <p:txBody>
            <a:bodyPr wrap="square" lIns="0" tIns="219456" rIns="0" bIns="0" rtlCol="0">
              <a:spAutoFit/>
            </a:bodyPr>
            <a:lstStyle/>
            <a:p>
              <a:pPr marL="0" marR="0" lvl="0" indent="0" algn="ctr" defTabSz="932742" rtl="0" eaLnBrk="1" fontAlgn="auto" latinLnBrk="0" hangingPunct="1">
                <a:lnSpc>
                  <a:spcPct val="90000"/>
                </a:lnSpc>
                <a:spcBef>
                  <a:spcPts val="800"/>
                </a:spcBef>
                <a:spcAft>
                  <a:spcPts val="0"/>
                </a:spcAft>
                <a:buClrTx/>
                <a:buSzTx/>
                <a:buFontTx/>
                <a:buNone/>
                <a:tabLst/>
                <a:defRPr/>
              </a:pPr>
              <a:r>
                <a:rPr kumimoji="0" lang="en-NZ" sz="1600" b="0" i="0" u="none" strike="noStrike" kern="1200" cap="none" spc="0" normalizeH="0" baseline="0" noProof="0" dirty="0">
                  <a:ln>
                    <a:noFill/>
                  </a:ln>
                  <a:solidFill>
                    <a:schemeClr val="bg1"/>
                  </a:solidFill>
                  <a:effectLst/>
                  <a:uLnTx/>
                  <a:uFillTx/>
                  <a:latin typeface="Segoe UI Semibold"/>
                  <a:ea typeface="Segoe UI" charset="0"/>
                  <a:cs typeface="Segoe UI" charset="0"/>
                </a:rPr>
                <a:t>Productivity lost per knowledge worker each year due to information searches</a:t>
              </a:r>
            </a:p>
            <a:p>
              <a:pPr marL="0" marR="0" lvl="0" indent="0" algn="l" defTabSz="932742" rtl="0" eaLnBrk="1" fontAlgn="auto" latinLnBrk="0" hangingPunct="1">
                <a:lnSpc>
                  <a:spcPct val="90000"/>
                </a:lnSpc>
                <a:spcBef>
                  <a:spcPts val="800"/>
                </a:spcBef>
                <a:spcAft>
                  <a:spcPts val="0"/>
                </a:spcAft>
                <a:buClrTx/>
                <a:buSzTx/>
                <a:buFontTx/>
                <a:buNone/>
                <a:tabLst/>
                <a:defRPr/>
              </a:pPr>
              <a:endParaRPr kumimoji="0" lang="en-NZ" sz="1600" b="0" i="0" u="none" strike="noStrike" kern="1200" cap="none" spc="0" normalizeH="0" baseline="0" noProof="0" dirty="0">
                <a:ln>
                  <a:noFill/>
                </a:ln>
                <a:solidFill>
                  <a:schemeClr val="bg1"/>
                </a:solidFill>
                <a:effectLst/>
                <a:uLnTx/>
                <a:uFillTx/>
                <a:latin typeface="Segoe UI Semibold"/>
                <a:ea typeface="Segoe UI" charset="0"/>
                <a:cs typeface="Segoe UI" charset="0"/>
              </a:endParaRPr>
            </a:p>
          </p:txBody>
        </p:sp>
        <p:sp>
          <p:nvSpPr>
            <p:cNvPr id="74" name="Rectangle 73">
              <a:extLst>
                <a:ext uri="{FF2B5EF4-FFF2-40B4-BE49-F238E27FC236}">
                  <a16:creationId xmlns:a16="http://schemas.microsoft.com/office/drawing/2014/main" xmlns="" id="{C67EE605-739A-684E-A5F8-7426A01F18B7}"/>
                </a:ext>
              </a:extLst>
            </p:cNvPr>
            <p:cNvSpPr/>
            <p:nvPr/>
          </p:nvSpPr>
          <p:spPr>
            <a:xfrm>
              <a:off x="8084603" y="2729093"/>
              <a:ext cx="2760692" cy="92333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chemeClr val="bg1"/>
                  </a:solidFill>
                  <a:effectLst/>
                  <a:uLnTx/>
                  <a:uFillTx/>
                  <a:latin typeface="Segoe UI Semibold"/>
                  <a:ea typeface="+mn-ea"/>
                  <a:cs typeface="Segoe UI Semibold" panose="020B0702040204020203" pitchFamily="34" charset="0"/>
                </a:rPr>
                <a:t>$14,209 </a:t>
              </a:r>
              <a:endParaRPr kumimoji="0" lang="en-US" sz="5400" b="0" i="0" u="none" strike="noStrike" kern="1200" cap="none" spc="0" normalizeH="0" baseline="0" noProof="0" dirty="0">
                <a:ln>
                  <a:noFill/>
                </a:ln>
                <a:solidFill>
                  <a:schemeClr val="bg1"/>
                </a:solidFill>
                <a:effectLst/>
                <a:uLnTx/>
                <a:uFillTx/>
                <a:latin typeface="Segoe UI"/>
                <a:ea typeface="+mn-ea"/>
              </a:endParaRPr>
            </a:p>
          </p:txBody>
        </p:sp>
      </p:grpSp>
    </p:spTree>
    <p:extLst>
      <p:ext uri="{BB962C8B-B14F-4D97-AF65-F5344CB8AC3E}">
        <p14:creationId xmlns:p14="http://schemas.microsoft.com/office/powerpoint/2010/main" val="348129476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C6C7EF-C716-4DC3-8F62-3B2F6068B1BF}"/>
              </a:ext>
            </a:extLst>
          </p:cNvPr>
          <p:cNvSpPr>
            <a:spLocks noGrp="1"/>
          </p:cNvSpPr>
          <p:nvPr>
            <p:ph type="title"/>
          </p:nvPr>
        </p:nvSpPr>
        <p:spPr>
          <a:xfrm>
            <a:off x="679092" y="1151534"/>
            <a:ext cx="4805930" cy="5293757"/>
          </a:xfrm>
        </p:spPr>
        <p:txBody>
          <a:bodyPr/>
          <a:lstStyle/>
          <a:p>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sz="2400" dirty="0">
                <a:solidFill>
                  <a:schemeClr val="accent2"/>
                </a:solidFill>
                <a:latin typeface="+mn-lt"/>
              </a:rPr>
              <a:t>management free</a:t>
            </a:r>
            <a:br>
              <a:rPr lang="en-US" sz="2400" dirty="0">
                <a:solidFill>
                  <a:schemeClr val="accent2"/>
                </a:solidFill>
                <a:latin typeface="+mn-lt"/>
              </a:rPr>
            </a:br>
            <a:r>
              <a:rPr lang="en-US" sz="2400" dirty="0">
                <a:solidFill>
                  <a:schemeClr val="accent2"/>
                </a:solidFill>
                <a:latin typeface="+mn-lt"/>
              </a:rPr>
              <a:t>keyword search</a:t>
            </a:r>
            <a:br>
              <a:rPr lang="en-US" sz="2400" dirty="0">
                <a:solidFill>
                  <a:schemeClr val="accent2"/>
                </a:solidFill>
                <a:latin typeface="+mn-lt"/>
              </a:rPr>
            </a:br>
            <a:r>
              <a:rPr lang="en-US" sz="2400" dirty="0">
                <a:solidFill>
                  <a:schemeClr val="accent2"/>
                </a:solidFill>
                <a:latin typeface="+mn-lt"/>
              </a:rPr>
              <a:t>faceting</a:t>
            </a:r>
            <a:br>
              <a:rPr lang="en-US" sz="2400" dirty="0">
                <a:solidFill>
                  <a:schemeClr val="accent2"/>
                </a:solidFill>
                <a:latin typeface="+mn-lt"/>
              </a:rPr>
            </a:br>
            <a:r>
              <a:rPr lang="en-US" sz="2400" dirty="0">
                <a:solidFill>
                  <a:schemeClr val="accent2"/>
                </a:solidFill>
                <a:latin typeface="+mn-lt"/>
              </a:rPr>
              <a:t>language analyzers</a:t>
            </a:r>
            <a:br>
              <a:rPr lang="en-US" sz="2400" dirty="0">
                <a:solidFill>
                  <a:schemeClr val="accent2"/>
                </a:solidFill>
                <a:latin typeface="+mn-lt"/>
              </a:rPr>
            </a:br>
            <a:r>
              <a:rPr lang="en-US" sz="2400" dirty="0">
                <a:solidFill>
                  <a:schemeClr val="accent2"/>
                </a:solidFill>
                <a:latin typeface="+mn-lt"/>
              </a:rPr>
              <a:t>geospatial support</a:t>
            </a:r>
            <a:br>
              <a:rPr lang="en-US" sz="2400" dirty="0">
                <a:solidFill>
                  <a:schemeClr val="accent2"/>
                </a:solidFill>
                <a:latin typeface="+mn-lt"/>
              </a:rPr>
            </a:br>
            <a:r>
              <a:rPr lang="en-US" sz="2400" dirty="0">
                <a:solidFill>
                  <a:schemeClr val="accent2"/>
                </a:solidFill>
                <a:latin typeface="+mn-lt"/>
              </a:rPr>
              <a:t>suggestions/auto-complete</a:t>
            </a:r>
            <a:br>
              <a:rPr lang="en-US" sz="2400" dirty="0">
                <a:solidFill>
                  <a:schemeClr val="accent2"/>
                </a:solidFill>
                <a:latin typeface="+mn-lt"/>
              </a:rPr>
            </a:br>
            <a:r>
              <a:rPr lang="en-US" sz="2400" dirty="0">
                <a:solidFill>
                  <a:schemeClr val="accent2"/>
                </a:solidFill>
                <a:latin typeface="+mn-lt"/>
              </a:rPr>
              <a:t>customizable scoring</a:t>
            </a:r>
            <a:br>
              <a:rPr lang="en-US" sz="2400" dirty="0">
                <a:solidFill>
                  <a:schemeClr val="accent2"/>
                </a:solidFill>
                <a:latin typeface="+mn-lt"/>
              </a:rPr>
            </a:br>
            <a:r>
              <a:rPr lang="en-US" sz="2400" dirty="0">
                <a:solidFill>
                  <a:schemeClr val="accent2"/>
                </a:solidFill>
                <a:latin typeface="+mn-lt"/>
              </a:rPr>
              <a:t>proximity search</a:t>
            </a:r>
            <a:br>
              <a:rPr lang="en-US" sz="2400" dirty="0">
                <a:solidFill>
                  <a:schemeClr val="accent2"/>
                </a:solidFill>
                <a:latin typeface="+mn-lt"/>
              </a:rPr>
            </a:br>
            <a:r>
              <a:rPr lang="en-US" sz="2400" dirty="0">
                <a:solidFill>
                  <a:schemeClr val="accent2"/>
                </a:solidFill>
                <a:latin typeface="+mn-lt"/>
              </a:rPr>
              <a:t>synonyms</a:t>
            </a:r>
            <a:br>
              <a:rPr lang="en-US" sz="2400" dirty="0">
                <a:solidFill>
                  <a:schemeClr val="accent2"/>
                </a:solidFill>
                <a:latin typeface="+mn-lt"/>
              </a:rPr>
            </a:br>
            <a:r>
              <a:rPr lang="en-US" sz="2400" dirty="0">
                <a:solidFill>
                  <a:schemeClr val="accent2"/>
                </a:solidFill>
                <a:latin typeface="+mn-lt"/>
              </a:rPr>
              <a:t>complex types</a:t>
            </a:r>
            <a:br>
              <a:rPr lang="en-US" sz="2400" dirty="0">
                <a:solidFill>
                  <a:schemeClr val="accent2"/>
                </a:solidFill>
                <a:latin typeface="+mn-lt"/>
              </a:rPr>
            </a:br>
            <a:r>
              <a:rPr lang="en-US" sz="2400" dirty="0">
                <a:solidFill>
                  <a:schemeClr val="accent2"/>
                </a:solidFill>
                <a:latin typeface="+mn-lt"/>
              </a:rPr>
              <a:t>etc.</a:t>
            </a:r>
            <a:br>
              <a:rPr lang="en-US" sz="2400" dirty="0">
                <a:solidFill>
                  <a:schemeClr val="accent2"/>
                </a:solidFill>
                <a:latin typeface="+mn-lt"/>
              </a:rPr>
            </a:br>
            <a:endParaRPr lang="en-US" sz="2400" dirty="0">
              <a:solidFill>
                <a:schemeClr val="accent2"/>
              </a:solidFill>
              <a:latin typeface="+mn-lt"/>
            </a:endParaRPr>
          </a:p>
        </p:txBody>
      </p:sp>
      <p:pic>
        <p:nvPicPr>
          <p:cNvPr id="5" name="Online Image Placeholder 9">
            <a:hlinkClick r:id="rId3"/>
            <a:extLst>
              <a:ext uri="{FF2B5EF4-FFF2-40B4-BE49-F238E27FC236}">
                <a16:creationId xmlns:a16="http://schemas.microsoft.com/office/drawing/2014/main" xmlns="" id="{78F7FA9D-EAE5-423F-A9D8-DAA1E04A037D}"/>
              </a:ext>
            </a:extLst>
          </p:cNvPr>
          <p:cNvPicPr>
            <a:picLocks noChangeAspect="1"/>
          </p:cNvPicPr>
          <p:nvPr/>
        </p:nvPicPr>
        <p:blipFill>
          <a:blip r:embed="rId4"/>
          <a:stretch>
            <a:fillRect/>
          </a:stretch>
        </p:blipFill>
        <p:spPr bwMode="gray">
          <a:xfrm>
            <a:off x="6218666" y="1293587"/>
            <a:ext cx="6217809" cy="4905090"/>
          </a:xfrm>
          <a:prstGeom prst="roundRect">
            <a:avLst>
              <a:gd name="adj" fmla="val 4822"/>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Rectangle 7">
            <a:extLst>
              <a:ext uri="{FF2B5EF4-FFF2-40B4-BE49-F238E27FC236}">
                <a16:creationId xmlns:a16="http://schemas.microsoft.com/office/drawing/2014/main" xmlns="" id="{6951FD40-EACB-45AA-BEAA-2F6E64CB55EA}"/>
              </a:ext>
            </a:extLst>
          </p:cNvPr>
          <p:cNvSpPr/>
          <p:nvPr/>
        </p:nvSpPr>
        <p:spPr>
          <a:xfrm>
            <a:off x="599190" y="910083"/>
            <a:ext cx="6096000" cy="954107"/>
          </a:xfrm>
          <a:prstGeom prst="rect">
            <a:avLst/>
          </a:prstGeom>
        </p:spPr>
        <p:txBody>
          <a:bodyPr>
            <a:spAutoFit/>
          </a:bodyPr>
          <a:lstStyle/>
          <a:p>
            <a:r>
              <a:rPr lang="en-US" sz="2800" dirty="0">
                <a:ln w="3175">
                  <a:noFill/>
                </a:ln>
                <a:latin typeface="Segoe UI Semibold"/>
                <a:cs typeface="Segoe UI Semilight" panose="020B0402040204020203" pitchFamily="34" charset="0"/>
              </a:rPr>
              <a:t>Azure Search</a:t>
            </a:r>
            <a:br>
              <a:rPr lang="en-US" sz="2800" dirty="0">
                <a:ln w="3175">
                  <a:noFill/>
                </a:ln>
                <a:latin typeface="Segoe UI Semibold"/>
                <a:cs typeface="Segoe UI Semilight" panose="020B0402040204020203" pitchFamily="34" charset="0"/>
              </a:rPr>
            </a:br>
            <a:r>
              <a:rPr lang="en-US" sz="2800" dirty="0">
                <a:ln w="3175">
                  <a:noFill/>
                </a:ln>
                <a:cs typeface="Segoe UI Semilight" panose="020B0402040204020203" pitchFamily="34" charset="0"/>
              </a:rPr>
              <a:t>Search-as-a-Service</a:t>
            </a:r>
            <a:endParaRPr lang="en-US" dirty="0"/>
          </a:p>
        </p:txBody>
      </p:sp>
      <p:pic>
        <p:nvPicPr>
          <p:cNvPr id="7" name="Picture 6">
            <a:extLst>
              <a:ext uri="{FF2B5EF4-FFF2-40B4-BE49-F238E27FC236}">
                <a16:creationId xmlns:a16="http://schemas.microsoft.com/office/drawing/2014/main" xmlns="" id="{13828566-65A3-47D9-A7ED-EAB3500FA6F2}"/>
              </a:ext>
            </a:extLst>
          </p:cNvPr>
          <p:cNvPicPr>
            <a:picLocks noChangeAspect="1"/>
          </p:cNvPicPr>
          <p:nvPr/>
        </p:nvPicPr>
        <p:blipFill>
          <a:blip r:embed="rId5"/>
          <a:stretch>
            <a:fillRect/>
          </a:stretch>
        </p:blipFill>
        <p:spPr>
          <a:xfrm>
            <a:off x="6600030" y="1654613"/>
            <a:ext cx="6478503" cy="4183037"/>
          </a:xfrm>
          <a:prstGeom prst="rect">
            <a:avLst/>
          </a:prstGeom>
        </p:spPr>
      </p:pic>
    </p:spTree>
    <p:extLst>
      <p:ext uri="{BB962C8B-B14F-4D97-AF65-F5344CB8AC3E}">
        <p14:creationId xmlns:p14="http://schemas.microsoft.com/office/powerpoint/2010/main" val="4012656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xmlns="" id="{0AA311BA-A1DB-D445-A317-969B16667C69}"/>
              </a:ext>
            </a:extLst>
          </p:cNvPr>
          <p:cNvSpPr/>
          <p:nvPr/>
        </p:nvSpPr>
        <p:spPr bwMode="auto">
          <a:xfrm>
            <a:off x="1340395" y="1541423"/>
            <a:ext cx="2746556" cy="4637186"/>
          </a:xfrm>
          <a:prstGeom prst="rect">
            <a:avLst/>
          </a:prstGeom>
          <a:solidFill>
            <a:schemeClr val="bg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Rectangle 50">
            <a:extLst>
              <a:ext uri="{FF2B5EF4-FFF2-40B4-BE49-F238E27FC236}">
                <a16:creationId xmlns:a16="http://schemas.microsoft.com/office/drawing/2014/main" xmlns="" id="{55507A7D-3AA6-BC46-96A6-C1CD482373B7}"/>
              </a:ext>
            </a:extLst>
          </p:cNvPr>
          <p:cNvSpPr/>
          <p:nvPr/>
        </p:nvSpPr>
        <p:spPr bwMode="auto">
          <a:xfrm>
            <a:off x="4724245" y="1535574"/>
            <a:ext cx="2746556" cy="4637186"/>
          </a:xfrm>
          <a:prstGeom prst="rect">
            <a:avLst/>
          </a:prstGeom>
          <a:solidFill>
            <a:schemeClr val="bg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a:extLst>
              <a:ext uri="{FF2B5EF4-FFF2-40B4-BE49-F238E27FC236}">
                <a16:creationId xmlns:a16="http://schemas.microsoft.com/office/drawing/2014/main" xmlns="" id="{BA2387CD-F324-7A43-B410-26911F16C3DC}"/>
              </a:ext>
            </a:extLst>
          </p:cNvPr>
          <p:cNvSpPr/>
          <p:nvPr/>
        </p:nvSpPr>
        <p:spPr bwMode="auto">
          <a:xfrm>
            <a:off x="8115883" y="1541422"/>
            <a:ext cx="2746556" cy="4631338"/>
          </a:xfrm>
          <a:prstGeom prst="rect">
            <a:avLst/>
          </a:prstGeom>
          <a:solidFill>
            <a:schemeClr val="bg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xmlns="" id="{B5FC0DB0-97B7-4C83-926F-16909150C47D}"/>
              </a:ext>
            </a:extLst>
          </p:cNvPr>
          <p:cNvSpPr>
            <a:spLocks noGrp="1"/>
          </p:cNvSpPr>
          <p:nvPr>
            <p:ph type="title"/>
          </p:nvPr>
        </p:nvSpPr>
        <p:spPr/>
        <p:txBody>
          <a:bodyPr/>
          <a:lstStyle/>
          <a:p>
            <a:pPr algn="ctr"/>
            <a:r>
              <a:rPr lang="en-US" dirty="0">
                <a:solidFill>
                  <a:schemeClr val="tx1"/>
                </a:solidFill>
              </a:rPr>
              <a:t>Cognitive Search Pattern</a:t>
            </a:r>
          </a:p>
        </p:txBody>
      </p:sp>
      <p:cxnSp>
        <p:nvCxnSpPr>
          <p:cNvPr id="38" name="Straight Arrow Connector 37">
            <a:extLst>
              <a:ext uri="{FF2B5EF4-FFF2-40B4-BE49-F238E27FC236}">
                <a16:creationId xmlns:a16="http://schemas.microsoft.com/office/drawing/2014/main" xmlns="" id="{013C96BA-C1D9-4048-BD99-718E95D81650}"/>
              </a:ext>
            </a:extLst>
          </p:cNvPr>
          <p:cNvCxnSpPr>
            <a:cxnSpLocks/>
          </p:cNvCxnSpPr>
          <p:nvPr/>
        </p:nvCxnSpPr>
        <p:spPr>
          <a:xfrm>
            <a:off x="3623071" y="3110799"/>
            <a:ext cx="1487433" cy="0"/>
          </a:xfrm>
          <a:prstGeom prst="straightConnector1">
            <a:avLst/>
          </a:prstGeom>
          <a:noFill/>
          <a:ln w="25400" cap="flat" cmpd="sng" algn="ctr">
            <a:solidFill>
              <a:srgbClr val="0070C0"/>
            </a:solidFill>
            <a:prstDash val="solid"/>
            <a:tailEnd type="triangle" w="med" len="med"/>
          </a:ln>
          <a:effectLst/>
        </p:spPr>
      </p:cxnSp>
      <p:cxnSp>
        <p:nvCxnSpPr>
          <p:cNvPr id="39" name="Straight Arrow Connector 38">
            <a:extLst>
              <a:ext uri="{FF2B5EF4-FFF2-40B4-BE49-F238E27FC236}">
                <a16:creationId xmlns:a16="http://schemas.microsoft.com/office/drawing/2014/main" xmlns="" id="{649437BB-FC05-47D4-9CB6-F2141F7AE0BF}"/>
              </a:ext>
            </a:extLst>
          </p:cNvPr>
          <p:cNvCxnSpPr>
            <a:cxnSpLocks/>
          </p:cNvCxnSpPr>
          <p:nvPr/>
        </p:nvCxnSpPr>
        <p:spPr>
          <a:xfrm>
            <a:off x="6113734" y="4193863"/>
            <a:ext cx="0" cy="610193"/>
          </a:xfrm>
          <a:prstGeom prst="straightConnector1">
            <a:avLst/>
          </a:prstGeom>
          <a:noFill/>
          <a:ln w="25400" cap="flat" cmpd="sng" algn="ctr">
            <a:solidFill>
              <a:srgbClr val="0070C0"/>
            </a:solidFill>
            <a:prstDash val="solid"/>
            <a:tailEnd type="triangle" w="med" len="med"/>
          </a:ln>
          <a:effectLst/>
        </p:spPr>
      </p:cxnSp>
      <p:cxnSp>
        <p:nvCxnSpPr>
          <p:cNvPr id="47" name="Straight Arrow Connector 46">
            <a:extLst>
              <a:ext uri="{FF2B5EF4-FFF2-40B4-BE49-F238E27FC236}">
                <a16:creationId xmlns:a16="http://schemas.microsoft.com/office/drawing/2014/main" xmlns="" id="{B4C71B6E-0F72-46C8-B076-52C3D3FDDECF}"/>
              </a:ext>
            </a:extLst>
          </p:cNvPr>
          <p:cNvCxnSpPr>
            <a:cxnSpLocks/>
          </p:cNvCxnSpPr>
          <p:nvPr/>
        </p:nvCxnSpPr>
        <p:spPr>
          <a:xfrm>
            <a:off x="7045744" y="3105060"/>
            <a:ext cx="1487433" cy="0"/>
          </a:xfrm>
          <a:prstGeom prst="straightConnector1">
            <a:avLst/>
          </a:prstGeom>
          <a:noFill/>
          <a:ln w="25400" cap="flat" cmpd="sng" algn="ctr">
            <a:solidFill>
              <a:srgbClr val="0070C0"/>
            </a:solidFill>
            <a:prstDash val="solid"/>
            <a:tailEnd type="triangle" w="med" len="med"/>
          </a:ln>
          <a:effectLst/>
        </p:spPr>
      </p:cxnSp>
      <p:grpSp>
        <p:nvGrpSpPr>
          <p:cNvPr id="12" name="Group 11">
            <a:extLst>
              <a:ext uri="{FF2B5EF4-FFF2-40B4-BE49-F238E27FC236}">
                <a16:creationId xmlns:a16="http://schemas.microsoft.com/office/drawing/2014/main" xmlns="" id="{5FE26E96-307D-3948-A55C-D15B9AD4A71C}"/>
              </a:ext>
            </a:extLst>
          </p:cNvPr>
          <p:cNvGrpSpPr/>
          <p:nvPr/>
        </p:nvGrpSpPr>
        <p:grpSpPr>
          <a:xfrm>
            <a:off x="1600932" y="2490380"/>
            <a:ext cx="8491762" cy="3497460"/>
            <a:chOff x="1600932" y="2490380"/>
            <a:chExt cx="8491762" cy="3497460"/>
          </a:xfrm>
        </p:grpSpPr>
        <p:sp>
          <p:nvSpPr>
            <p:cNvPr id="31" name="Rectangle 30">
              <a:extLst>
                <a:ext uri="{FF2B5EF4-FFF2-40B4-BE49-F238E27FC236}">
                  <a16:creationId xmlns:a16="http://schemas.microsoft.com/office/drawing/2014/main" xmlns="" id="{BE42475C-D122-45A9-9B1A-7E6B2A9E384B}"/>
                </a:ext>
              </a:extLst>
            </p:cNvPr>
            <p:cNvSpPr/>
            <p:nvPr/>
          </p:nvSpPr>
          <p:spPr>
            <a:xfrm>
              <a:off x="1600932" y="3741592"/>
              <a:ext cx="2232203" cy="646331"/>
            </a:xfrm>
            <a:prstGeom prst="rect">
              <a:avLst/>
            </a:prstGeom>
          </p:spPr>
          <p:txBody>
            <a:bodyPr wrap="squar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Data in any format, any Azure store</a:t>
              </a:r>
            </a:p>
          </p:txBody>
        </p:sp>
        <p:sp>
          <p:nvSpPr>
            <p:cNvPr id="36" name="Rectangle 35">
              <a:extLst>
                <a:ext uri="{FF2B5EF4-FFF2-40B4-BE49-F238E27FC236}">
                  <a16:creationId xmlns:a16="http://schemas.microsoft.com/office/drawing/2014/main" xmlns="" id="{CF36AF7A-5F24-4F35-8547-06091F9D09A2}"/>
                </a:ext>
              </a:extLst>
            </p:cNvPr>
            <p:cNvSpPr/>
            <p:nvPr/>
          </p:nvSpPr>
          <p:spPr>
            <a:xfrm>
              <a:off x="5404163" y="5620363"/>
              <a:ext cx="1386721" cy="367477"/>
            </a:xfrm>
            <a:prstGeom prst="rect">
              <a:avLst/>
            </a:prstGeom>
          </p:spPr>
          <p:txBody>
            <a:bodyPr wrap="squar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Annotations</a:t>
              </a:r>
            </a:p>
          </p:txBody>
        </p:sp>
        <p:sp>
          <p:nvSpPr>
            <p:cNvPr id="37" name="Rectangle 36">
              <a:extLst>
                <a:ext uri="{FF2B5EF4-FFF2-40B4-BE49-F238E27FC236}">
                  <a16:creationId xmlns:a16="http://schemas.microsoft.com/office/drawing/2014/main" xmlns="" id="{AF664C21-7D12-4584-984F-203BDCCF1FC0}"/>
                </a:ext>
              </a:extLst>
            </p:cNvPr>
            <p:cNvSpPr/>
            <p:nvPr/>
          </p:nvSpPr>
          <p:spPr>
            <a:xfrm>
              <a:off x="5280696" y="3741592"/>
              <a:ext cx="1635600" cy="367477"/>
            </a:xfrm>
            <a:prstGeom prst="rect">
              <a:avLst/>
            </a:prstGeom>
          </p:spPr>
          <p:txBody>
            <a:bodyPr wrap="squar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Segoe UI Semilight" charset="0"/>
                  <a:ea typeface="Segoe UI Semilight" charset="0"/>
                  <a:cs typeface="Segoe UI Semilight" charset="0"/>
                </a:rPr>
                <a:t>Skillset</a:t>
              </a:r>
            </a:p>
          </p:txBody>
        </p:sp>
        <p:sp>
          <p:nvSpPr>
            <p:cNvPr id="46" name="Rectangle 45">
              <a:extLst>
                <a:ext uri="{FF2B5EF4-FFF2-40B4-BE49-F238E27FC236}">
                  <a16:creationId xmlns:a16="http://schemas.microsoft.com/office/drawing/2014/main" xmlns="" id="{4DA911F9-EEA1-4B4D-B086-78E9AF57FFE4}"/>
                </a:ext>
              </a:extLst>
            </p:cNvPr>
            <p:cNvSpPr/>
            <p:nvPr/>
          </p:nvSpPr>
          <p:spPr>
            <a:xfrm>
              <a:off x="9056227" y="3741592"/>
              <a:ext cx="843573" cy="367477"/>
            </a:xfrm>
            <a:prstGeom prst="rect">
              <a:avLst/>
            </a:prstGeom>
          </p:spPr>
          <p:txBody>
            <a:bodyPr wrap="squar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Search</a:t>
              </a:r>
            </a:p>
          </p:txBody>
        </p:sp>
        <p:pic>
          <p:nvPicPr>
            <p:cNvPr id="4" name="Picture 3">
              <a:extLst>
                <a:ext uri="{FF2B5EF4-FFF2-40B4-BE49-F238E27FC236}">
                  <a16:creationId xmlns:a16="http://schemas.microsoft.com/office/drawing/2014/main" xmlns="" id="{46405841-2550-3E46-B534-688260857B0E}"/>
                </a:ext>
              </a:extLst>
            </p:cNvPr>
            <p:cNvPicPr>
              <a:picLocks noChangeAspect="1"/>
            </p:cNvPicPr>
            <p:nvPr/>
          </p:nvPicPr>
          <p:blipFill>
            <a:blip r:embed="rId3"/>
            <a:stretch>
              <a:fillRect/>
            </a:stretch>
          </p:blipFill>
          <p:spPr>
            <a:xfrm>
              <a:off x="2102354" y="2490380"/>
              <a:ext cx="1229360" cy="1229360"/>
            </a:xfrm>
            <a:prstGeom prst="rect">
              <a:avLst/>
            </a:prstGeom>
          </p:spPr>
        </p:pic>
        <p:pic>
          <p:nvPicPr>
            <p:cNvPr id="5" name="Picture 4">
              <a:extLst>
                <a:ext uri="{FF2B5EF4-FFF2-40B4-BE49-F238E27FC236}">
                  <a16:creationId xmlns:a16="http://schemas.microsoft.com/office/drawing/2014/main" xmlns="" id="{69FB1DF4-0B74-0E48-901D-EADE8E269590}"/>
                </a:ext>
              </a:extLst>
            </p:cNvPr>
            <p:cNvPicPr>
              <a:picLocks noChangeAspect="1"/>
            </p:cNvPicPr>
            <p:nvPr/>
          </p:nvPicPr>
          <p:blipFill>
            <a:blip r:embed="rId4"/>
            <a:stretch>
              <a:fillRect/>
            </a:stretch>
          </p:blipFill>
          <p:spPr>
            <a:xfrm>
              <a:off x="5482844" y="2490380"/>
              <a:ext cx="1229360" cy="1229360"/>
            </a:xfrm>
            <a:prstGeom prst="rect">
              <a:avLst/>
            </a:prstGeom>
          </p:spPr>
        </p:pic>
        <p:pic>
          <p:nvPicPr>
            <p:cNvPr id="6" name="Picture 5">
              <a:extLst>
                <a:ext uri="{FF2B5EF4-FFF2-40B4-BE49-F238E27FC236}">
                  <a16:creationId xmlns:a16="http://schemas.microsoft.com/office/drawing/2014/main" xmlns="" id="{D386A684-9C08-8B4C-865A-2C36830EB831}"/>
                </a:ext>
              </a:extLst>
            </p:cNvPr>
            <p:cNvPicPr>
              <a:picLocks noChangeAspect="1"/>
            </p:cNvPicPr>
            <p:nvPr/>
          </p:nvPicPr>
          <p:blipFill>
            <a:blip r:embed="rId5"/>
            <a:stretch>
              <a:fillRect/>
            </a:stretch>
          </p:blipFill>
          <p:spPr>
            <a:xfrm>
              <a:off x="8863334" y="2490380"/>
              <a:ext cx="1229360" cy="1229360"/>
            </a:xfrm>
            <a:prstGeom prst="rect">
              <a:avLst/>
            </a:prstGeom>
          </p:spPr>
        </p:pic>
        <p:pic>
          <p:nvPicPr>
            <p:cNvPr id="7" name="Picture 6">
              <a:extLst>
                <a:ext uri="{FF2B5EF4-FFF2-40B4-BE49-F238E27FC236}">
                  <a16:creationId xmlns:a16="http://schemas.microsoft.com/office/drawing/2014/main" xmlns="" id="{9DCB7D97-F936-B140-8822-48B8B821478C}"/>
                </a:ext>
              </a:extLst>
            </p:cNvPr>
            <p:cNvPicPr>
              <a:picLocks noChangeAspect="1"/>
            </p:cNvPicPr>
            <p:nvPr/>
          </p:nvPicPr>
          <p:blipFill>
            <a:blip r:embed="rId6"/>
            <a:stretch>
              <a:fillRect/>
            </a:stretch>
          </p:blipFill>
          <p:spPr>
            <a:xfrm>
              <a:off x="4956592" y="4519569"/>
              <a:ext cx="635000" cy="635000"/>
            </a:xfrm>
            <a:prstGeom prst="rect">
              <a:avLst/>
            </a:prstGeom>
          </p:spPr>
        </p:pic>
        <p:pic>
          <p:nvPicPr>
            <p:cNvPr id="8" name="Picture 7">
              <a:extLst>
                <a:ext uri="{FF2B5EF4-FFF2-40B4-BE49-F238E27FC236}">
                  <a16:creationId xmlns:a16="http://schemas.microsoft.com/office/drawing/2014/main" xmlns="" id="{3F2DE680-3F26-2048-9BE0-D7AC5A3961DD}"/>
                </a:ext>
              </a:extLst>
            </p:cNvPr>
            <p:cNvPicPr>
              <a:picLocks noChangeAspect="1"/>
            </p:cNvPicPr>
            <p:nvPr/>
          </p:nvPicPr>
          <p:blipFill>
            <a:blip r:embed="rId7"/>
            <a:stretch>
              <a:fillRect/>
            </a:stretch>
          </p:blipFill>
          <p:spPr>
            <a:xfrm>
              <a:off x="5796234" y="4925376"/>
              <a:ext cx="635000" cy="635000"/>
            </a:xfrm>
            <a:prstGeom prst="rect">
              <a:avLst/>
            </a:prstGeom>
          </p:spPr>
        </p:pic>
        <p:pic>
          <p:nvPicPr>
            <p:cNvPr id="9" name="Picture 8">
              <a:extLst>
                <a:ext uri="{FF2B5EF4-FFF2-40B4-BE49-F238E27FC236}">
                  <a16:creationId xmlns:a16="http://schemas.microsoft.com/office/drawing/2014/main" xmlns="" id="{0073B548-F4A8-7545-90AE-1104D5A062E2}"/>
                </a:ext>
              </a:extLst>
            </p:cNvPr>
            <p:cNvPicPr>
              <a:picLocks noChangeAspect="1"/>
            </p:cNvPicPr>
            <p:nvPr/>
          </p:nvPicPr>
          <p:blipFill>
            <a:blip r:embed="rId8"/>
            <a:stretch>
              <a:fillRect/>
            </a:stretch>
          </p:blipFill>
          <p:spPr>
            <a:xfrm>
              <a:off x="6635876" y="4525749"/>
              <a:ext cx="635000" cy="635000"/>
            </a:xfrm>
            <a:prstGeom prst="rect">
              <a:avLst/>
            </a:prstGeom>
          </p:spPr>
        </p:pic>
      </p:grpSp>
      <p:cxnSp>
        <p:nvCxnSpPr>
          <p:cNvPr id="45" name="Straight Arrow Connector 44">
            <a:extLst>
              <a:ext uri="{FF2B5EF4-FFF2-40B4-BE49-F238E27FC236}">
                <a16:creationId xmlns:a16="http://schemas.microsoft.com/office/drawing/2014/main" xmlns="" id="{BB03F24F-6A2E-4143-B021-3CC2068C84AB}"/>
              </a:ext>
            </a:extLst>
          </p:cNvPr>
          <p:cNvCxnSpPr>
            <a:cxnSpLocks/>
          </p:cNvCxnSpPr>
          <p:nvPr/>
        </p:nvCxnSpPr>
        <p:spPr>
          <a:xfrm flipH="1">
            <a:off x="5636822" y="4193863"/>
            <a:ext cx="352300" cy="393971"/>
          </a:xfrm>
          <a:prstGeom prst="straightConnector1">
            <a:avLst/>
          </a:prstGeom>
          <a:noFill/>
          <a:ln w="25400" cap="flat" cmpd="sng" algn="ctr">
            <a:solidFill>
              <a:srgbClr val="0070C0"/>
            </a:solidFill>
            <a:prstDash val="solid"/>
            <a:tailEnd type="triangle" w="med" len="med"/>
          </a:ln>
          <a:effectLst/>
        </p:spPr>
      </p:cxnSp>
      <p:cxnSp>
        <p:nvCxnSpPr>
          <p:cNvPr id="49" name="Straight Arrow Connector 48">
            <a:extLst>
              <a:ext uri="{FF2B5EF4-FFF2-40B4-BE49-F238E27FC236}">
                <a16:creationId xmlns:a16="http://schemas.microsoft.com/office/drawing/2014/main" xmlns="" id="{10CB5A4F-A27B-CE42-B48D-D8597F2A7E1B}"/>
              </a:ext>
            </a:extLst>
          </p:cNvPr>
          <p:cNvCxnSpPr>
            <a:cxnSpLocks/>
          </p:cNvCxnSpPr>
          <p:nvPr/>
        </p:nvCxnSpPr>
        <p:spPr>
          <a:xfrm>
            <a:off x="6238347" y="4193863"/>
            <a:ext cx="352300" cy="393971"/>
          </a:xfrm>
          <a:prstGeom prst="straightConnector1">
            <a:avLst/>
          </a:prstGeom>
          <a:noFill/>
          <a:ln w="25400" cap="flat" cmpd="sng" algn="ctr">
            <a:solidFill>
              <a:srgbClr val="0070C0"/>
            </a:solidFill>
            <a:prstDash val="solid"/>
            <a:tailEnd type="triangle" w="med" len="med"/>
          </a:ln>
          <a:effectLst/>
        </p:spPr>
      </p:cxnSp>
      <p:sp>
        <p:nvSpPr>
          <p:cNvPr id="55" name="Rectangle 54">
            <a:extLst>
              <a:ext uri="{FF2B5EF4-FFF2-40B4-BE49-F238E27FC236}">
                <a16:creationId xmlns:a16="http://schemas.microsoft.com/office/drawing/2014/main" xmlns="" id="{71F7FB01-53A0-9E46-9525-17E26678F293}"/>
              </a:ext>
            </a:extLst>
          </p:cNvPr>
          <p:cNvSpPr/>
          <p:nvPr/>
        </p:nvSpPr>
        <p:spPr bwMode="auto">
          <a:xfrm>
            <a:off x="1775150" y="1648092"/>
            <a:ext cx="1869259" cy="498598"/>
          </a:xfrm>
          <a:prstGeom prst="rect">
            <a:avLst/>
          </a:prstGeom>
          <a:noFill/>
          <a:ln>
            <a:noFill/>
          </a:ln>
        </p:spPr>
        <p:txBody>
          <a:bodyPr wrap="square" lIns="0" tIns="219456" rIns="0" bIns="0" rtlCol="0" anchor="t">
            <a:spAutoFit/>
          </a:bodyPr>
          <a:lstStyle/>
          <a:p>
            <a:pPr marL="0" marR="0" lvl="0" indent="0" algn="ctr" defTabSz="896042" rtl="0" eaLnBrk="1" fontAlgn="base" latinLnBrk="0" hangingPunct="1">
              <a:lnSpc>
                <a:spcPct val="90000"/>
              </a:lnSpc>
              <a:spcBef>
                <a:spcPts val="300"/>
              </a:spcBef>
              <a:spcAft>
                <a:spcPts val="0"/>
              </a:spcAft>
              <a:buClrTx/>
              <a:buSzTx/>
              <a:buFontTx/>
              <a:buNone/>
              <a:tabLst/>
              <a:defRPr/>
            </a:pPr>
            <a:r>
              <a:rPr kumimoji="0" lang="en-US" sz="2000" b="0" i="0" u="none" strike="noStrike" kern="0" cap="none" spc="0" normalizeH="0" baseline="0" noProof="0" dirty="0">
                <a:ln>
                  <a:noFill/>
                </a:ln>
                <a:solidFill>
                  <a:srgbClr val="0070C0"/>
                </a:solidFill>
                <a:effectLst/>
                <a:uLnTx/>
                <a:uFillTx/>
                <a:latin typeface="Segoe UI Semibold"/>
                <a:ea typeface="+mn-ea"/>
                <a:cs typeface="+mn-cs"/>
              </a:rPr>
              <a:t>Ingest</a:t>
            </a:r>
          </a:p>
        </p:txBody>
      </p:sp>
      <p:sp>
        <p:nvSpPr>
          <p:cNvPr id="56" name="Rectangle 55">
            <a:extLst>
              <a:ext uri="{FF2B5EF4-FFF2-40B4-BE49-F238E27FC236}">
                <a16:creationId xmlns:a16="http://schemas.microsoft.com/office/drawing/2014/main" xmlns="" id="{176E26B1-6AB0-2C47-A8EA-BDDA4B9B0F93}"/>
              </a:ext>
            </a:extLst>
          </p:cNvPr>
          <p:cNvSpPr/>
          <p:nvPr/>
        </p:nvSpPr>
        <p:spPr bwMode="auto">
          <a:xfrm>
            <a:off x="5166787" y="1648092"/>
            <a:ext cx="1869259" cy="498598"/>
          </a:xfrm>
          <a:prstGeom prst="rect">
            <a:avLst/>
          </a:prstGeom>
          <a:noFill/>
          <a:ln>
            <a:noFill/>
          </a:ln>
        </p:spPr>
        <p:txBody>
          <a:bodyPr wrap="square" lIns="0" tIns="219456" rIns="0" bIns="0" rtlCol="0" anchor="t">
            <a:spAutoFit/>
          </a:bodyPr>
          <a:lstStyle/>
          <a:p>
            <a:pPr marL="0" marR="0" lvl="0" indent="0" algn="ctr" defTabSz="896042" rtl="0" eaLnBrk="1" fontAlgn="base" latinLnBrk="0" hangingPunct="1">
              <a:lnSpc>
                <a:spcPct val="90000"/>
              </a:lnSpc>
              <a:spcBef>
                <a:spcPts val="300"/>
              </a:spcBef>
              <a:spcAft>
                <a:spcPts val="0"/>
              </a:spcAft>
              <a:buClrTx/>
              <a:buSzTx/>
              <a:buFontTx/>
              <a:buNone/>
              <a:tabLst/>
              <a:defRPr/>
            </a:pPr>
            <a:r>
              <a:rPr kumimoji="0" lang="en-US" sz="2000" b="0" i="0" u="none" strike="noStrike" kern="0" cap="none" spc="0" normalizeH="0" baseline="0" noProof="0">
                <a:ln>
                  <a:noFill/>
                </a:ln>
                <a:solidFill>
                  <a:srgbClr val="0070C0"/>
                </a:solidFill>
                <a:effectLst/>
                <a:uLnTx/>
                <a:uFillTx/>
                <a:latin typeface="Segoe UI Semibold"/>
                <a:ea typeface="+mn-ea"/>
                <a:cs typeface="+mn-cs"/>
              </a:rPr>
              <a:t>Enrich</a:t>
            </a:r>
          </a:p>
        </p:txBody>
      </p:sp>
      <p:sp>
        <p:nvSpPr>
          <p:cNvPr id="57" name="Rectangle 56">
            <a:extLst>
              <a:ext uri="{FF2B5EF4-FFF2-40B4-BE49-F238E27FC236}">
                <a16:creationId xmlns:a16="http://schemas.microsoft.com/office/drawing/2014/main" xmlns="" id="{4B5A27D5-1392-1F45-B4AA-85CB892E5290}"/>
              </a:ext>
            </a:extLst>
          </p:cNvPr>
          <p:cNvSpPr/>
          <p:nvPr/>
        </p:nvSpPr>
        <p:spPr bwMode="auto">
          <a:xfrm>
            <a:off x="8560032" y="1648092"/>
            <a:ext cx="1869259" cy="498598"/>
          </a:xfrm>
          <a:prstGeom prst="rect">
            <a:avLst/>
          </a:prstGeom>
          <a:noFill/>
          <a:ln>
            <a:noFill/>
          </a:ln>
        </p:spPr>
        <p:txBody>
          <a:bodyPr wrap="square" lIns="0" tIns="219456" rIns="0" bIns="0" rtlCol="0" anchor="t">
            <a:spAutoFit/>
          </a:bodyPr>
          <a:lstStyle/>
          <a:p>
            <a:pPr marL="0" marR="0" lvl="0" indent="0" algn="ctr" defTabSz="896042" rtl="0" eaLnBrk="1" fontAlgn="base" latinLnBrk="0" hangingPunct="1">
              <a:lnSpc>
                <a:spcPct val="90000"/>
              </a:lnSpc>
              <a:spcBef>
                <a:spcPts val="300"/>
              </a:spcBef>
              <a:spcAft>
                <a:spcPts val="0"/>
              </a:spcAft>
              <a:buClrTx/>
              <a:buSzTx/>
              <a:buFontTx/>
              <a:buNone/>
              <a:tabLst/>
              <a:defRPr/>
            </a:pPr>
            <a:r>
              <a:rPr kumimoji="0" lang="en-US" sz="2000" b="0" i="0" u="none" strike="noStrike" kern="0" cap="none" spc="0" normalizeH="0" baseline="0" noProof="0">
                <a:ln>
                  <a:noFill/>
                </a:ln>
                <a:solidFill>
                  <a:srgbClr val="0070C0"/>
                </a:solidFill>
                <a:effectLst/>
                <a:uLnTx/>
                <a:uFillTx/>
                <a:latin typeface="Segoe UI Semibold"/>
                <a:ea typeface="+mn-ea"/>
                <a:cs typeface="+mn-cs"/>
              </a:rPr>
              <a:t>Explore</a:t>
            </a:r>
          </a:p>
        </p:txBody>
      </p:sp>
    </p:spTree>
    <p:extLst>
      <p:ext uri="{BB962C8B-B14F-4D97-AF65-F5344CB8AC3E}">
        <p14:creationId xmlns:p14="http://schemas.microsoft.com/office/powerpoint/2010/main" val="1943974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42" presetClass="path" presetSubtype="0" accel="50000" decel="50000" fill="hold" grpId="1" nodeType="withEffect">
                                  <p:stCondLst>
                                    <p:cond delay="0"/>
                                  </p:stCondLst>
                                  <p:childTnLst>
                                    <p:animMotion origin="layout" path="M 3.95833E-6 1.48148E-6 L 3.95833E-6 0.13935 " pathEditMode="relative" rAng="0" ptsTypes="AA">
                                      <p:cBhvr>
                                        <p:cTn id="9" dur="500" spd="-100000" fill="hold"/>
                                        <p:tgtEl>
                                          <p:spTgt spid="50"/>
                                        </p:tgtEl>
                                        <p:attrNameLst>
                                          <p:attrName>ppt_x</p:attrName>
                                          <p:attrName>ppt_y</p:attrName>
                                        </p:attrNameLst>
                                      </p:cBhvr>
                                      <p:rCtr x="0" y="6968"/>
                                    </p:animMotion>
                                  </p:childTnLst>
                                </p:cTn>
                              </p:par>
                              <p:par>
                                <p:cTn id="10" presetID="10" presetClass="entr" presetSubtype="0" fill="hold" grpId="0" nodeType="withEffect">
                                  <p:stCondLst>
                                    <p:cond delay="30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par>
                                <p:cTn id="13" presetID="42" presetClass="path" presetSubtype="0" accel="50000" decel="50000" fill="hold" grpId="1" nodeType="withEffect">
                                  <p:stCondLst>
                                    <p:cond delay="300"/>
                                  </p:stCondLst>
                                  <p:childTnLst>
                                    <p:animMotion origin="layout" path="M -2.08333E-7 -2.59259E-6 L -2.08333E-7 0.14028 " pathEditMode="relative" rAng="0" ptsTypes="AA">
                                      <p:cBhvr>
                                        <p:cTn id="14" dur="500" spd="-100000" fill="hold"/>
                                        <p:tgtEl>
                                          <p:spTgt spid="51"/>
                                        </p:tgtEl>
                                        <p:attrNameLst>
                                          <p:attrName>ppt_x</p:attrName>
                                          <p:attrName>ppt_y</p:attrName>
                                        </p:attrNameLst>
                                      </p:cBhvr>
                                      <p:rCtr x="0" y="7014"/>
                                    </p:animMotion>
                                  </p:childTnLst>
                                </p:cTn>
                              </p:par>
                              <p:par>
                                <p:cTn id="15" presetID="10" presetClass="entr" presetSubtype="0" fill="hold" grpId="0" nodeType="withEffect">
                                  <p:stCondLst>
                                    <p:cond delay="60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42" presetClass="path" presetSubtype="0" accel="50000" decel="50000" fill="hold" grpId="1" nodeType="withEffect">
                                  <p:stCondLst>
                                    <p:cond delay="600"/>
                                  </p:stCondLst>
                                  <p:childTnLst>
                                    <p:animMotion origin="layout" path="M 4.79167E-6 1.48148E-6 L 4.79167E-6 0.13935 " pathEditMode="relative" rAng="0" ptsTypes="AA">
                                      <p:cBhvr>
                                        <p:cTn id="19" dur="500" spd="-100000" fill="hold"/>
                                        <p:tgtEl>
                                          <p:spTgt spid="54"/>
                                        </p:tgtEl>
                                        <p:attrNameLst>
                                          <p:attrName>ppt_x</p:attrName>
                                          <p:attrName>ppt_y</p:attrName>
                                        </p:attrNameLst>
                                      </p:cBhvr>
                                      <p:rCtr x="0" y="6968"/>
                                    </p:animMotion>
                                  </p:childTnLst>
                                </p:cTn>
                              </p:par>
                              <p:par>
                                <p:cTn id="20" presetID="10" presetClass="entr" presetSubtype="0" fill="hold" grpId="0" nodeType="withEffect">
                                  <p:stCondLst>
                                    <p:cond delay="30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par>
                                <p:cTn id="23" presetID="10" presetClass="entr" presetSubtype="0" fill="hold" grpId="0" nodeType="withEffect">
                                  <p:stCondLst>
                                    <p:cond delay="60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childTnLst>
                          </p:cTn>
                        </p:par>
                        <p:par>
                          <p:cTn id="29" fill="hold">
                            <p:stCondLst>
                              <p:cond delay="1400"/>
                            </p:stCondLst>
                            <p:childTnLst>
                              <p:par>
                                <p:cTn id="30" presetID="10"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22" presetClass="entr" presetSubtype="8" fill="hold" nodeType="withEffect">
                                  <p:stCondLst>
                                    <p:cond delay="40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par>
                                <p:cTn id="36" presetID="22" presetClass="entr" presetSubtype="1" fill="hold" nodeType="withEffect">
                                  <p:stCondLst>
                                    <p:cond delay="700"/>
                                  </p:stCondLst>
                                  <p:childTnLst>
                                    <p:set>
                                      <p:cBhvr>
                                        <p:cTn id="37" dur="1" fill="hold">
                                          <p:stCondLst>
                                            <p:cond delay="0"/>
                                          </p:stCondLst>
                                        </p:cTn>
                                        <p:tgtEl>
                                          <p:spTgt spid="45"/>
                                        </p:tgtEl>
                                        <p:attrNameLst>
                                          <p:attrName>style.visibility</p:attrName>
                                        </p:attrNameLst>
                                      </p:cBhvr>
                                      <p:to>
                                        <p:strVal val="visible"/>
                                      </p:to>
                                    </p:set>
                                    <p:animEffect transition="in" filter="wipe(up)">
                                      <p:cBhvr>
                                        <p:cTn id="38" dur="300"/>
                                        <p:tgtEl>
                                          <p:spTgt spid="45"/>
                                        </p:tgtEl>
                                      </p:cBhvr>
                                    </p:animEffect>
                                  </p:childTnLst>
                                </p:cTn>
                              </p:par>
                              <p:par>
                                <p:cTn id="39" presetID="22" presetClass="entr" presetSubtype="1" fill="hold" nodeType="withEffect">
                                  <p:stCondLst>
                                    <p:cond delay="800"/>
                                  </p:stCondLst>
                                  <p:childTnLst>
                                    <p:set>
                                      <p:cBhvr>
                                        <p:cTn id="40" dur="1" fill="hold">
                                          <p:stCondLst>
                                            <p:cond delay="0"/>
                                          </p:stCondLst>
                                        </p:cTn>
                                        <p:tgtEl>
                                          <p:spTgt spid="39"/>
                                        </p:tgtEl>
                                        <p:attrNameLst>
                                          <p:attrName>style.visibility</p:attrName>
                                        </p:attrNameLst>
                                      </p:cBhvr>
                                      <p:to>
                                        <p:strVal val="visible"/>
                                      </p:to>
                                    </p:set>
                                    <p:animEffect transition="in" filter="wipe(up)">
                                      <p:cBhvr>
                                        <p:cTn id="41" dur="300"/>
                                        <p:tgtEl>
                                          <p:spTgt spid="39"/>
                                        </p:tgtEl>
                                      </p:cBhvr>
                                    </p:animEffect>
                                  </p:childTnLst>
                                </p:cTn>
                              </p:par>
                              <p:par>
                                <p:cTn id="42" presetID="22" presetClass="entr" presetSubtype="1" fill="hold" nodeType="withEffect">
                                  <p:stCondLst>
                                    <p:cond delay="900"/>
                                  </p:stCondLst>
                                  <p:childTnLst>
                                    <p:set>
                                      <p:cBhvr>
                                        <p:cTn id="43" dur="1" fill="hold">
                                          <p:stCondLst>
                                            <p:cond delay="0"/>
                                          </p:stCondLst>
                                        </p:cTn>
                                        <p:tgtEl>
                                          <p:spTgt spid="49"/>
                                        </p:tgtEl>
                                        <p:attrNameLst>
                                          <p:attrName>style.visibility</p:attrName>
                                        </p:attrNameLst>
                                      </p:cBhvr>
                                      <p:to>
                                        <p:strVal val="visible"/>
                                      </p:to>
                                    </p:set>
                                    <p:animEffect transition="in" filter="wipe(up)">
                                      <p:cBhvr>
                                        <p:cTn id="44" dur="300"/>
                                        <p:tgtEl>
                                          <p:spTgt spid="49"/>
                                        </p:tgtEl>
                                      </p:cBhvr>
                                    </p:animEffect>
                                  </p:childTnLst>
                                </p:cTn>
                              </p:par>
                              <p:par>
                                <p:cTn id="45" presetID="22" presetClass="entr" presetSubtype="8" fill="hold" nodeType="withEffect">
                                  <p:stCondLst>
                                    <p:cond delay="100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4" grpId="0" animBg="1"/>
      <p:bldP spid="54" grpId="1" animBg="1"/>
      <p:bldP spid="55" grpId="0"/>
      <p:bldP spid="56" grpId="0"/>
      <p:bldP spid="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FC0DB0-97B7-4C83-926F-16909150C47D}"/>
              </a:ext>
            </a:extLst>
          </p:cNvPr>
          <p:cNvSpPr>
            <a:spLocks noGrp="1"/>
          </p:cNvSpPr>
          <p:nvPr>
            <p:ph type="title"/>
          </p:nvPr>
        </p:nvSpPr>
        <p:spPr>
          <a:xfrm>
            <a:off x="588262" y="457200"/>
            <a:ext cx="4186937" cy="861774"/>
          </a:xfrm>
        </p:spPr>
        <p:txBody>
          <a:bodyPr>
            <a:normAutofit fontScale="90000"/>
          </a:bodyPr>
          <a:lstStyle/>
          <a:p>
            <a:r>
              <a:rPr lang="en-US" dirty="0">
                <a:solidFill>
                  <a:schemeClr val="tx1"/>
                </a:solidFill>
              </a:rPr>
              <a:t>Cognitive Search</a:t>
            </a:r>
            <a:br>
              <a:rPr lang="en-US" dirty="0">
                <a:solidFill>
                  <a:schemeClr val="tx1"/>
                </a:solidFill>
              </a:rPr>
            </a:br>
            <a:r>
              <a:rPr lang="en-US" sz="2000" dirty="0">
                <a:solidFill>
                  <a:schemeClr val="tx1"/>
                </a:solidFill>
              </a:rPr>
              <a:t>A new capability of Azure Search</a:t>
            </a:r>
            <a:endParaRPr lang="en-US" dirty="0">
              <a:solidFill>
                <a:schemeClr val="tx1"/>
              </a:solidFill>
            </a:endParaRPr>
          </a:p>
        </p:txBody>
      </p:sp>
      <p:grpSp>
        <p:nvGrpSpPr>
          <p:cNvPr id="4" name="Group 3">
            <a:extLst>
              <a:ext uri="{FF2B5EF4-FFF2-40B4-BE49-F238E27FC236}">
                <a16:creationId xmlns:a16="http://schemas.microsoft.com/office/drawing/2014/main" xmlns="" id="{0791C854-0F5E-421A-A876-D252E36C4E26}"/>
              </a:ext>
            </a:extLst>
          </p:cNvPr>
          <p:cNvGrpSpPr/>
          <p:nvPr/>
        </p:nvGrpSpPr>
        <p:grpSpPr>
          <a:xfrm>
            <a:off x="1062795" y="1841680"/>
            <a:ext cx="10447080" cy="2812681"/>
            <a:chOff x="1062795" y="1841680"/>
            <a:chExt cx="10447080" cy="2812681"/>
          </a:xfrm>
        </p:grpSpPr>
        <p:sp>
          <p:nvSpPr>
            <p:cNvPr id="135" name="Arrow: Pentagon 134">
              <a:extLst>
                <a:ext uri="{FF2B5EF4-FFF2-40B4-BE49-F238E27FC236}">
                  <a16:creationId xmlns:a16="http://schemas.microsoft.com/office/drawing/2014/main" xmlns="" id="{440A2E41-E241-486B-9619-BD7CADEE51D9}"/>
                </a:ext>
              </a:extLst>
            </p:cNvPr>
            <p:cNvSpPr/>
            <p:nvPr/>
          </p:nvSpPr>
          <p:spPr bwMode="auto">
            <a:xfrm>
              <a:off x="3838242" y="3008840"/>
              <a:ext cx="3824620" cy="1120531"/>
            </a:xfrm>
            <a:prstGeom prst="homePlate">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896425" tIns="143428" rIns="179285" bIns="143428"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Skillset: </a:t>
              </a:r>
            </a:p>
            <a:p>
              <a:pPr marL="0" marR="0" lvl="0" indent="0" defTabSz="91410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Extensible enrichment</a:t>
              </a:r>
            </a:p>
            <a:p>
              <a:pPr marL="0" marR="0" lvl="0" indent="0" defTabSz="91410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pipeline</a:t>
              </a:r>
            </a:p>
          </p:txBody>
        </p:sp>
        <p:sp>
          <p:nvSpPr>
            <p:cNvPr id="136" name="Cylinder 135">
              <a:extLst>
                <a:ext uri="{FF2B5EF4-FFF2-40B4-BE49-F238E27FC236}">
                  <a16:creationId xmlns:a16="http://schemas.microsoft.com/office/drawing/2014/main" xmlns="" id="{0C1162C9-C690-4B74-B53A-C1460424BD88}"/>
                </a:ext>
              </a:extLst>
            </p:cNvPr>
            <p:cNvSpPr/>
            <p:nvPr/>
          </p:nvSpPr>
          <p:spPr bwMode="auto">
            <a:xfrm>
              <a:off x="1326842" y="3747716"/>
              <a:ext cx="896425" cy="373510"/>
            </a:xfrm>
            <a:prstGeom prst="ca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Arrow: Pentagon 137">
              <a:extLst>
                <a:ext uri="{FF2B5EF4-FFF2-40B4-BE49-F238E27FC236}">
                  <a16:creationId xmlns:a16="http://schemas.microsoft.com/office/drawing/2014/main" xmlns="" id="{0E48AB0F-621F-4E44-B9FD-0DF28B32889F}"/>
                </a:ext>
              </a:extLst>
            </p:cNvPr>
            <p:cNvSpPr/>
            <p:nvPr/>
          </p:nvSpPr>
          <p:spPr bwMode="auto">
            <a:xfrm>
              <a:off x="9109145" y="3000695"/>
              <a:ext cx="545344" cy="1120531"/>
            </a:xfrm>
            <a:prstGeom prst="homePlate">
              <a:avLst/>
            </a:prstGeom>
            <a:solidFill>
              <a:srgbClr val="004B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9" name="Cylinder 138">
              <a:extLst>
                <a:ext uri="{FF2B5EF4-FFF2-40B4-BE49-F238E27FC236}">
                  <a16:creationId xmlns:a16="http://schemas.microsoft.com/office/drawing/2014/main" xmlns="" id="{C225E152-7F9A-4F15-B567-42E01FD10467}"/>
                </a:ext>
              </a:extLst>
            </p:cNvPr>
            <p:cNvSpPr/>
            <p:nvPr/>
          </p:nvSpPr>
          <p:spPr bwMode="auto">
            <a:xfrm>
              <a:off x="1326842" y="3443504"/>
              <a:ext cx="896425" cy="373510"/>
            </a:xfrm>
            <a:prstGeom prst="ca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Arrow: Pentagon 139">
              <a:extLst>
                <a:ext uri="{FF2B5EF4-FFF2-40B4-BE49-F238E27FC236}">
                  <a16:creationId xmlns:a16="http://schemas.microsoft.com/office/drawing/2014/main" xmlns="" id="{BBE8B544-5DD7-4051-8FE2-89A2A2DC923A}"/>
                </a:ext>
              </a:extLst>
            </p:cNvPr>
            <p:cNvSpPr/>
            <p:nvPr/>
          </p:nvSpPr>
          <p:spPr bwMode="auto">
            <a:xfrm>
              <a:off x="2501379" y="3008840"/>
              <a:ext cx="2064146" cy="1116637"/>
            </a:xfrm>
            <a:prstGeom prst="homePlate">
              <a:avLst/>
            </a:prstGeom>
            <a:solidFill>
              <a:srgbClr val="004B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Document Cracking</a:t>
              </a:r>
            </a:p>
          </p:txBody>
        </p:sp>
        <p:sp>
          <p:nvSpPr>
            <p:cNvPr id="141" name="Text Placeholder 1">
              <a:extLst>
                <a:ext uri="{FF2B5EF4-FFF2-40B4-BE49-F238E27FC236}">
                  <a16:creationId xmlns:a16="http://schemas.microsoft.com/office/drawing/2014/main" xmlns="" id="{E2F214B0-6513-4852-8F62-EA22A2D977D3}"/>
                </a:ext>
              </a:extLst>
            </p:cNvPr>
            <p:cNvSpPr txBox="1">
              <a:spLocks/>
            </p:cNvSpPr>
            <p:nvPr/>
          </p:nvSpPr>
          <p:spPr>
            <a:xfrm>
              <a:off x="7580384" y="4133898"/>
              <a:ext cx="1419341" cy="520463"/>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367">
                <a:lnSpc>
                  <a:spcPct val="110000"/>
                </a:lnSpc>
                <a:buFont typeface="Arial" pitchFamily="34" charset="0"/>
                <a:buNone/>
                <a:defRPr/>
              </a:pPr>
              <a:r>
                <a:rPr lang="en-US" sz="1600">
                  <a:solidFill>
                    <a:srgbClr val="000000"/>
                  </a:solidFill>
                  <a:cs typeface="Segoe UI Semibold" panose="020B0702040204020203" pitchFamily="34" charset="0"/>
                </a:rPr>
                <a:t>Enriched Documents</a:t>
              </a:r>
            </a:p>
          </p:txBody>
        </p:sp>
        <p:sp>
          <p:nvSpPr>
            <p:cNvPr id="144" name="Text Placeholder 1">
              <a:extLst>
                <a:ext uri="{FF2B5EF4-FFF2-40B4-BE49-F238E27FC236}">
                  <a16:creationId xmlns:a16="http://schemas.microsoft.com/office/drawing/2014/main" xmlns="" id="{C0CF0C27-BD2E-497A-A2BA-2CCFF2239360}"/>
                </a:ext>
              </a:extLst>
            </p:cNvPr>
            <p:cNvSpPr txBox="1">
              <a:spLocks/>
            </p:cNvSpPr>
            <p:nvPr/>
          </p:nvSpPr>
          <p:spPr>
            <a:xfrm>
              <a:off x="1062795" y="4133898"/>
              <a:ext cx="1419340" cy="520463"/>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367">
                <a:lnSpc>
                  <a:spcPct val="110000"/>
                </a:lnSpc>
                <a:buFont typeface="Arial" pitchFamily="34" charset="0"/>
                <a:buNone/>
                <a:defRPr/>
              </a:pPr>
              <a:r>
                <a:rPr lang="en-US" sz="1600">
                  <a:solidFill>
                    <a:srgbClr val="000000"/>
                  </a:solidFill>
                  <a:cs typeface="Segoe UI Semibold" panose="020B0702040204020203" pitchFamily="34" charset="0"/>
                </a:rPr>
                <a:t>Source</a:t>
              </a:r>
              <a:br>
                <a:rPr lang="en-US" sz="1600">
                  <a:solidFill>
                    <a:srgbClr val="000000"/>
                  </a:solidFill>
                  <a:cs typeface="Segoe UI Semibold" panose="020B0702040204020203" pitchFamily="34" charset="0"/>
                </a:rPr>
              </a:br>
              <a:r>
                <a:rPr lang="en-US" sz="1600">
                  <a:solidFill>
                    <a:srgbClr val="000000"/>
                  </a:solidFill>
                  <a:cs typeface="Segoe UI Semibold" panose="020B0702040204020203" pitchFamily="34" charset="0"/>
                </a:rPr>
                <a:t>Data</a:t>
              </a:r>
            </a:p>
          </p:txBody>
        </p:sp>
        <p:sp>
          <p:nvSpPr>
            <p:cNvPr id="145" name="Cylinder 144">
              <a:extLst>
                <a:ext uri="{FF2B5EF4-FFF2-40B4-BE49-F238E27FC236}">
                  <a16:creationId xmlns:a16="http://schemas.microsoft.com/office/drawing/2014/main" xmlns="" id="{B46C3594-C8CF-4311-B4A4-1A87E9F0A0D6}"/>
                </a:ext>
              </a:extLst>
            </p:cNvPr>
            <p:cNvSpPr/>
            <p:nvPr/>
          </p:nvSpPr>
          <p:spPr bwMode="auto">
            <a:xfrm>
              <a:off x="1324253" y="3136520"/>
              <a:ext cx="896425" cy="373510"/>
            </a:xfrm>
            <a:prstGeom prst="ca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7" name="Group 146">
              <a:extLst>
                <a:ext uri="{FF2B5EF4-FFF2-40B4-BE49-F238E27FC236}">
                  <a16:creationId xmlns:a16="http://schemas.microsoft.com/office/drawing/2014/main" xmlns="" id="{6BFF6325-2A8C-4E18-BDBC-FA28D1F6ECF7}"/>
                </a:ext>
              </a:extLst>
            </p:cNvPr>
            <p:cNvGrpSpPr/>
            <p:nvPr/>
          </p:nvGrpSpPr>
          <p:grpSpPr>
            <a:xfrm>
              <a:off x="5126944" y="1841680"/>
              <a:ext cx="1911810" cy="1074408"/>
              <a:chOff x="4238413" y="1170179"/>
              <a:chExt cx="1950146" cy="1095952"/>
            </a:xfrm>
          </p:grpSpPr>
          <p:grpSp>
            <p:nvGrpSpPr>
              <p:cNvPr id="148" name="Group 147">
                <a:extLst>
                  <a:ext uri="{FF2B5EF4-FFF2-40B4-BE49-F238E27FC236}">
                    <a16:creationId xmlns:a16="http://schemas.microsoft.com/office/drawing/2014/main" xmlns="" id="{BA7173E6-FFCF-4FE7-87B8-141F19DCFF2B}"/>
                  </a:ext>
                </a:extLst>
              </p:cNvPr>
              <p:cNvGrpSpPr/>
              <p:nvPr/>
            </p:nvGrpSpPr>
            <p:grpSpPr>
              <a:xfrm>
                <a:off x="4512159" y="1170179"/>
                <a:ext cx="1676400" cy="890539"/>
                <a:chOff x="4160837" y="1350919"/>
                <a:chExt cx="1676400" cy="890539"/>
              </a:xfrm>
              <a:solidFill>
                <a:srgbClr val="004B50">
                  <a:alpha val="62000"/>
                </a:srgbClr>
              </a:solidFill>
            </p:grpSpPr>
            <p:sp>
              <p:nvSpPr>
                <p:cNvPr id="157" name="Rectangle: Rounded Corners 156">
                  <a:extLst>
                    <a:ext uri="{FF2B5EF4-FFF2-40B4-BE49-F238E27FC236}">
                      <a16:creationId xmlns:a16="http://schemas.microsoft.com/office/drawing/2014/main" xmlns="" id="{2E485719-A8FD-4CC2-AF67-CF95EE67C2F8}"/>
                    </a:ext>
                  </a:extLst>
                </p:cNvPr>
                <p:cNvSpPr/>
                <p:nvPr/>
              </p:nvSpPr>
              <p:spPr bwMode="auto">
                <a:xfrm>
                  <a:off x="4160837" y="1350919"/>
                  <a:ext cx="1676400" cy="609601"/>
                </a:xfrm>
                <a:prstGeom prst="roundRect">
                  <a:avLst/>
                </a:prstGeom>
                <a:grp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IEnricher</a:t>
                  </a:r>
                  <a:endParaRPr kumimoji="0" lang="en-US" sz="156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8" name="Oval 157">
                  <a:extLst>
                    <a:ext uri="{FF2B5EF4-FFF2-40B4-BE49-F238E27FC236}">
                      <a16:creationId xmlns:a16="http://schemas.microsoft.com/office/drawing/2014/main" xmlns="" id="{27537652-2C23-4794-93CB-063B21AC2F91}"/>
                    </a:ext>
                  </a:extLst>
                </p:cNvPr>
                <p:cNvSpPr/>
                <p:nvPr/>
              </p:nvSpPr>
              <p:spPr bwMode="auto">
                <a:xfrm>
                  <a:off x="4922837" y="2090463"/>
                  <a:ext cx="152400" cy="150995"/>
                </a:xfrm>
                <a:prstGeom prst="ellipse">
                  <a:avLst/>
                </a:prstGeom>
                <a:noFill/>
                <a:ln w="28575" cap="flat" cmpd="sng" algn="ctr">
                  <a:solidFill>
                    <a:srgbClr val="004B5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59" name="Straight Connector 158">
                  <a:extLst>
                    <a:ext uri="{FF2B5EF4-FFF2-40B4-BE49-F238E27FC236}">
                      <a16:creationId xmlns:a16="http://schemas.microsoft.com/office/drawing/2014/main" xmlns="" id="{F0609E7A-0EAF-4824-B1EF-D88A3BCF6BF0}"/>
                    </a:ext>
                  </a:extLst>
                </p:cNvPr>
                <p:cNvCxnSpPr>
                  <a:cxnSpLocks/>
                  <a:stCxn id="158" idx="0"/>
                  <a:endCxn id="157" idx="2"/>
                </p:cNvCxnSpPr>
                <p:nvPr/>
              </p:nvCxnSpPr>
              <p:spPr>
                <a:xfrm flipV="1">
                  <a:off x="4999037" y="1960520"/>
                  <a:ext cx="0" cy="129943"/>
                </a:xfrm>
                <a:prstGeom prst="line">
                  <a:avLst/>
                </a:prstGeom>
                <a:grpFill/>
                <a:ln w="25400" cap="flat" cmpd="sng" algn="ctr">
                  <a:solidFill>
                    <a:srgbClr val="0070C0"/>
                  </a:solidFill>
                  <a:prstDash val="solid"/>
                  <a:headEnd type="none"/>
                  <a:tailEnd type="none"/>
                </a:ln>
                <a:effectLst/>
              </p:spPr>
            </p:cxnSp>
          </p:grpSp>
          <p:grpSp>
            <p:nvGrpSpPr>
              <p:cNvPr id="149" name="Group 148">
                <a:extLst>
                  <a:ext uri="{FF2B5EF4-FFF2-40B4-BE49-F238E27FC236}">
                    <a16:creationId xmlns:a16="http://schemas.microsoft.com/office/drawing/2014/main" xmlns="" id="{AD35B3B8-EF9C-4EB2-A89F-52E7DCA185CA}"/>
                  </a:ext>
                </a:extLst>
              </p:cNvPr>
              <p:cNvGrpSpPr/>
              <p:nvPr/>
            </p:nvGrpSpPr>
            <p:grpSpPr>
              <a:xfrm>
                <a:off x="4375286" y="1266756"/>
                <a:ext cx="1676400" cy="890539"/>
                <a:chOff x="4160837" y="1350919"/>
                <a:chExt cx="1676400" cy="890539"/>
              </a:xfrm>
              <a:solidFill>
                <a:srgbClr val="0070C0">
                  <a:alpha val="62000"/>
                </a:srgbClr>
              </a:solidFill>
            </p:grpSpPr>
            <p:sp>
              <p:nvSpPr>
                <p:cNvPr id="154" name="Rectangle: Rounded Corners 153">
                  <a:extLst>
                    <a:ext uri="{FF2B5EF4-FFF2-40B4-BE49-F238E27FC236}">
                      <a16:creationId xmlns:a16="http://schemas.microsoft.com/office/drawing/2014/main" xmlns="" id="{BEE1972C-086C-472D-8B8E-ECEA4B5D1E40}"/>
                    </a:ext>
                  </a:extLst>
                </p:cNvPr>
                <p:cNvSpPr/>
                <p:nvPr/>
              </p:nvSpPr>
              <p:spPr bwMode="auto">
                <a:xfrm>
                  <a:off x="4160837" y="1350919"/>
                  <a:ext cx="1676400" cy="609601"/>
                </a:xfrm>
                <a:prstGeom prst="roundRect">
                  <a:avLst/>
                </a:prstGeom>
                <a:grpFill/>
                <a:ln w="9525" cap="flat" cmpd="sng" algn="ctr">
                  <a:solidFill>
                    <a:srgbClr val="0070C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IEnricher</a:t>
                  </a:r>
                  <a:endParaRPr kumimoji="0" lang="en-US" sz="156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a:extLst>
                    <a:ext uri="{FF2B5EF4-FFF2-40B4-BE49-F238E27FC236}">
                      <a16:creationId xmlns:a16="http://schemas.microsoft.com/office/drawing/2014/main" xmlns="" id="{108E3A56-EEC9-4EAE-8C76-0081A9A6A454}"/>
                    </a:ext>
                  </a:extLst>
                </p:cNvPr>
                <p:cNvSpPr/>
                <p:nvPr/>
              </p:nvSpPr>
              <p:spPr bwMode="auto">
                <a:xfrm>
                  <a:off x="4922837" y="2090463"/>
                  <a:ext cx="152400" cy="150995"/>
                </a:xfrm>
                <a:prstGeom prst="ellipse">
                  <a:avLst/>
                </a:prstGeom>
                <a:noFill/>
                <a:ln w="28575" cap="flat" cmpd="sng" algn="ctr">
                  <a:solidFill>
                    <a:srgbClr val="0070C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56" name="Straight Connector 155">
                  <a:extLst>
                    <a:ext uri="{FF2B5EF4-FFF2-40B4-BE49-F238E27FC236}">
                      <a16:creationId xmlns:a16="http://schemas.microsoft.com/office/drawing/2014/main" xmlns="" id="{B054D3A4-B6BE-413D-840F-ECCC7DE33635}"/>
                    </a:ext>
                  </a:extLst>
                </p:cNvPr>
                <p:cNvCxnSpPr>
                  <a:cxnSpLocks/>
                  <a:stCxn id="155" idx="0"/>
                  <a:endCxn id="154" idx="2"/>
                </p:cNvCxnSpPr>
                <p:nvPr/>
              </p:nvCxnSpPr>
              <p:spPr>
                <a:xfrm flipV="1">
                  <a:off x="4999037" y="1960520"/>
                  <a:ext cx="0" cy="129943"/>
                </a:xfrm>
                <a:prstGeom prst="line">
                  <a:avLst/>
                </a:prstGeom>
                <a:grpFill/>
                <a:ln w="25400" cap="flat" cmpd="sng" algn="ctr">
                  <a:solidFill>
                    <a:srgbClr val="0070C0"/>
                  </a:solidFill>
                  <a:prstDash val="solid"/>
                  <a:headEnd type="none"/>
                  <a:tailEnd type="none"/>
                </a:ln>
                <a:effectLst/>
              </p:spPr>
            </p:cxnSp>
          </p:grpSp>
          <p:grpSp>
            <p:nvGrpSpPr>
              <p:cNvPr id="150" name="Group 149">
                <a:extLst>
                  <a:ext uri="{FF2B5EF4-FFF2-40B4-BE49-F238E27FC236}">
                    <a16:creationId xmlns:a16="http://schemas.microsoft.com/office/drawing/2014/main" xmlns="" id="{4DA16C5A-27C6-47A9-80DE-A67C01789EAD}"/>
                  </a:ext>
                </a:extLst>
              </p:cNvPr>
              <p:cNvGrpSpPr/>
              <p:nvPr/>
            </p:nvGrpSpPr>
            <p:grpSpPr>
              <a:xfrm>
                <a:off x="4238413" y="1375592"/>
                <a:ext cx="1676400" cy="890539"/>
                <a:chOff x="4160837" y="1350919"/>
                <a:chExt cx="1676400" cy="890539"/>
              </a:xfrm>
            </p:grpSpPr>
            <p:sp>
              <p:nvSpPr>
                <p:cNvPr id="151" name="Rectangle: Rounded Corners 150">
                  <a:extLst>
                    <a:ext uri="{FF2B5EF4-FFF2-40B4-BE49-F238E27FC236}">
                      <a16:creationId xmlns:a16="http://schemas.microsoft.com/office/drawing/2014/main" xmlns="" id="{6715DD24-BBA9-4164-9FCF-ABEC688864B4}"/>
                    </a:ext>
                  </a:extLst>
                </p:cNvPr>
                <p:cNvSpPr/>
                <p:nvPr/>
              </p:nvSpPr>
              <p:spPr bwMode="auto">
                <a:xfrm>
                  <a:off x="4160837" y="1350919"/>
                  <a:ext cx="1676400" cy="609601"/>
                </a:xfrm>
                <a:prstGeom prst="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56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Cognitive Skill</a:t>
                  </a:r>
                </a:p>
              </p:txBody>
            </p:sp>
            <p:sp>
              <p:nvSpPr>
                <p:cNvPr id="152" name="Oval 151">
                  <a:extLst>
                    <a:ext uri="{FF2B5EF4-FFF2-40B4-BE49-F238E27FC236}">
                      <a16:creationId xmlns:a16="http://schemas.microsoft.com/office/drawing/2014/main" xmlns="" id="{ADBDEF48-6B16-499B-A66E-D53877406D62}"/>
                    </a:ext>
                  </a:extLst>
                </p:cNvPr>
                <p:cNvSpPr/>
                <p:nvPr/>
              </p:nvSpPr>
              <p:spPr bwMode="auto">
                <a:xfrm>
                  <a:off x="4922837" y="2090463"/>
                  <a:ext cx="152400" cy="150995"/>
                </a:xfrm>
                <a:prstGeom prst="ellipse">
                  <a:avLst/>
                </a:prstGeom>
                <a:noFill/>
                <a:ln w="28575" cap="flat" cmpd="sng" algn="ctr">
                  <a:solidFill>
                    <a:srgbClr val="00205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53" name="Straight Connector 152">
                  <a:extLst>
                    <a:ext uri="{FF2B5EF4-FFF2-40B4-BE49-F238E27FC236}">
                      <a16:creationId xmlns:a16="http://schemas.microsoft.com/office/drawing/2014/main" xmlns="" id="{63ABBB12-3677-40C6-A76F-9B5FB0C450DD}"/>
                    </a:ext>
                  </a:extLst>
                </p:cNvPr>
                <p:cNvCxnSpPr>
                  <a:cxnSpLocks/>
                  <a:stCxn id="152" idx="0"/>
                  <a:endCxn id="151" idx="2"/>
                </p:cNvCxnSpPr>
                <p:nvPr/>
              </p:nvCxnSpPr>
              <p:spPr>
                <a:xfrm flipV="1">
                  <a:off x="4999037" y="1960520"/>
                  <a:ext cx="0" cy="129943"/>
                </a:xfrm>
                <a:prstGeom prst="line">
                  <a:avLst/>
                </a:prstGeom>
                <a:noFill/>
                <a:ln w="25400" cap="flat" cmpd="sng" algn="ctr">
                  <a:solidFill>
                    <a:srgbClr val="002050"/>
                  </a:solidFill>
                  <a:prstDash val="solid"/>
                  <a:headEnd type="none"/>
                  <a:tailEnd type="none"/>
                </a:ln>
                <a:effectLst/>
              </p:spPr>
            </p:cxnSp>
          </p:grpSp>
        </p:grpSp>
        <p:pic>
          <p:nvPicPr>
            <p:cNvPr id="38" name="Picture 37">
              <a:extLst>
                <a:ext uri="{FF2B5EF4-FFF2-40B4-BE49-F238E27FC236}">
                  <a16:creationId xmlns:a16="http://schemas.microsoft.com/office/drawing/2014/main" xmlns="" id="{37E146F8-CD43-487F-87F5-3CA304965CB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400" b="88800" l="4202" r="94118">
                          <a14:foregroundMark x1="5042" y1="42400" x2="8403" y2="48800"/>
                          <a14:foregroundMark x1="50420" y1="13600" x2="63866" y2="8000"/>
                          <a14:foregroundMark x1="89076" y1="48800" x2="90756" y2="40000"/>
                          <a14:foregroundMark x1="94118" y1="48800" x2="94118" y2="42400"/>
                          <a14:foregroundMark x1="59664" y1="8000" x2="57983" y2="2400"/>
                          <a14:foregroundMark x1="18487" y1="80000" x2="15966" y2="88800"/>
                        </a14:backgroundRemoval>
                      </a14:imgEffect>
                    </a14:imgLayer>
                  </a14:imgProps>
                </a:ext>
              </a:extLst>
            </a:blip>
            <a:stretch>
              <a:fillRect/>
            </a:stretch>
          </p:blipFill>
          <p:spPr>
            <a:xfrm>
              <a:off x="10304656" y="3015199"/>
              <a:ext cx="1062700" cy="1116281"/>
            </a:xfrm>
            <a:prstGeom prst="rect">
              <a:avLst/>
            </a:prstGeom>
          </p:spPr>
        </p:pic>
        <p:sp>
          <p:nvSpPr>
            <p:cNvPr id="162" name="Text Placeholder 1">
              <a:extLst>
                <a:ext uri="{FF2B5EF4-FFF2-40B4-BE49-F238E27FC236}">
                  <a16:creationId xmlns:a16="http://schemas.microsoft.com/office/drawing/2014/main" xmlns="" id="{E1D9C2E4-2561-4325-B112-1713A17DDDED}"/>
                </a:ext>
              </a:extLst>
            </p:cNvPr>
            <p:cNvSpPr txBox="1">
              <a:spLocks/>
            </p:cNvSpPr>
            <p:nvPr/>
          </p:nvSpPr>
          <p:spPr>
            <a:xfrm>
              <a:off x="10212693" y="4133898"/>
              <a:ext cx="1297182" cy="249620"/>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367">
                <a:lnSpc>
                  <a:spcPct val="110000"/>
                </a:lnSpc>
                <a:buFont typeface="Arial" pitchFamily="34" charset="0"/>
                <a:buNone/>
                <a:defRPr/>
              </a:pPr>
              <a:r>
                <a:rPr lang="en-US" sz="1600">
                  <a:solidFill>
                    <a:srgbClr val="000000"/>
                  </a:solidFill>
                  <a:cs typeface="Segoe UI Semibold" panose="020B0702040204020203" pitchFamily="34" charset="0"/>
                </a:rPr>
                <a:t>Search Index</a:t>
              </a:r>
            </a:p>
          </p:txBody>
        </p:sp>
        <p:grpSp>
          <p:nvGrpSpPr>
            <p:cNvPr id="24" name="Group 23">
              <a:extLst>
                <a:ext uri="{FF2B5EF4-FFF2-40B4-BE49-F238E27FC236}">
                  <a16:creationId xmlns:a16="http://schemas.microsoft.com/office/drawing/2014/main" xmlns="" id="{73301F15-3B55-4A4F-A5E5-8F20484E7245}"/>
                </a:ext>
              </a:extLst>
            </p:cNvPr>
            <p:cNvGrpSpPr/>
            <p:nvPr/>
          </p:nvGrpSpPr>
          <p:grpSpPr>
            <a:xfrm>
              <a:off x="7993688" y="3190875"/>
              <a:ext cx="628165" cy="671581"/>
              <a:chOff x="7599285" y="1947047"/>
              <a:chExt cx="1137344" cy="1035689"/>
            </a:xfrm>
          </p:grpSpPr>
          <p:sp>
            <p:nvSpPr>
              <p:cNvPr id="3" name="Rectangle 2">
                <a:extLst>
                  <a:ext uri="{FF2B5EF4-FFF2-40B4-BE49-F238E27FC236}">
                    <a16:creationId xmlns:a16="http://schemas.microsoft.com/office/drawing/2014/main" xmlns="" id="{37D3DAD7-CA4F-4827-A0B9-ADDC1D9AC95F}"/>
                  </a:ext>
                </a:extLst>
              </p:cNvPr>
              <p:cNvSpPr/>
              <p:nvPr/>
            </p:nvSpPr>
            <p:spPr bwMode="auto">
              <a:xfrm>
                <a:off x="7599285" y="1948435"/>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Connector 6">
                <a:extLst>
                  <a:ext uri="{FF2B5EF4-FFF2-40B4-BE49-F238E27FC236}">
                    <a16:creationId xmlns:a16="http://schemas.microsoft.com/office/drawing/2014/main" xmlns="" id="{814A84F0-AF13-4F5A-8B51-6F5A82400B60}"/>
                  </a:ext>
                </a:extLst>
              </p:cNvPr>
              <p:cNvCxnSpPr>
                <a:cxnSpLocks/>
              </p:cNvCxnSpPr>
              <p:nvPr/>
            </p:nvCxnSpPr>
            <p:spPr>
              <a:xfrm>
                <a:off x="7690571" y="2131315"/>
                <a:ext cx="0" cy="19063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3" name="Straight Connector 42">
                <a:extLst>
                  <a:ext uri="{FF2B5EF4-FFF2-40B4-BE49-F238E27FC236}">
                    <a16:creationId xmlns:a16="http://schemas.microsoft.com/office/drawing/2014/main" xmlns="" id="{ABB9D82B-33EE-4E8C-9C76-0D3807AA158E}"/>
                  </a:ext>
                </a:extLst>
              </p:cNvPr>
              <p:cNvCxnSpPr>
                <a:cxnSpLocks/>
              </p:cNvCxnSpPr>
              <p:nvPr/>
            </p:nvCxnSpPr>
            <p:spPr>
              <a:xfrm>
                <a:off x="7691829" y="2321945"/>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4" name="Rectangle 43">
                <a:extLst>
                  <a:ext uri="{FF2B5EF4-FFF2-40B4-BE49-F238E27FC236}">
                    <a16:creationId xmlns:a16="http://schemas.microsoft.com/office/drawing/2014/main" xmlns="" id="{CE8ED75A-D246-4C2A-9304-A699FE648453}"/>
                  </a:ext>
                </a:extLst>
              </p:cNvPr>
              <p:cNvSpPr/>
              <p:nvPr/>
            </p:nvSpPr>
            <p:spPr bwMode="auto">
              <a:xfrm>
                <a:off x="7883747" y="2230505"/>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46" name="Straight Connector 45">
                <a:extLst>
                  <a:ext uri="{FF2B5EF4-FFF2-40B4-BE49-F238E27FC236}">
                    <a16:creationId xmlns:a16="http://schemas.microsoft.com/office/drawing/2014/main" xmlns="" id="{034AC8E4-46B9-4AA9-84E8-E40FD7825A08}"/>
                  </a:ext>
                </a:extLst>
              </p:cNvPr>
              <p:cNvCxnSpPr>
                <a:cxnSpLocks/>
              </p:cNvCxnSpPr>
              <p:nvPr/>
            </p:nvCxnSpPr>
            <p:spPr>
              <a:xfrm>
                <a:off x="7691520" y="2314195"/>
                <a:ext cx="0" cy="278928"/>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7" name="Straight Connector 46">
                <a:extLst>
                  <a:ext uri="{FF2B5EF4-FFF2-40B4-BE49-F238E27FC236}">
                    <a16:creationId xmlns:a16="http://schemas.microsoft.com/office/drawing/2014/main" xmlns="" id="{FD66460D-6B13-467D-927A-3671E3F840E4}"/>
                  </a:ext>
                </a:extLst>
              </p:cNvPr>
              <p:cNvCxnSpPr>
                <a:cxnSpLocks/>
              </p:cNvCxnSpPr>
              <p:nvPr/>
            </p:nvCxnSpPr>
            <p:spPr>
              <a:xfrm>
                <a:off x="7692624" y="2593123"/>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8" name="Rectangle 47">
                <a:extLst>
                  <a:ext uri="{FF2B5EF4-FFF2-40B4-BE49-F238E27FC236}">
                    <a16:creationId xmlns:a16="http://schemas.microsoft.com/office/drawing/2014/main" xmlns="" id="{B6E9B1C1-86A8-45B2-8EEC-F63CE504B658}"/>
                  </a:ext>
                </a:extLst>
              </p:cNvPr>
              <p:cNvSpPr/>
              <p:nvPr/>
            </p:nvSpPr>
            <p:spPr bwMode="auto">
              <a:xfrm>
                <a:off x="7884542" y="2501683"/>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xmlns="" id="{3D92171E-1324-4AE4-AF61-7A4A44E6A0E9}"/>
                  </a:ext>
                </a:extLst>
              </p:cNvPr>
              <p:cNvCxnSpPr>
                <a:cxnSpLocks/>
              </p:cNvCxnSpPr>
              <p:nvPr/>
            </p:nvCxnSpPr>
            <p:spPr>
              <a:xfrm>
                <a:off x="7988235" y="2688568"/>
                <a:ext cx="1104" cy="202728"/>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55" name="Straight Connector 54">
                <a:extLst>
                  <a:ext uri="{FF2B5EF4-FFF2-40B4-BE49-F238E27FC236}">
                    <a16:creationId xmlns:a16="http://schemas.microsoft.com/office/drawing/2014/main" xmlns="" id="{8EEFBCB1-FA61-4E20-8FD3-B739035B0EB4}"/>
                  </a:ext>
                </a:extLst>
              </p:cNvPr>
              <p:cNvCxnSpPr>
                <a:cxnSpLocks/>
              </p:cNvCxnSpPr>
              <p:nvPr/>
            </p:nvCxnSpPr>
            <p:spPr>
              <a:xfrm>
                <a:off x="7989339" y="2891296"/>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56" name="Rectangle 55">
                <a:extLst>
                  <a:ext uri="{FF2B5EF4-FFF2-40B4-BE49-F238E27FC236}">
                    <a16:creationId xmlns:a16="http://schemas.microsoft.com/office/drawing/2014/main" xmlns="" id="{062791E0-9CCE-4EAD-83B0-8CAD0A9C6C92}"/>
                  </a:ext>
                </a:extLst>
              </p:cNvPr>
              <p:cNvSpPr/>
              <p:nvPr/>
            </p:nvSpPr>
            <p:spPr bwMode="auto">
              <a:xfrm>
                <a:off x="8181257" y="2799856"/>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xmlns="" id="{98964F59-917E-458D-9F3D-998E08F5D1F6}"/>
                  </a:ext>
                </a:extLst>
              </p:cNvPr>
              <p:cNvCxnSpPr>
                <a:cxnSpLocks/>
              </p:cNvCxnSpPr>
              <p:nvPr/>
            </p:nvCxnSpPr>
            <p:spPr>
              <a:xfrm>
                <a:off x="8066935" y="2321945"/>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58" name="Rectangle 57">
                <a:extLst>
                  <a:ext uri="{FF2B5EF4-FFF2-40B4-BE49-F238E27FC236}">
                    <a16:creationId xmlns:a16="http://schemas.microsoft.com/office/drawing/2014/main" xmlns="" id="{AF2F46B7-6317-44DC-82EE-C76E8D14A304}"/>
                  </a:ext>
                </a:extLst>
              </p:cNvPr>
              <p:cNvSpPr/>
              <p:nvPr/>
            </p:nvSpPr>
            <p:spPr bwMode="auto">
              <a:xfrm>
                <a:off x="8258853" y="2230505"/>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59" name="Straight Connector 58">
                <a:extLst>
                  <a:ext uri="{FF2B5EF4-FFF2-40B4-BE49-F238E27FC236}">
                    <a16:creationId xmlns:a16="http://schemas.microsoft.com/office/drawing/2014/main" xmlns="" id="{88711D41-0DCB-4ADD-B187-47FA88AB0C81}"/>
                  </a:ext>
                </a:extLst>
              </p:cNvPr>
              <p:cNvCxnSpPr>
                <a:cxnSpLocks/>
              </p:cNvCxnSpPr>
              <p:nvPr/>
            </p:nvCxnSpPr>
            <p:spPr>
              <a:xfrm>
                <a:off x="8350293" y="2429848"/>
                <a:ext cx="0" cy="19063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60" name="Straight Connector 59">
                <a:extLst>
                  <a:ext uri="{FF2B5EF4-FFF2-40B4-BE49-F238E27FC236}">
                    <a16:creationId xmlns:a16="http://schemas.microsoft.com/office/drawing/2014/main" xmlns="" id="{AD2364A4-7F42-46E7-8AC7-1A6BA7C86D65}"/>
                  </a:ext>
                </a:extLst>
              </p:cNvPr>
              <p:cNvCxnSpPr>
                <a:cxnSpLocks/>
              </p:cNvCxnSpPr>
              <p:nvPr/>
            </p:nvCxnSpPr>
            <p:spPr>
              <a:xfrm>
                <a:off x="8348009" y="2620478"/>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61" name="Rectangle 60">
                <a:extLst>
                  <a:ext uri="{FF2B5EF4-FFF2-40B4-BE49-F238E27FC236}">
                    <a16:creationId xmlns:a16="http://schemas.microsoft.com/office/drawing/2014/main" xmlns="" id="{D8E28A66-6F02-4BA9-A81C-C7D8F7F1563E}"/>
                  </a:ext>
                </a:extLst>
              </p:cNvPr>
              <p:cNvSpPr/>
              <p:nvPr/>
            </p:nvSpPr>
            <p:spPr bwMode="auto">
              <a:xfrm>
                <a:off x="8539927" y="2529038"/>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64" name="Straight Connector 63">
                <a:extLst>
                  <a:ext uri="{FF2B5EF4-FFF2-40B4-BE49-F238E27FC236}">
                    <a16:creationId xmlns:a16="http://schemas.microsoft.com/office/drawing/2014/main" xmlns="" id="{6DEFF559-3074-4DEE-B1D3-54DD5134A869}"/>
                  </a:ext>
                </a:extLst>
              </p:cNvPr>
              <p:cNvCxnSpPr>
                <a:cxnSpLocks/>
              </p:cNvCxnSpPr>
              <p:nvPr/>
            </p:nvCxnSpPr>
            <p:spPr>
              <a:xfrm>
                <a:off x="8361831" y="2038487"/>
                <a:ext cx="182880" cy="0"/>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65" name="Rectangle 64">
                <a:extLst>
                  <a:ext uri="{FF2B5EF4-FFF2-40B4-BE49-F238E27FC236}">
                    <a16:creationId xmlns:a16="http://schemas.microsoft.com/office/drawing/2014/main" xmlns="" id="{BB89974D-9469-48BA-857C-29F559BAD8EC}"/>
                  </a:ext>
                </a:extLst>
              </p:cNvPr>
              <p:cNvSpPr/>
              <p:nvPr/>
            </p:nvSpPr>
            <p:spPr bwMode="auto">
              <a:xfrm>
                <a:off x="8553749" y="1947047"/>
                <a:ext cx="182880" cy="182880"/>
              </a:xfrm>
              <a:prstGeom prst="rect">
                <a:avLst/>
              </a:prstGeom>
              <a:noFill/>
              <a:ln w="28575">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71" name="Straight Connector 70">
                <a:extLst>
                  <a:ext uri="{FF2B5EF4-FFF2-40B4-BE49-F238E27FC236}">
                    <a16:creationId xmlns:a16="http://schemas.microsoft.com/office/drawing/2014/main" xmlns="" id="{88741453-CEF9-45F0-93C2-7DA3B272C0A1}"/>
                  </a:ext>
                </a:extLst>
              </p:cNvPr>
              <p:cNvCxnSpPr>
                <a:cxnSpLocks/>
              </p:cNvCxnSpPr>
              <p:nvPr/>
            </p:nvCxnSpPr>
            <p:spPr>
              <a:xfrm>
                <a:off x="8350293" y="2038487"/>
                <a:ext cx="0" cy="185751"/>
              </a:xfrm>
              <a:prstGeom prst="line">
                <a:avLst/>
              </a:prstGeom>
              <a:noFill/>
              <a:ln w="28575" cap="rnd">
                <a:solidFill>
                  <a:srgbClr val="00857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sp>
        <p:nvSpPr>
          <p:cNvPr id="82" name="Rectangle 81">
            <a:extLst>
              <a:ext uri="{FF2B5EF4-FFF2-40B4-BE49-F238E27FC236}">
                <a16:creationId xmlns:a16="http://schemas.microsoft.com/office/drawing/2014/main" xmlns="" id="{35155197-5967-4AED-B2CD-5BC4459F70C3}"/>
              </a:ext>
            </a:extLst>
          </p:cNvPr>
          <p:cNvSpPr/>
          <p:nvPr/>
        </p:nvSpPr>
        <p:spPr bwMode="auto">
          <a:xfrm>
            <a:off x="0" y="6226310"/>
            <a:ext cx="4497308" cy="661678"/>
          </a:xfrm>
          <a:prstGeom prst="rect">
            <a:avLst/>
          </a:prstGeom>
          <a:solidFill>
            <a:srgbClr val="0078D4"/>
          </a:solidFill>
          <a:ln w="19050" cap="flat" cmpd="sng" algn="ctr">
            <a:noFill/>
            <a:prstDash val="solid"/>
          </a:ln>
          <a:effectLst/>
        </p:spPr>
        <p:txBody>
          <a:bodyPr lIns="182854" rIns="182854"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INGEST</a:t>
            </a:r>
          </a:p>
        </p:txBody>
      </p:sp>
      <p:sp>
        <p:nvSpPr>
          <p:cNvPr id="83" name="Rectangle 82">
            <a:extLst>
              <a:ext uri="{FF2B5EF4-FFF2-40B4-BE49-F238E27FC236}">
                <a16:creationId xmlns:a16="http://schemas.microsoft.com/office/drawing/2014/main" xmlns="" id="{58A88EBF-07DD-4DD1-9EDD-37CA29E3E547}"/>
              </a:ext>
            </a:extLst>
          </p:cNvPr>
          <p:cNvSpPr/>
          <p:nvPr/>
        </p:nvSpPr>
        <p:spPr bwMode="auto">
          <a:xfrm>
            <a:off x="4565525" y="6226310"/>
            <a:ext cx="4761719" cy="661678"/>
          </a:xfrm>
          <a:prstGeom prst="rect">
            <a:avLst/>
          </a:prstGeom>
          <a:solidFill>
            <a:srgbClr val="0078D4"/>
          </a:solidFill>
          <a:ln w="19050" cap="flat" cmpd="sng" algn="ctr">
            <a:noFill/>
            <a:prstDash val="solid"/>
          </a:ln>
          <a:effectLst/>
        </p:spPr>
        <p:txBody>
          <a:bodyPr lIns="182854" rIns="182854"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ENRICH</a:t>
            </a:r>
          </a:p>
        </p:txBody>
      </p:sp>
      <p:sp>
        <p:nvSpPr>
          <p:cNvPr id="85" name="Rectangle 84">
            <a:extLst>
              <a:ext uri="{FF2B5EF4-FFF2-40B4-BE49-F238E27FC236}">
                <a16:creationId xmlns:a16="http://schemas.microsoft.com/office/drawing/2014/main" xmlns="" id="{72B02A67-67BC-41E2-8AD4-1E9AF8F17671}"/>
              </a:ext>
            </a:extLst>
          </p:cNvPr>
          <p:cNvSpPr/>
          <p:nvPr/>
        </p:nvSpPr>
        <p:spPr bwMode="auto">
          <a:xfrm>
            <a:off x="9395461" y="6226310"/>
            <a:ext cx="2796540" cy="661678"/>
          </a:xfrm>
          <a:prstGeom prst="rect">
            <a:avLst/>
          </a:prstGeom>
          <a:solidFill>
            <a:srgbClr val="0078D4"/>
          </a:solidFill>
          <a:ln w="19050" cap="flat" cmpd="sng" algn="ctr">
            <a:noFill/>
            <a:prstDash val="solid"/>
          </a:ln>
          <a:effectLst/>
        </p:spPr>
        <p:txBody>
          <a:bodyPr lIns="182854" rIns="182854"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Semilight" charset="0"/>
                <a:ea typeface="Segoe UI Semilight" charset="0"/>
                <a:cs typeface="Segoe UI Semilight" charset="0"/>
              </a:rPr>
              <a:t>EXPLORE</a:t>
            </a:r>
          </a:p>
        </p:txBody>
      </p:sp>
    </p:spTree>
    <p:extLst>
      <p:ext uri="{BB962C8B-B14F-4D97-AF65-F5344CB8AC3E}">
        <p14:creationId xmlns:p14="http://schemas.microsoft.com/office/powerpoint/2010/main" val="30574541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54C9A9F2-3C03-4B6C-B9FF-911F96FA068F}"/>
              </a:ext>
            </a:extLst>
          </p:cNvPr>
          <p:cNvGrpSpPr/>
          <p:nvPr/>
        </p:nvGrpSpPr>
        <p:grpSpPr>
          <a:xfrm>
            <a:off x="4941888" y="558804"/>
            <a:ext cx="6464328" cy="6244669"/>
            <a:chOff x="6633607" y="242252"/>
            <a:chExt cx="6464328" cy="6244669"/>
          </a:xfrm>
        </p:grpSpPr>
        <p:grpSp>
          <p:nvGrpSpPr>
            <p:cNvPr id="4" name="Group 3">
              <a:extLst>
                <a:ext uri="{FF2B5EF4-FFF2-40B4-BE49-F238E27FC236}">
                  <a16:creationId xmlns:a16="http://schemas.microsoft.com/office/drawing/2014/main" xmlns="" id="{E19556CD-AADE-48C6-A7EB-37B372754303}"/>
                </a:ext>
              </a:extLst>
            </p:cNvPr>
            <p:cNvGrpSpPr/>
            <p:nvPr/>
          </p:nvGrpSpPr>
          <p:grpSpPr>
            <a:xfrm>
              <a:off x="6633607" y="242252"/>
              <a:ext cx="6254679" cy="2365055"/>
              <a:chOff x="5528826" y="2229132"/>
              <a:chExt cx="6254679" cy="2365055"/>
            </a:xfrm>
          </p:grpSpPr>
          <p:sp>
            <p:nvSpPr>
              <p:cNvPr id="13" name="TextBox 12">
                <a:extLst>
                  <a:ext uri="{FF2B5EF4-FFF2-40B4-BE49-F238E27FC236}">
                    <a16:creationId xmlns:a16="http://schemas.microsoft.com/office/drawing/2014/main" xmlns="" id="{71759BBF-A77C-470B-984D-E82D18142547}"/>
                  </a:ext>
                </a:extLst>
              </p:cNvPr>
              <p:cNvSpPr txBox="1"/>
              <p:nvPr/>
            </p:nvSpPr>
            <p:spPr>
              <a:xfrm>
                <a:off x="6607343" y="2229132"/>
                <a:ext cx="5176162" cy="2365055"/>
              </a:xfrm>
              <a:prstGeom prst="rect">
                <a:avLst/>
              </a:prstGeom>
              <a:noFill/>
              <a:ln>
                <a:noFill/>
              </a:ln>
            </p:spPr>
            <p:txBody>
              <a:bodyPr wrap="square" lIns="179285" tIns="143407" rIns="224106" bIns="143407" rtlCol="0" anchor="ctr" anchorCtr="0">
                <a:spAutoFit/>
              </a:bodyPr>
              <a:lstStyle>
                <a:defPPr>
                  <a:defRPr lang="en-US"/>
                </a:defPPr>
                <a:lvl1pPr marR="0" lvl="0" indent="0" defTabSz="914400" fontAlgn="auto">
                  <a:lnSpc>
                    <a:spcPct val="90000"/>
                  </a:lnSpc>
                  <a:spcBef>
                    <a:spcPct val="0"/>
                  </a:spcBef>
                  <a:spcAft>
                    <a:spcPts val="600"/>
                  </a:spcAft>
                  <a:buClrTx/>
                  <a:buSzTx/>
                  <a:buFontTx/>
                  <a:buNone/>
                  <a:tabLst/>
                  <a:defRPr kumimoji="0" sz="1600" b="1" i="0" u="none" strike="noStrike" kern="0" cap="none" spc="50" normalizeH="0" baseline="0">
                    <a:ln w="3175">
                      <a:noFill/>
                    </a:ln>
                    <a:gradFill>
                      <a:gsLst>
                        <a:gs pos="17424">
                          <a:schemeClr val="accent3"/>
                        </a:gs>
                        <a:gs pos="61000">
                          <a:schemeClr val="accent3"/>
                        </a:gs>
                      </a:gsLst>
                      <a:lin ang="5400000" scaled="1"/>
                    </a:gradFill>
                    <a:effectLst/>
                    <a:uLnTx/>
                    <a:uFillTx/>
                    <a:latin typeface="Segoe UI"/>
                    <a:cs typeface="Segoe UI Semibold" panose="020B0702040204020203" pitchFamily="34" charset="0"/>
                  </a:defRPr>
                </a:lvl1pPr>
              </a:lstStyle>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2000" b="1" i="0" u="none" strike="noStrike" kern="0" cap="none" spc="0" normalizeH="0" baseline="0" noProof="0" dirty="0">
                    <a:ln w="3175">
                      <a:noFill/>
                    </a:ln>
                    <a:solidFill>
                      <a:srgbClr val="191A1F"/>
                    </a:solidFill>
                    <a:effectLst/>
                    <a:uLnTx/>
                    <a:uFillTx/>
                    <a:latin typeface="Segoe UI Semibold"/>
                    <a:ea typeface="Segoe UI Semilight" charset="0"/>
                    <a:cs typeface="Segoe UI Semilight" charset="0"/>
                  </a:rPr>
                  <a:t>Natural Language Processing</a:t>
                </a:r>
              </a:p>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Key Phrase Extraction </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Sentiment Analysis</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Organization Entity Extraction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Location Entity Extraction </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Persons Entity Extraction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Language Detection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Text Translation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endPar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endParaRPr>
              </a:p>
            </p:txBody>
          </p:sp>
          <p:grpSp>
            <p:nvGrpSpPr>
              <p:cNvPr id="14" name="Group 13">
                <a:extLst>
                  <a:ext uri="{FF2B5EF4-FFF2-40B4-BE49-F238E27FC236}">
                    <a16:creationId xmlns:a16="http://schemas.microsoft.com/office/drawing/2014/main" xmlns="" id="{DFDAEBF6-6DCB-4282-A422-D6CD5E2CA436}"/>
                  </a:ext>
                </a:extLst>
              </p:cNvPr>
              <p:cNvGrpSpPr/>
              <p:nvPr/>
            </p:nvGrpSpPr>
            <p:grpSpPr>
              <a:xfrm>
                <a:off x="5528826" y="2449868"/>
                <a:ext cx="987530" cy="987528"/>
                <a:chOff x="5528826" y="2449868"/>
                <a:chExt cx="987530" cy="987528"/>
              </a:xfrm>
            </p:grpSpPr>
            <p:sp>
              <p:nvSpPr>
                <p:cNvPr id="15" name="Oval 14">
                  <a:extLst>
                    <a:ext uri="{FF2B5EF4-FFF2-40B4-BE49-F238E27FC236}">
                      <a16:creationId xmlns:a16="http://schemas.microsoft.com/office/drawing/2014/main" xmlns="" id="{5DC999FD-BC11-4DD6-AFA0-5F4A70E3CB3F}"/>
                    </a:ext>
                  </a:extLst>
                </p:cNvPr>
                <p:cNvSpPr/>
                <p:nvPr/>
              </p:nvSpPr>
              <p:spPr bwMode="auto">
                <a:xfrm>
                  <a:off x="5528826" y="2449868"/>
                  <a:ext cx="987530" cy="987528"/>
                </a:xfrm>
                <a:prstGeom prst="ellipse">
                  <a:avLst/>
                </a:prstGeom>
                <a:solidFill>
                  <a:srgbClr val="0078D7"/>
                </a:solidFill>
                <a:ln w="12700" cap="flat" cmpd="sng" algn="ctr">
                  <a:noFill/>
                  <a:prstDash val="solid"/>
                  <a:miter lim="800000"/>
                </a:ln>
                <a:effectLst/>
              </p:spPr>
              <p:txBody>
                <a:bodyPr rot="0" spcFirstLastPara="0" vertOverflow="overflow" horzOverflow="overflow" vert="horz" wrap="square" lIns="215103" tIns="172082" rIns="215103" bIns="172082" numCol="1" spcCol="0" rtlCol="0" fromWordArt="0" anchor="ctr" anchorCtr="0" forceAA="0" compatLnSpc="1">
                  <a:prstTxWarp prst="textNoShape">
                    <a:avLst/>
                  </a:prstTxWarp>
                  <a:noAutofit/>
                </a:bodyPr>
                <a:lstStyle/>
                <a:p>
                  <a:pPr marL="0" marR="0" lvl="0" indent="0" algn="ctr" defTabSz="1096713" rtl="0" eaLnBrk="1" fontAlgn="base" latinLnBrk="0" hangingPunct="1">
                    <a:lnSpc>
                      <a:spcPct val="90000"/>
                    </a:lnSpc>
                    <a:spcBef>
                      <a:spcPct val="0"/>
                    </a:spcBef>
                    <a:spcAft>
                      <a:spcPct val="0"/>
                    </a:spcAft>
                    <a:buClrTx/>
                    <a:buSzTx/>
                    <a:buFontTx/>
                    <a:buNone/>
                    <a:tabLst/>
                    <a:defRPr/>
                  </a:pPr>
                  <a:endParaRPr kumimoji="0" lang="en-US" sz="282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people_23" title="Icon of a person with a chat bubble above them">
                  <a:extLst>
                    <a:ext uri="{FF2B5EF4-FFF2-40B4-BE49-F238E27FC236}">
                      <a16:creationId xmlns:a16="http://schemas.microsoft.com/office/drawing/2014/main" xmlns="" id="{A5625B8C-314D-4F06-96AC-02ACFDEC9F41}"/>
                    </a:ext>
                  </a:extLst>
                </p:cNvPr>
                <p:cNvSpPr>
                  <a:spLocks noChangeAspect="1" noEditPoints="1"/>
                </p:cNvSpPr>
                <p:nvPr/>
              </p:nvSpPr>
              <p:spPr bwMode="auto">
                <a:xfrm>
                  <a:off x="5748928" y="2672865"/>
                  <a:ext cx="547326" cy="541534"/>
                </a:xfrm>
                <a:custGeom>
                  <a:avLst/>
                  <a:gdLst>
                    <a:gd name="T0" fmla="*/ 75 w 275"/>
                    <a:gd name="T1" fmla="*/ 34 h 273"/>
                    <a:gd name="T2" fmla="*/ 75 w 275"/>
                    <a:gd name="T3" fmla="*/ 0 h 273"/>
                    <a:gd name="T4" fmla="*/ 275 w 275"/>
                    <a:gd name="T5" fmla="*/ 0 h 273"/>
                    <a:gd name="T6" fmla="*/ 275 w 275"/>
                    <a:gd name="T7" fmla="*/ 125 h 273"/>
                    <a:gd name="T8" fmla="*/ 247 w 275"/>
                    <a:gd name="T9" fmla="*/ 125 h 273"/>
                    <a:gd name="T10" fmla="*/ 203 w 275"/>
                    <a:gd name="T11" fmla="*/ 170 h 273"/>
                    <a:gd name="T12" fmla="*/ 203 w 275"/>
                    <a:gd name="T13" fmla="*/ 127 h 273"/>
                    <a:gd name="T14" fmla="*/ 181 w 275"/>
                    <a:gd name="T15" fmla="*/ 127 h 273"/>
                    <a:gd name="T16" fmla="*/ 92 w 275"/>
                    <a:gd name="T17" fmla="*/ 71 h 273"/>
                    <a:gd name="T18" fmla="*/ 38 w 275"/>
                    <a:gd name="T19" fmla="*/ 126 h 273"/>
                    <a:gd name="T20" fmla="*/ 92 w 275"/>
                    <a:gd name="T21" fmla="*/ 181 h 273"/>
                    <a:gd name="T22" fmla="*/ 147 w 275"/>
                    <a:gd name="T23" fmla="*/ 126 h 273"/>
                    <a:gd name="T24" fmla="*/ 92 w 275"/>
                    <a:gd name="T25" fmla="*/ 71 h 273"/>
                    <a:gd name="T26" fmla="*/ 185 w 275"/>
                    <a:gd name="T27" fmla="*/ 273 h 273"/>
                    <a:gd name="T28" fmla="*/ 92 w 275"/>
                    <a:gd name="T29" fmla="*/ 181 h 273"/>
                    <a:gd name="T30" fmla="*/ 0 w 275"/>
                    <a:gd name="T3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5" h="273">
                      <a:moveTo>
                        <a:pt x="75" y="34"/>
                      </a:moveTo>
                      <a:cubicBezTo>
                        <a:pt x="75" y="0"/>
                        <a:pt x="75" y="0"/>
                        <a:pt x="75" y="0"/>
                      </a:cubicBezTo>
                      <a:cubicBezTo>
                        <a:pt x="275" y="0"/>
                        <a:pt x="275" y="0"/>
                        <a:pt x="275" y="0"/>
                      </a:cubicBezTo>
                      <a:cubicBezTo>
                        <a:pt x="275" y="125"/>
                        <a:pt x="275" y="125"/>
                        <a:pt x="275" y="125"/>
                      </a:cubicBezTo>
                      <a:cubicBezTo>
                        <a:pt x="247" y="125"/>
                        <a:pt x="247" y="125"/>
                        <a:pt x="247" y="125"/>
                      </a:cubicBezTo>
                      <a:cubicBezTo>
                        <a:pt x="203" y="170"/>
                        <a:pt x="203" y="170"/>
                        <a:pt x="203" y="170"/>
                      </a:cubicBezTo>
                      <a:cubicBezTo>
                        <a:pt x="203" y="127"/>
                        <a:pt x="203" y="127"/>
                        <a:pt x="203" y="127"/>
                      </a:cubicBezTo>
                      <a:cubicBezTo>
                        <a:pt x="181" y="127"/>
                        <a:pt x="181" y="127"/>
                        <a:pt x="181" y="127"/>
                      </a:cubicBezTo>
                      <a:moveTo>
                        <a:pt x="92" y="71"/>
                      </a:moveTo>
                      <a:cubicBezTo>
                        <a:pt x="62" y="71"/>
                        <a:pt x="38" y="96"/>
                        <a:pt x="38" y="126"/>
                      </a:cubicBezTo>
                      <a:cubicBezTo>
                        <a:pt x="38" y="156"/>
                        <a:pt x="62" y="181"/>
                        <a:pt x="92" y="181"/>
                      </a:cubicBezTo>
                      <a:cubicBezTo>
                        <a:pt x="123" y="181"/>
                        <a:pt x="147" y="156"/>
                        <a:pt x="147" y="126"/>
                      </a:cubicBezTo>
                      <a:cubicBezTo>
                        <a:pt x="147" y="96"/>
                        <a:pt x="123" y="71"/>
                        <a:pt x="92" y="71"/>
                      </a:cubicBezTo>
                      <a:close/>
                      <a:moveTo>
                        <a:pt x="185" y="273"/>
                      </a:moveTo>
                      <a:cubicBezTo>
                        <a:pt x="185" y="222"/>
                        <a:pt x="144" y="181"/>
                        <a:pt x="92" y="181"/>
                      </a:cubicBezTo>
                      <a:cubicBezTo>
                        <a:pt x="41" y="181"/>
                        <a:pt x="0" y="222"/>
                        <a:pt x="0" y="273"/>
                      </a:cubicBezTo>
                    </a:path>
                  </a:pathLst>
                </a:custGeom>
                <a:noFill/>
                <a:ln w="2222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5" name="TextBox 4">
              <a:extLst>
                <a:ext uri="{FF2B5EF4-FFF2-40B4-BE49-F238E27FC236}">
                  <a16:creationId xmlns:a16="http://schemas.microsoft.com/office/drawing/2014/main" xmlns="" id="{799457F9-91A4-4706-8BC0-7D1D987704A9}"/>
                </a:ext>
              </a:extLst>
            </p:cNvPr>
            <p:cNvSpPr txBox="1"/>
            <p:nvPr/>
          </p:nvSpPr>
          <p:spPr>
            <a:xfrm>
              <a:off x="7709752" y="2735018"/>
              <a:ext cx="5388183" cy="2143456"/>
            </a:xfrm>
            <a:prstGeom prst="rect">
              <a:avLst/>
            </a:prstGeom>
            <a:noFill/>
            <a:ln>
              <a:noFill/>
            </a:ln>
          </p:spPr>
          <p:txBody>
            <a:bodyPr wrap="square" lIns="179259" tIns="143407" rIns="179259" bIns="143407" rtlCol="0" anchor="ctr" anchorCtr="0">
              <a:spAutoFit/>
            </a:bodyPr>
            <a:lstStyle>
              <a:defPPr>
                <a:defRPr lang="en-US"/>
              </a:defPPr>
              <a:lvl1pPr marR="0" lvl="0" indent="0" defTabSz="914400" fontAlgn="auto">
                <a:lnSpc>
                  <a:spcPct val="90000"/>
                </a:lnSpc>
                <a:spcBef>
                  <a:spcPct val="0"/>
                </a:spcBef>
                <a:spcAft>
                  <a:spcPts val="600"/>
                </a:spcAft>
                <a:buClrTx/>
                <a:buSzTx/>
                <a:buFontTx/>
                <a:buNone/>
                <a:tabLst/>
                <a:defRPr kumimoji="0" sz="1600" b="1" i="0" u="none" strike="noStrike" kern="0" cap="none" spc="50" normalizeH="0" baseline="0">
                  <a:ln w="3175">
                    <a:noFill/>
                  </a:ln>
                  <a:gradFill>
                    <a:gsLst>
                      <a:gs pos="17424">
                        <a:schemeClr val="accent3"/>
                      </a:gs>
                      <a:gs pos="61000">
                        <a:schemeClr val="accent3"/>
                      </a:gs>
                    </a:gsLst>
                    <a:lin ang="5400000" scaled="1"/>
                  </a:gradFill>
                  <a:effectLst/>
                  <a:uLnTx/>
                  <a:uFillTx/>
                  <a:latin typeface="Segoe UI"/>
                  <a:cs typeface="Segoe UI Semibold" panose="020B0702040204020203" pitchFamily="34" charset="0"/>
                </a:defRPr>
              </a:lvl1pPr>
            </a:lstStyle>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2000" b="0" i="0" u="none" strike="noStrike" kern="0" cap="none" spc="0" normalizeH="0" baseline="0" noProof="0" dirty="0">
                  <a:ln w="3175">
                    <a:noFill/>
                  </a:ln>
                  <a:solidFill>
                    <a:srgbClr val="191A1F"/>
                  </a:solidFill>
                  <a:effectLst/>
                  <a:uLnTx/>
                  <a:uFillTx/>
                  <a:latin typeface="Segoe UI Semibold"/>
                  <a:ea typeface="Segoe UI Semilight" charset="0"/>
                  <a:cs typeface="Segoe UI Semilight" charset="0"/>
                </a:rPr>
                <a:t>Image Processing</a:t>
              </a:r>
            </a:p>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Face Detection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Tag Extraction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Celebrity Recognition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Landmark Detection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Handwriting Recognition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Printed Text Recognition</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endPar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xmlns="" id="{0F0208C7-7A75-4272-913F-C2667A38BC1A}"/>
                </a:ext>
              </a:extLst>
            </p:cNvPr>
            <p:cNvGrpSpPr/>
            <p:nvPr/>
          </p:nvGrpSpPr>
          <p:grpSpPr>
            <a:xfrm>
              <a:off x="6633607" y="4786664"/>
              <a:ext cx="5947660" cy="1700257"/>
              <a:chOff x="5531198" y="4688960"/>
              <a:chExt cx="5947660" cy="1700257"/>
            </a:xfrm>
          </p:grpSpPr>
          <p:sp>
            <p:nvSpPr>
              <p:cNvPr id="11" name="TextBox 10">
                <a:extLst>
                  <a:ext uri="{FF2B5EF4-FFF2-40B4-BE49-F238E27FC236}">
                    <a16:creationId xmlns:a16="http://schemas.microsoft.com/office/drawing/2014/main" xmlns="" id="{6AA5E9A5-4474-4C69-966B-F286A6FA2D60}"/>
                  </a:ext>
                </a:extLst>
              </p:cNvPr>
              <p:cNvSpPr txBox="1"/>
              <p:nvPr/>
            </p:nvSpPr>
            <p:spPr>
              <a:xfrm>
                <a:off x="6607343" y="4688960"/>
                <a:ext cx="4871515" cy="1700257"/>
              </a:xfrm>
              <a:prstGeom prst="rect">
                <a:avLst/>
              </a:prstGeom>
              <a:noFill/>
              <a:ln>
                <a:noFill/>
              </a:ln>
            </p:spPr>
            <p:txBody>
              <a:bodyPr wrap="square" lIns="224106" tIns="143407" rIns="179285" bIns="143407" rtlCol="0" anchor="ctr" anchorCtr="0">
                <a:spAutoFit/>
              </a:bodyPr>
              <a:lstStyle>
                <a:defPPr>
                  <a:defRPr lang="en-US"/>
                </a:defPPr>
                <a:lvl1pPr marR="0" lvl="0" indent="0" defTabSz="914400" fontAlgn="auto">
                  <a:lnSpc>
                    <a:spcPct val="90000"/>
                  </a:lnSpc>
                  <a:spcBef>
                    <a:spcPct val="0"/>
                  </a:spcBef>
                  <a:spcAft>
                    <a:spcPts val="600"/>
                  </a:spcAft>
                  <a:buClrTx/>
                  <a:buSzTx/>
                  <a:buFontTx/>
                  <a:buNone/>
                  <a:tabLst/>
                  <a:defRPr kumimoji="0" sz="1600" b="1" i="0" u="none" strike="noStrike" kern="0" cap="none" spc="50" normalizeH="0" baseline="0">
                    <a:ln w="3175">
                      <a:noFill/>
                    </a:ln>
                    <a:gradFill>
                      <a:gsLst>
                        <a:gs pos="17424">
                          <a:schemeClr val="accent3"/>
                        </a:gs>
                        <a:gs pos="61000">
                          <a:schemeClr val="accent3"/>
                        </a:gs>
                      </a:gsLst>
                      <a:lin ang="5400000" scaled="1"/>
                    </a:gradFill>
                    <a:effectLst/>
                    <a:uLnTx/>
                    <a:uFillTx/>
                    <a:latin typeface="Segoe UI"/>
                    <a:cs typeface="Segoe UI Semibold" panose="020B0702040204020203" pitchFamily="34" charset="0"/>
                  </a:defRPr>
                </a:lvl1pPr>
              </a:lstStyle>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2000" b="0" i="0" u="none" strike="noStrike" kern="0" cap="none" spc="0" normalizeH="0" baseline="0" noProof="0" dirty="0">
                    <a:ln w="3175">
                      <a:noFill/>
                    </a:ln>
                    <a:solidFill>
                      <a:srgbClr val="191A1F"/>
                    </a:solidFill>
                    <a:effectLst/>
                    <a:uLnTx/>
                    <a:uFillTx/>
                    <a:latin typeface="Segoe UI Semibold"/>
                    <a:ea typeface="Segoe UI Semilight" charset="0"/>
                    <a:cs typeface="Segoe UI Semilight" charset="0"/>
                  </a:rPr>
                  <a:t>Utilities</a:t>
                </a:r>
              </a:p>
              <a:p>
                <a:pPr marL="0" marR="0" lvl="0" indent="0" algn="l" defTabSz="914367" rtl="0" eaLnBrk="1" fontAlgn="auto" latinLnBrk="0" hangingPunct="1">
                  <a:lnSpc>
                    <a:spcPct val="90000"/>
                  </a:lnSpc>
                  <a:spcBef>
                    <a:spcPts val="196"/>
                  </a:spcBef>
                  <a:spcAft>
                    <a:spcPts val="0"/>
                  </a:spcAft>
                  <a:buClrTx/>
                  <a:buSzTx/>
                  <a:buFontTx/>
                  <a:buNone/>
                  <a:tabLst/>
                  <a:defRPr/>
                </a:pP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Complex Type Shaping</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Text Merging</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Text Splitting</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t>Conditional Skill</a:t>
                </a:r>
                <a:br>
                  <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rPr>
                </a:br>
                <a:endParaRPr kumimoji="0" lang="en-US" sz="1600" b="0" i="0" u="none" strike="noStrike" kern="0" cap="none" spc="0" normalizeH="0" baseline="0" noProof="0" dirty="0">
                  <a:ln w="3175">
                    <a:noFill/>
                  </a:ln>
                  <a:solidFill>
                    <a:srgbClr val="191A1F"/>
                  </a:solidFill>
                  <a:effectLst/>
                  <a:uLnTx/>
                  <a:uFillTx/>
                  <a:latin typeface="Segoe UI Semilight" charset="0"/>
                  <a:ea typeface="Segoe UI Semilight" charset="0"/>
                  <a:cs typeface="Segoe UI Semilight" charset="0"/>
                </a:endParaRPr>
              </a:p>
            </p:txBody>
          </p:sp>
          <p:sp>
            <p:nvSpPr>
              <p:cNvPr id="12" name="Oval 11">
                <a:extLst>
                  <a:ext uri="{FF2B5EF4-FFF2-40B4-BE49-F238E27FC236}">
                    <a16:creationId xmlns:a16="http://schemas.microsoft.com/office/drawing/2014/main" xmlns="" id="{0C6D6C76-5074-4973-A5B5-5A3838511735}"/>
                  </a:ext>
                </a:extLst>
              </p:cNvPr>
              <p:cNvSpPr/>
              <p:nvPr/>
            </p:nvSpPr>
            <p:spPr bwMode="auto">
              <a:xfrm>
                <a:off x="5531198" y="4916901"/>
                <a:ext cx="982786" cy="982785"/>
              </a:xfrm>
              <a:prstGeom prst="ellipse">
                <a:avLst/>
              </a:prstGeom>
              <a:solidFill>
                <a:srgbClr val="0078D7"/>
              </a:solidFill>
              <a:ln w="12700" cap="flat" cmpd="sng" algn="ctr">
                <a:noFill/>
                <a:prstDash val="solid"/>
                <a:miter lim="800000"/>
              </a:ln>
              <a:effectLst/>
            </p:spPr>
            <p:txBody>
              <a:bodyPr rot="0" spcFirstLastPara="0" vertOverflow="overflow" horzOverflow="overflow" vert="horz" wrap="square" lIns="215103" tIns="172082" rIns="215103" bIns="172082" numCol="1" spcCol="0" rtlCol="0" fromWordArt="0" anchor="ctr" anchorCtr="0" forceAA="0" compatLnSpc="1">
                <a:prstTxWarp prst="textNoShape">
                  <a:avLst/>
                </a:prstTxWarp>
                <a:noAutofit/>
              </a:bodyPr>
              <a:lstStyle/>
              <a:p>
                <a:pPr marL="0" marR="0" lvl="0" indent="0" algn="ctr" defTabSz="1096713" rtl="0" eaLnBrk="1" fontAlgn="base" latinLnBrk="0" hangingPunct="1">
                  <a:lnSpc>
                    <a:spcPct val="90000"/>
                  </a:lnSpc>
                  <a:spcBef>
                    <a:spcPct val="0"/>
                  </a:spcBef>
                  <a:spcAft>
                    <a:spcPct val="0"/>
                  </a:spcAft>
                  <a:buClrTx/>
                  <a:buSzTx/>
                  <a:buFontTx/>
                  <a:buNone/>
                  <a:tabLst/>
                  <a:defRPr/>
                </a:pPr>
                <a:endParaRPr kumimoji="0" lang="en-US" sz="282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xmlns="" id="{C0C79973-7FD0-4935-A6C5-D935996B5750}"/>
                </a:ext>
              </a:extLst>
            </p:cNvPr>
            <p:cNvGrpSpPr/>
            <p:nvPr/>
          </p:nvGrpSpPr>
          <p:grpSpPr>
            <a:xfrm>
              <a:off x="6633607" y="2823960"/>
              <a:ext cx="982787" cy="982786"/>
              <a:chOff x="6633607" y="3232685"/>
              <a:chExt cx="982787" cy="982786"/>
            </a:xfrm>
          </p:grpSpPr>
          <p:sp>
            <p:nvSpPr>
              <p:cNvPr id="9" name="Oval 7">
                <a:extLst>
                  <a:ext uri="{FF2B5EF4-FFF2-40B4-BE49-F238E27FC236}">
                    <a16:creationId xmlns:a16="http://schemas.microsoft.com/office/drawing/2014/main" xmlns="" id="{66BEDE78-B1BE-48E5-9F34-70DDD53C3ACD}"/>
                  </a:ext>
                </a:extLst>
              </p:cNvPr>
              <p:cNvSpPr/>
              <p:nvPr/>
            </p:nvSpPr>
            <p:spPr bwMode="auto">
              <a:xfrm>
                <a:off x="6633607" y="3232685"/>
                <a:ext cx="982787" cy="982786"/>
              </a:xfrm>
              <a:prstGeom prst="ellipse">
                <a:avLst/>
              </a:prstGeom>
              <a:solidFill>
                <a:srgbClr val="0078D7"/>
              </a:solidFill>
              <a:ln w="12700" cap="flat" cmpd="sng" algn="ctr">
                <a:noFill/>
                <a:prstDash val="solid"/>
                <a:miter lim="800000"/>
              </a:ln>
              <a:effectLst/>
            </p:spPr>
            <p:txBody>
              <a:bodyPr rot="0" spcFirstLastPara="0" vertOverflow="overflow" horzOverflow="overflow" vert="horz" wrap="square" lIns="215103" tIns="172082" rIns="215103" bIns="172082" numCol="1" spcCol="0" rtlCol="0" fromWordArt="0" anchor="ctr" anchorCtr="0" forceAA="0" compatLnSpc="1">
                <a:prstTxWarp prst="textNoShape">
                  <a:avLst/>
                </a:prstTxWarp>
                <a:noAutofit/>
              </a:bodyPr>
              <a:lstStyle/>
              <a:p>
                <a:pPr marL="0" marR="0" lvl="0" indent="0" algn="ctr" defTabSz="1096713" rtl="0" eaLnBrk="1" fontAlgn="base" latinLnBrk="0" hangingPunct="1">
                  <a:lnSpc>
                    <a:spcPct val="90000"/>
                  </a:lnSpc>
                  <a:spcBef>
                    <a:spcPct val="0"/>
                  </a:spcBef>
                  <a:spcAft>
                    <a:spcPct val="0"/>
                  </a:spcAft>
                  <a:buClrTx/>
                  <a:buSzTx/>
                  <a:buFontTx/>
                  <a:buNone/>
                  <a:tabLst/>
                  <a:defRPr/>
                </a:pPr>
                <a:endParaRPr kumimoji="0" lang="en-US" sz="282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Eye" title="Icon of an eye">
                <a:extLst>
                  <a:ext uri="{FF2B5EF4-FFF2-40B4-BE49-F238E27FC236}">
                    <a16:creationId xmlns:a16="http://schemas.microsoft.com/office/drawing/2014/main" xmlns="" id="{1266F7A7-6B87-49BF-99DC-A674988B27C8}"/>
                  </a:ext>
                </a:extLst>
              </p:cNvPr>
              <p:cNvSpPr>
                <a:spLocks noChangeAspect="1" noEditPoints="1"/>
              </p:cNvSpPr>
              <p:nvPr/>
            </p:nvSpPr>
            <p:spPr bwMode="auto">
              <a:xfrm>
                <a:off x="6823374" y="3560949"/>
                <a:ext cx="590918" cy="326257"/>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28575" cap="sq">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
          <p:nvSpPr>
            <p:cNvPr id="8" name="Freeform 96" title="Icon of a gear with a wrench">
              <a:extLst>
                <a:ext uri="{FF2B5EF4-FFF2-40B4-BE49-F238E27FC236}">
                  <a16:creationId xmlns:a16="http://schemas.microsoft.com/office/drawing/2014/main" xmlns="" id="{3AEBC6A6-F599-4993-9669-1CA4DBC1E4CC}"/>
                </a:ext>
              </a:extLst>
            </p:cNvPr>
            <p:cNvSpPr>
              <a:spLocks noChangeAspect="1" noEditPoints="1"/>
            </p:cNvSpPr>
            <p:nvPr/>
          </p:nvSpPr>
          <p:spPr bwMode="auto">
            <a:xfrm>
              <a:off x="6913858" y="5285221"/>
              <a:ext cx="487177" cy="44857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
        <p:nvSpPr>
          <p:cNvPr id="17" name="Rectangle 16">
            <a:extLst>
              <a:ext uri="{FF2B5EF4-FFF2-40B4-BE49-F238E27FC236}">
                <a16:creationId xmlns:a16="http://schemas.microsoft.com/office/drawing/2014/main" xmlns="" id="{A1795CAA-0C4F-49EB-BE66-EE5DB0EB32E0}"/>
              </a:ext>
            </a:extLst>
          </p:cNvPr>
          <p:cNvSpPr/>
          <p:nvPr/>
        </p:nvSpPr>
        <p:spPr bwMode="auto">
          <a:xfrm>
            <a:off x="0" y="0"/>
            <a:ext cx="433705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xmlns="" id="{719B5D02-FCF9-4549-B61C-C3989E6EFCFC}"/>
              </a:ext>
            </a:extLst>
          </p:cNvPr>
          <p:cNvSpPr>
            <a:spLocks noGrp="1"/>
          </p:cNvSpPr>
          <p:nvPr>
            <p:ph type="title"/>
          </p:nvPr>
        </p:nvSpPr>
        <p:spPr>
          <a:xfrm>
            <a:off x="588263" y="2403568"/>
            <a:ext cx="3108526" cy="1661993"/>
          </a:xfrm>
        </p:spPr>
        <p:txBody>
          <a:bodyPr>
            <a:normAutofit fontScale="90000"/>
          </a:bodyPr>
          <a:lstStyle/>
          <a:p>
            <a:r>
              <a:rPr lang="en-US" dirty="0">
                <a:solidFill>
                  <a:schemeClr val="bg1"/>
                </a:solidFill>
              </a:rPr>
              <a:t>Built-in Skills in Multiple Languages</a:t>
            </a:r>
          </a:p>
        </p:txBody>
      </p:sp>
    </p:spTree>
    <p:extLst>
      <p:ext uri="{BB962C8B-B14F-4D97-AF65-F5344CB8AC3E}">
        <p14:creationId xmlns:p14="http://schemas.microsoft.com/office/powerpoint/2010/main" val="4086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35" presetClass="path" presetSubtype="0" accel="50000" decel="50000" fill="hold" nodeType="withEffect">
                                  <p:stCondLst>
                                    <p:cond delay="400"/>
                                  </p:stCondLst>
                                  <p:childTnLst>
                                    <p:animMotion origin="layout" path="M -2.70833E-6 4.44444E-6 L -0.07213 4.44444E-6 " pathEditMode="relative" rAng="0" ptsTypes="AA">
                                      <p:cBhvr>
                                        <p:cTn id="9" dur="500" spd="-100000" fill="hold"/>
                                        <p:tgtEl>
                                          <p:spTgt spid="3"/>
                                        </p:tgtEl>
                                        <p:attrNameLst>
                                          <p:attrName>ppt_x</p:attrName>
                                          <p:attrName>ppt_y</p:attrName>
                                        </p:attrNameLst>
                                      </p:cBhvr>
                                      <p:rCtr x="-36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177">
            <a:extLst>
              <a:ext uri="{FF2B5EF4-FFF2-40B4-BE49-F238E27FC236}">
                <a16:creationId xmlns:a16="http://schemas.microsoft.com/office/drawing/2014/main" xmlns="" id="{04F35474-8910-44E4-9151-8A5EB7F90EB4}"/>
              </a:ext>
            </a:extLst>
          </p:cNvPr>
          <p:cNvSpPr/>
          <p:nvPr/>
        </p:nvSpPr>
        <p:spPr bwMode="auto">
          <a:xfrm>
            <a:off x="1042014" y="1450124"/>
            <a:ext cx="5969502" cy="461665"/>
          </a:xfrm>
          <a:prstGeom prst="rect">
            <a:avLst/>
          </a:prstGeom>
        </p:spPr>
        <p:txBody>
          <a:bodyPr vert="horz" wrap="square" lIns="91440" tIns="45720" rIns="91440" bIns="45720" rtlCol="0" anchor="t">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lang="en-US" sz="2400">
                <a:latin typeface="Segoe UI Semibold" panose="020B0702040204020203" pitchFamily="34" charset="0"/>
                <a:cs typeface="Segoe UI Semibold" panose="020B0702040204020203" pitchFamily="34" charset="0"/>
              </a:rPr>
              <a:t>Built-in</a:t>
            </a:r>
            <a:r>
              <a:rPr kumimoji="0" lang="en-US" sz="2400" b="0" i="0" u="none" strike="noStrike" kern="1200" cap="none" spc="0" normalizeH="0" baseline="0" noProof="0">
                <a:ln>
                  <a:noFill/>
                </a:ln>
                <a:effectLst/>
                <a:uLnTx/>
                <a:uFillTx/>
                <a:latin typeface="Segoe UI Semibold"/>
                <a:ea typeface="+mn-ea"/>
                <a:cs typeface="+mn-cs"/>
              </a:rPr>
              <a:t> skills</a:t>
            </a:r>
          </a:p>
        </p:txBody>
      </p:sp>
      <p:sp>
        <p:nvSpPr>
          <p:cNvPr id="19" name="Left Bracket 18">
            <a:extLst>
              <a:ext uri="{FF2B5EF4-FFF2-40B4-BE49-F238E27FC236}">
                <a16:creationId xmlns:a16="http://schemas.microsoft.com/office/drawing/2014/main" xmlns="" id="{6E567BAE-00DD-49E2-AE17-ACB2A71765C4}"/>
              </a:ext>
            </a:extLst>
          </p:cNvPr>
          <p:cNvSpPr/>
          <p:nvPr/>
        </p:nvSpPr>
        <p:spPr>
          <a:xfrm>
            <a:off x="646697" y="1662408"/>
            <a:ext cx="375402" cy="4323355"/>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315" name="Left Bracket 314">
            <a:extLst>
              <a:ext uri="{FF2B5EF4-FFF2-40B4-BE49-F238E27FC236}">
                <a16:creationId xmlns:a16="http://schemas.microsoft.com/office/drawing/2014/main" xmlns="" id="{76E8997F-109A-4C35-AB30-8784FF3DBF8B}"/>
              </a:ext>
            </a:extLst>
          </p:cNvPr>
          <p:cNvSpPr/>
          <p:nvPr/>
        </p:nvSpPr>
        <p:spPr>
          <a:xfrm flipH="1">
            <a:off x="6991602" y="1662408"/>
            <a:ext cx="375402" cy="4323355"/>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80" name="Freeform 5">
            <a:extLst>
              <a:ext uri="{FF2B5EF4-FFF2-40B4-BE49-F238E27FC236}">
                <a16:creationId xmlns:a16="http://schemas.microsoft.com/office/drawing/2014/main" xmlns="" id="{A0C7A20A-6385-448A-8F09-F545088F8CAC}"/>
              </a:ext>
            </a:extLst>
          </p:cNvPr>
          <p:cNvSpPr>
            <a:spLocks noEditPoints="1"/>
          </p:cNvSpPr>
          <p:nvPr/>
        </p:nvSpPr>
        <p:spPr bwMode="auto">
          <a:xfrm>
            <a:off x="4031286" y="2091643"/>
            <a:ext cx="222270" cy="355520"/>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99" name="Freeform 5">
            <a:extLst>
              <a:ext uri="{FF2B5EF4-FFF2-40B4-BE49-F238E27FC236}">
                <a16:creationId xmlns:a16="http://schemas.microsoft.com/office/drawing/2014/main" xmlns="" id="{1DA2B5A9-7157-428C-811D-AC5CA7A6B39D}"/>
              </a:ext>
            </a:extLst>
          </p:cNvPr>
          <p:cNvSpPr>
            <a:spLocks noEditPoints="1"/>
          </p:cNvSpPr>
          <p:nvPr/>
        </p:nvSpPr>
        <p:spPr bwMode="auto">
          <a:xfrm>
            <a:off x="4009739" y="3133557"/>
            <a:ext cx="265364" cy="29649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201" name="building_5">
            <a:extLst>
              <a:ext uri="{FF2B5EF4-FFF2-40B4-BE49-F238E27FC236}">
                <a16:creationId xmlns:a16="http://schemas.microsoft.com/office/drawing/2014/main" xmlns="" id="{CEA95296-5E31-4A5C-9926-808C5918FFEC}"/>
              </a:ext>
            </a:extLst>
          </p:cNvPr>
          <p:cNvSpPr>
            <a:spLocks noChangeAspect="1" noEditPoints="1"/>
          </p:cNvSpPr>
          <p:nvPr/>
        </p:nvSpPr>
        <p:spPr bwMode="auto">
          <a:xfrm>
            <a:off x="3970654" y="5090059"/>
            <a:ext cx="343534" cy="294256"/>
          </a:xfrm>
          <a:custGeom>
            <a:avLst/>
            <a:gdLst>
              <a:gd name="T0" fmla="*/ 178 w 244"/>
              <a:gd name="T1" fmla="*/ 28 h 209"/>
              <a:gd name="T2" fmla="*/ 244 w 244"/>
              <a:gd name="T3" fmla="*/ 62 h 209"/>
              <a:gd name="T4" fmla="*/ 0 w 244"/>
              <a:gd name="T5" fmla="*/ 62 h 209"/>
              <a:gd name="T6" fmla="*/ 122 w 244"/>
              <a:gd name="T7" fmla="*/ 0 h 209"/>
              <a:gd name="T8" fmla="*/ 178 w 244"/>
              <a:gd name="T9" fmla="*/ 28 h 209"/>
              <a:gd name="T10" fmla="*/ 20 w 244"/>
              <a:gd name="T11" fmla="*/ 190 h 209"/>
              <a:gd name="T12" fmla="*/ 13 w 244"/>
              <a:gd name="T13" fmla="*/ 209 h 209"/>
              <a:gd name="T14" fmla="*/ 232 w 244"/>
              <a:gd name="T15" fmla="*/ 209 h 209"/>
              <a:gd name="T16" fmla="*/ 217 w 244"/>
              <a:gd name="T17" fmla="*/ 171 h 209"/>
              <a:gd name="T18" fmla="*/ 27 w 244"/>
              <a:gd name="T19" fmla="*/ 171 h 209"/>
              <a:gd name="T20" fmla="*/ 20 w 244"/>
              <a:gd name="T21" fmla="*/ 190 h 209"/>
              <a:gd name="T22" fmla="*/ 27 w 244"/>
              <a:gd name="T23" fmla="*/ 171 h 209"/>
              <a:gd name="T24" fmla="*/ 27 w 244"/>
              <a:gd name="T25" fmla="*/ 62 h 209"/>
              <a:gd name="T26" fmla="*/ 217 w 244"/>
              <a:gd name="T27" fmla="*/ 171 h 209"/>
              <a:gd name="T28" fmla="*/ 217 w 244"/>
              <a:gd name="T29" fmla="*/ 62 h 209"/>
              <a:gd name="T30" fmla="*/ 185 w 244"/>
              <a:gd name="T31" fmla="*/ 171 h 209"/>
              <a:gd name="T32" fmla="*/ 185 w 244"/>
              <a:gd name="T33" fmla="*/ 62 h 209"/>
              <a:gd name="T34" fmla="*/ 154 w 244"/>
              <a:gd name="T35" fmla="*/ 171 h 209"/>
              <a:gd name="T36" fmla="*/ 154 w 244"/>
              <a:gd name="T37" fmla="*/ 62 h 209"/>
              <a:gd name="T38" fmla="*/ 122 w 244"/>
              <a:gd name="T39" fmla="*/ 171 h 209"/>
              <a:gd name="T40" fmla="*/ 122 w 244"/>
              <a:gd name="T41" fmla="*/ 62 h 209"/>
              <a:gd name="T42" fmla="*/ 90 w 244"/>
              <a:gd name="T43" fmla="*/ 171 h 209"/>
              <a:gd name="T44" fmla="*/ 90 w 244"/>
              <a:gd name="T45" fmla="*/ 62 h 209"/>
              <a:gd name="T46" fmla="*/ 59 w 244"/>
              <a:gd name="T47" fmla="*/ 171 h 209"/>
              <a:gd name="T48" fmla="*/ 59 w 244"/>
              <a:gd name="T49" fmla="*/ 6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4" h="209">
                <a:moveTo>
                  <a:pt x="178" y="28"/>
                </a:moveTo>
                <a:lnTo>
                  <a:pt x="244" y="62"/>
                </a:lnTo>
                <a:lnTo>
                  <a:pt x="0" y="62"/>
                </a:lnTo>
                <a:lnTo>
                  <a:pt x="122" y="0"/>
                </a:lnTo>
                <a:lnTo>
                  <a:pt x="178" y="28"/>
                </a:lnTo>
                <a:moveTo>
                  <a:pt x="20" y="190"/>
                </a:moveTo>
                <a:lnTo>
                  <a:pt x="13" y="209"/>
                </a:lnTo>
                <a:lnTo>
                  <a:pt x="232" y="209"/>
                </a:lnTo>
                <a:lnTo>
                  <a:pt x="217" y="171"/>
                </a:lnTo>
                <a:lnTo>
                  <a:pt x="27" y="171"/>
                </a:lnTo>
                <a:lnTo>
                  <a:pt x="20" y="190"/>
                </a:lnTo>
                <a:moveTo>
                  <a:pt x="27" y="171"/>
                </a:moveTo>
                <a:lnTo>
                  <a:pt x="27" y="62"/>
                </a:lnTo>
                <a:moveTo>
                  <a:pt x="217" y="171"/>
                </a:moveTo>
                <a:lnTo>
                  <a:pt x="217" y="62"/>
                </a:lnTo>
                <a:moveTo>
                  <a:pt x="185" y="171"/>
                </a:moveTo>
                <a:lnTo>
                  <a:pt x="185" y="62"/>
                </a:lnTo>
                <a:moveTo>
                  <a:pt x="154" y="171"/>
                </a:moveTo>
                <a:lnTo>
                  <a:pt x="154" y="62"/>
                </a:lnTo>
                <a:moveTo>
                  <a:pt x="122" y="171"/>
                </a:moveTo>
                <a:lnTo>
                  <a:pt x="122" y="62"/>
                </a:lnTo>
                <a:moveTo>
                  <a:pt x="90" y="171"/>
                </a:moveTo>
                <a:lnTo>
                  <a:pt x="90" y="62"/>
                </a:lnTo>
                <a:moveTo>
                  <a:pt x="59" y="171"/>
                </a:moveTo>
                <a:lnTo>
                  <a:pt x="59" y="62"/>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nvGrpSpPr>
          <p:cNvPr id="216" name="Group 215">
            <a:extLst>
              <a:ext uri="{FF2B5EF4-FFF2-40B4-BE49-F238E27FC236}">
                <a16:creationId xmlns:a16="http://schemas.microsoft.com/office/drawing/2014/main" xmlns="" id="{7159F964-4152-4595-A4E9-C65DE7E4DA62}"/>
              </a:ext>
            </a:extLst>
          </p:cNvPr>
          <p:cNvGrpSpPr/>
          <p:nvPr/>
        </p:nvGrpSpPr>
        <p:grpSpPr>
          <a:xfrm>
            <a:off x="4009712" y="4104123"/>
            <a:ext cx="265398" cy="334526"/>
            <a:chOff x="9006725" y="765957"/>
            <a:chExt cx="222999" cy="281085"/>
          </a:xfrm>
        </p:grpSpPr>
        <p:grpSp>
          <p:nvGrpSpPr>
            <p:cNvPr id="217" name="Group 216">
              <a:extLst>
                <a:ext uri="{FF2B5EF4-FFF2-40B4-BE49-F238E27FC236}">
                  <a16:creationId xmlns:a16="http://schemas.microsoft.com/office/drawing/2014/main" xmlns="" id="{FB04BA8B-350F-4DAD-A1F0-FBFB558E16A2}"/>
                </a:ext>
              </a:extLst>
            </p:cNvPr>
            <p:cNvGrpSpPr/>
            <p:nvPr/>
          </p:nvGrpSpPr>
          <p:grpSpPr>
            <a:xfrm>
              <a:off x="9006725" y="765957"/>
              <a:ext cx="222999" cy="281085"/>
              <a:chOff x="9049397" y="3538221"/>
              <a:chExt cx="843714" cy="1063479"/>
            </a:xfrm>
          </p:grpSpPr>
          <p:sp>
            <p:nvSpPr>
              <p:cNvPr id="228" name="Delay 472">
                <a:extLst>
                  <a:ext uri="{FF2B5EF4-FFF2-40B4-BE49-F238E27FC236}">
                    <a16:creationId xmlns:a16="http://schemas.microsoft.com/office/drawing/2014/main" xmlns="" id="{87E86DD9-A240-4AE5-88E9-6D4F85E5EE40}"/>
                  </a:ext>
                </a:extLst>
              </p:cNvPr>
              <p:cNvSpPr/>
              <p:nvPr/>
            </p:nvSpPr>
            <p:spPr bwMode="auto">
              <a:xfrm rot="16200000">
                <a:off x="9109305" y="3534347"/>
                <a:ext cx="720967" cy="728716"/>
              </a:xfrm>
              <a:custGeom>
                <a:avLst/>
                <a:gdLst>
                  <a:gd name="connsiteX0" fmla="*/ 0 w 646772"/>
                  <a:gd name="connsiteY0" fmla="*/ 0 h 687074"/>
                  <a:gd name="connsiteX1" fmla="*/ 323386 w 646772"/>
                  <a:gd name="connsiteY1" fmla="*/ 0 h 687074"/>
                  <a:gd name="connsiteX2" fmla="*/ 646772 w 646772"/>
                  <a:gd name="connsiteY2" fmla="*/ 343537 h 687074"/>
                  <a:gd name="connsiteX3" fmla="*/ 323386 w 646772"/>
                  <a:gd name="connsiteY3" fmla="*/ 687074 h 687074"/>
                  <a:gd name="connsiteX4" fmla="*/ 0 w 646772"/>
                  <a:gd name="connsiteY4" fmla="*/ 687074 h 687074"/>
                  <a:gd name="connsiteX5" fmla="*/ 0 w 646772"/>
                  <a:gd name="connsiteY5" fmla="*/ 0 h 687074"/>
                  <a:gd name="connsiteX0" fmla="*/ 70225 w 716997"/>
                  <a:gd name="connsiteY0" fmla="*/ 0 h 687074"/>
                  <a:gd name="connsiteX1" fmla="*/ 393611 w 716997"/>
                  <a:gd name="connsiteY1" fmla="*/ 0 h 687074"/>
                  <a:gd name="connsiteX2" fmla="*/ 716997 w 716997"/>
                  <a:gd name="connsiteY2" fmla="*/ 343537 h 687074"/>
                  <a:gd name="connsiteX3" fmla="*/ 393611 w 716997"/>
                  <a:gd name="connsiteY3" fmla="*/ 687074 h 687074"/>
                  <a:gd name="connsiteX4" fmla="*/ 70225 w 716997"/>
                  <a:gd name="connsiteY4" fmla="*/ 687074 h 687074"/>
                  <a:gd name="connsiteX5" fmla="*/ 70225 w 716997"/>
                  <a:gd name="connsiteY5" fmla="*/ 0 h 687074"/>
                  <a:gd name="connsiteX0" fmla="*/ 17775 w 664547"/>
                  <a:gd name="connsiteY0" fmla="*/ 0 h 734251"/>
                  <a:gd name="connsiteX1" fmla="*/ 341161 w 664547"/>
                  <a:gd name="connsiteY1" fmla="*/ 0 h 734251"/>
                  <a:gd name="connsiteX2" fmla="*/ 664547 w 664547"/>
                  <a:gd name="connsiteY2" fmla="*/ 343537 h 734251"/>
                  <a:gd name="connsiteX3" fmla="*/ 341161 w 664547"/>
                  <a:gd name="connsiteY3" fmla="*/ 687074 h 734251"/>
                  <a:gd name="connsiteX4" fmla="*/ 17775 w 664547"/>
                  <a:gd name="connsiteY4" fmla="*/ 687074 h 734251"/>
                  <a:gd name="connsiteX5" fmla="*/ 17775 w 664547"/>
                  <a:gd name="connsiteY5" fmla="*/ 0 h 734251"/>
                  <a:gd name="connsiteX0" fmla="*/ 20104 w 666876"/>
                  <a:gd name="connsiteY0" fmla="*/ 0 h 714495"/>
                  <a:gd name="connsiteX1" fmla="*/ 343490 w 666876"/>
                  <a:gd name="connsiteY1" fmla="*/ 0 h 714495"/>
                  <a:gd name="connsiteX2" fmla="*/ 666876 w 666876"/>
                  <a:gd name="connsiteY2" fmla="*/ 343537 h 714495"/>
                  <a:gd name="connsiteX3" fmla="*/ 343490 w 666876"/>
                  <a:gd name="connsiteY3" fmla="*/ 687074 h 714495"/>
                  <a:gd name="connsiteX4" fmla="*/ 20104 w 666876"/>
                  <a:gd name="connsiteY4" fmla="*/ 687074 h 714495"/>
                  <a:gd name="connsiteX5" fmla="*/ 20104 w 666876"/>
                  <a:gd name="connsiteY5" fmla="*/ 0 h 714495"/>
                  <a:gd name="connsiteX0" fmla="*/ 60422 w 707194"/>
                  <a:gd name="connsiteY0" fmla="*/ 0 h 712171"/>
                  <a:gd name="connsiteX1" fmla="*/ 383808 w 707194"/>
                  <a:gd name="connsiteY1" fmla="*/ 0 h 712171"/>
                  <a:gd name="connsiteX2" fmla="*/ 707194 w 707194"/>
                  <a:gd name="connsiteY2" fmla="*/ 343537 h 712171"/>
                  <a:gd name="connsiteX3" fmla="*/ 383808 w 707194"/>
                  <a:gd name="connsiteY3" fmla="*/ 687074 h 712171"/>
                  <a:gd name="connsiteX4" fmla="*/ 96 w 707194"/>
                  <a:gd name="connsiteY4" fmla="*/ 683902 h 712171"/>
                  <a:gd name="connsiteX5" fmla="*/ 60422 w 707194"/>
                  <a:gd name="connsiteY5" fmla="*/ 0 h 712171"/>
                  <a:gd name="connsiteX0" fmla="*/ 61489 w 708261"/>
                  <a:gd name="connsiteY0" fmla="*/ 0 h 710499"/>
                  <a:gd name="connsiteX1" fmla="*/ 384875 w 708261"/>
                  <a:gd name="connsiteY1" fmla="*/ 0 h 710499"/>
                  <a:gd name="connsiteX2" fmla="*/ 708261 w 708261"/>
                  <a:gd name="connsiteY2" fmla="*/ 343537 h 710499"/>
                  <a:gd name="connsiteX3" fmla="*/ 384875 w 708261"/>
                  <a:gd name="connsiteY3" fmla="*/ 687074 h 710499"/>
                  <a:gd name="connsiteX4" fmla="*/ 1163 w 708261"/>
                  <a:gd name="connsiteY4" fmla="*/ 683902 h 710499"/>
                  <a:gd name="connsiteX5" fmla="*/ 61489 w 708261"/>
                  <a:gd name="connsiteY5" fmla="*/ 0 h 710499"/>
                  <a:gd name="connsiteX0" fmla="*/ 61489 w 708261"/>
                  <a:gd name="connsiteY0" fmla="*/ 66113 h 776612"/>
                  <a:gd name="connsiteX1" fmla="*/ 384875 w 708261"/>
                  <a:gd name="connsiteY1" fmla="*/ 66113 h 776612"/>
                  <a:gd name="connsiteX2" fmla="*/ 708261 w 708261"/>
                  <a:gd name="connsiteY2" fmla="*/ 409650 h 776612"/>
                  <a:gd name="connsiteX3" fmla="*/ 384875 w 708261"/>
                  <a:gd name="connsiteY3" fmla="*/ 753187 h 776612"/>
                  <a:gd name="connsiteX4" fmla="*/ 1163 w 708261"/>
                  <a:gd name="connsiteY4" fmla="*/ 750015 h 776612"/>
                  <a:gd name="connsiteX5" fmla="*/ 61489 w 708261"/>
                  <a:gd name="connsiteY5" fmla="*/ 66113 h 776612"/>
                  <a:gd name="connsiteX0" fmla="*/ 61489 w 708261"/>
                  <a:gd name="connsiteY0" fmla="*/ 42981 h 753480"/>
                  <a:gd name="connsiteX1" fmla="*/ 384875 w 708261"/>
                  <a:gd name="connsiteY1" fmla="*/ 42981 h 753480"/>
                  <a:gd name="connsiteX2" fmla="*/ 708261 w 708261"/>
                  <a:gd name="connsiteY2" fmla="*/ 386518 h 753480"/>
                  <a:gd name="connsiteX3" fmla="*/ 384875 w 708261"/>
                  <a:gd name="connsiteY3" fmla="*/ 730055 h 753480"/>
                  <a:gd name="connsiteX4" fmla="*/ 1163 w 708261"/>
                  <a:gd name="connsiteY4" fmla="*/ 726883 h 753480"/>
                  <a:gd name="connsiteX5" fmla="*/ 61489 w 708261"/>
                  <a:gd name="connsiteY5" fmla="*/ 42981 h 753480"/>
                  <a:gd name="connsiteX0" fmla="*/ 61489 w 708261"/>
                  <a:gd name="connsiteY0" fmla="*/ 42981 h 753480"/>
                  <a:gd name="connsiteX1" fmla="*/ 384875 w 708261"/>
                  <a:gd name="connsiteY1" fmla="*/ 42981 h 753480"/>
                  <a:gd name="connsiteX2" fmla="*/ 708261 w 708261"/>
                  <a:gd name="connsiteY2" fmla="*/ 386518 h 753480"/>
                  <a:gd name="connsiteX3" fmla="*/ 384875 w 708261"/>
                  <a:gd name="connsiteY3" fmla="*/ 730055 h 753480"/>
                  <a:gd name="connsiteX4" fmla="*/ 1163 w 708261"/>
                  <a:gd name="connsiteY4" fmla="*/ 726883 h 753480"/>
                  <a:gd name="connsiteX5" fmla="*/ 61489 w 708261"/>
                  <a:gd name="connsiteY5" fmla="*/ 42981 h 753480"/>
                  <a:gd name="connsiteX0" fmla="*/ 61489 w 708261"/>
                  <a:gd name="connsiteY0" fmla="*/ 55271 h 765770"/>
                  <a:gd name="connsiteX1" fmla="*/ 384875 w 708261"/>
                  <a:gd name="connsiteY1" fmla="*/ 55271 h 765770"/>
                  <a:gd name="connsiteX2" fmla="*/ 708261 w 708261"/>
                  <a:gd name="connsiteY2" fmla="*/ 398808 h 765770"/>
                  <a:gd name="connsiteX3" fmla="*/ 384875 w 708261"/>
                  <a:gd name="connsiteY3" fmla="*/ 742345 h 765770"/>
                  <a:gd name="connsiteX4" fmla="*/ 1163 w 708261"/>
                  <a:gd name="connsiteY4" fmla="*/ 739173 h 765770"/>
                  <a:gd name="connsiteX5" fmla="*/ 61489 w 708261"/>
                  <a:gd name="connsiteY5" fmla="*/ 55271 h 765770"/>
                  <a:gd name="connsiteX0" fmla="*/ 61489 w 708261"/>
                  <a:gd name="connsiteY0" fmla="*/ 45159 h 755658"/>
                  <a:gd name="connsiteX1" fmla="*/ 384875 w 708261"/>
                  <a:gd name="connsiteY1" fmla="*/ 45159 h 755658"/>
                  <a:gd name="connsiteX2" fmla="*/ 708261 w 708261"/>
                  <a:gd name="connsiteY2" fmla="*/ 388696 h 755658"/>
                  <a:gd name="connsiteX3" fmla="*/ 384875 w 708261"/>
                  <a:gd name="connsiteY3" fmla="*/ 732233 h 755658"/>
                  <a:gd name="connsiteX4" fmla="*/ 1163 w 708261"/>
                  <a:gd name="connsiteY4" fmla="*/ 729061 h 755658"/>
                  <a:gd name="connsiteX5" fmla="*/ 61489 w 708261"/>
                  <a:gd name="connsiteY5" fmla="*/ 45159 h 755658"/>
                  <a:gd name="connsiteX0" fmla="*/ 78421 w 722018"/>
                  <a:gd name="connsiteY0" fmla="*/ 86993 h 754419"/>
                  <a:gd name="connsiteX1" fmla="*/ 398632 w 722018"/>
                  <a:gd name="connsiteY1" fmla="*/ 23490 h 754419"/>
                  <a:gd name="connsiteX2" fmla="*/ 722018 w 722018"/>
                  <a:gd name="connsiteY2" fmla="*/ 367027 h 754419"/>
                  <a:gd name="connsiteX3" fmla="*/ 398632 w 722018"/>
                  <a:gd name="connsiteY3" fmla="*/ 710564 h 754419"/>
                  <a:gd name="connsiteX4" fmla="*/ 14920 w 722018"/>
                  <a:gd name="connsiteY4" fmla="*/ 707392 h 754419"/>
                  <a:gd name="connsiteX5" fmla="*/ 78421 w 722018"/>
                  <a:gd name="connsiteY5" fmla="*/ 86993 h 754419"/>
                  <a:gd name="connsiteX0" fmla="*/ 78421 w 722018"/>
                  <a:gd name="connsiteY0" fmla="*/ 67923 h 735349"/>
                  <a:gd name="connsiteX1" fmla="*/ 398632 w 722018"/>
                  <a:gd name="connsiteY1" fmla="*/ 4420 h 735349"/>
                  <a:gd name="connsiteX2" fmla="*/ 722018 w 722018"/>
                  <a:gd name="connsiteY2" fmla="*/ 347957 h 735349"/>
                  <a:gd name="connsiteX3" fmla="*/ 398632 w 722018"/>
                  <a:gd name="connsiteY3" fmla="*/ 691494 h 735349"/>
                  <a:gd name="connsiteX4" fmla="*/ 14920 w 722018"/>
                  <a:gd name="connsiteY4" fmla="*/ 688322 h 735349"/>
                  <a:gd name="connsiteX5" fmla="*/ 78421 w 722018"/>
                  <a:gd name="connsiteY5" fmla="*/ 67923 h 735349"/>
                  <a:gd name="connsiteX0" fmla="*/ 78125 w 721722"/>
                  <a:gd name="connsiteY0" fmla="*/ 67921 h 735347"/>
                  <a:gd name="connsiteX1" fmla="*/ 398336 w 721722"/>
                  <a:gd name="connsiteY1" fmla="*/ 4418 h 735347"/>
                  <a:gd name="connsiteX2" fmla="*/ 721722 w 721722"/>
                  <a:gd name="connsiteY2" fmla="*/ 347955 h 735347"/>
                  <a:gd name="connsiteX3" fmla="*/ 398336 w 721722"/>
                  <a:gd name="connsiteY3" fmla="*/ 691492 h 735347"/>
                  <a:gd name="connsiteX4" fmla="*/ 14624 w 721722"/>
                  <a:gd name="connsiteY4" fmla="*/ 688320 h 735347"/>
                  <a:gd name="connsiteX5" fmla="*/ 78125 w 721722"/>
                  <a:gd name="connsiteY5" fmla="*/ 67921 h 735347"/>
                  <a:gd name="connsiteX0" fmla="*/ 52617 w 727964"/>
                  <a:gd name="connsiteY0" fmla="*/ 28409 h 774265"/>
                  <a:gd name="connsiteX1" fmla="*/ 404578 w 727964"/>
                  <a:gd name="connsiteY1" fmla="*/ 37929 h 774265"/>
                  <a:gd name="connsiteX2" fmla="*/ 727964 w 727964"/>
                  <a:gd name="connsiteY2" fmla="*/ 381466 h 774265"/>
                  <a:gd name="connsiteX3" fmla="*/ 404578 w 727964"/>
                  <a:gd name="connsiteY3" fmla="*/ 725003 h 774265"/>
                  <a:gd name="connsiteX4" fmla="*/ 20866 w 727964"/>
                  <a:gd name="connsiteY4" fmla="*/ 721831 h 774265"/>
                  <a:gd name="connsiteX5" fmla="*/ 52617 w 727964"/>
                  <a:gd name="connsiteY5" fmla="*/ 28409 h 774265"/>
                  <a:gd name="connsiteX0" fmla="*/ 48043 w 723390"/>
                  <a:gd name="connsiteY0" fmla="*/ 28175 h 774031"/>
                  <a:gd name="connsiteX1" fmla="*/ 400004 w 723390"/>
                  <a:gd name="connsiteY1" fmla="*/ 37695 h 774031"/>
                  <a:gd name="connsiteX2" fmla="*/ 723390 w 723390"/>
                  <a:gd name="connsiteY2" fmla="*/ 381232 h 774031"/>
                  <a:gd name="connsiteX3" fmla="*/ 400004 w 723390"/>
                  <a:gd name="connsiteY3" fmla="*/ 724769 h 774031"/>
                  <a:gd name="connsiteX4" fmla="*/ 16292 w 723390"/>
                  <a:gd name="connsiteY4" fmla="*/ 721597 h 774031"/>
                  <a:gd name="connsiteX5" fmla="*/ 48043 w 723390"/>
                  <a:gd name="connsiteY5" fmla="*/ 28175 h 774031"/>
                  <a:gd name="connsiteX0" fmla="*/ 57181 w 732528"/>
                  <a:gd name="connsiteY0" fmla="*/ 28175 h 774031"/>
                  <a:gd name="connsiteX1" fmla="*/ 409142 w 732528"/>
                  <a:gd name="connsiteY1" fmla="*/ 37695 h 774031"/>
                  <a:gd name="connsiteX2" fmla="*/ 732528 w 732528"/>
                  <a:gd name="connsiteY2" fmla="*/ 381232 h 774031"/>
                  <a:gd name="connsiteX3" fmla="*/ 409142 w 732528"/>
                  <a:gd name="connsiteY3" fmla="*/ 724769 h 774031"/>
                  <a:gd name="connsiteX4" fmla="*/ 25430 w 732528"/>
                  <a:gd name="connsiteY4" fmla="*/ 721597 h 774031"/>
                  <a:gd name="connsiteX5" fmla="*/ 38475 w 732528"/>
                  <a:gd name="connsiteY5" fmla="*/ 368653 h 774031"/>
                  <a:gd name="connsiteX6" fmla="*/ 57181 w 732528"/>
                  <a:gd name="connsiteY6" fmla="*/ 28175 h 774031"/>
                  <a:gd name="connsiteX0" fmla="*/ 45620 w 720967"/>
                  <a:gd name="connsiteY0" fmla="*/ 26069 h 745543"/>
                  <a:gd name="connsiteX1" fmla="*/ 397581 w 720967"/>
                  <a:gd name="connsiteY1" fmla="*/ 35589 h 745543"/>
                  <a:gd name="connsiteX2" fmla="*/ 720967 w 720967"/>
                  <a:gd name="connsiteY2" fmla="*/ 379126 h 745543"/>
                  <a:gd name="connsiteX3" fmla="*/ 397581 w 720967"/>
                  <a:gd name="connsiteY3" fmla="*/ 722663 h 745543"/>
                  <a:gd name="connsiteX4" fmla="*/ 13869 w 720967"/>
                  <a:gd name="connsiteY4" fmla="*/ 719491 h 745543"/>
                  <a:gd name="connsiteX5" fmla="*/ 80889 w 720967"/>
                  <a:gd name="connsiteY5" fmla="*/ 382425 h 745543"/>
                  <a:gd name="connsiteX6" fmla="*/ 45620 w 720967"/>
                  <a:gd name="connsiteY6" fmla="*/ 26069 h 745543"/>
                  <a:gd name="connsiteX0" fmla="*/ 32920 w 720967"/>
                  <a:gd name="connsiteY0" fmla="*/ 34642 h 728716"/>
                  <a:gd name="connsiteX1" fmla="*/ 397581 w 720967"/>
                  <a:gd name="connsiteY1" fmla="*/ 18762 h 728716"/>
                  <a:gd name="connsiteX2" fmla="*/ 720967 w 720967"/>
                  <a:gd name="connsiteY2" fmla="*/ 362299 h 728716"/>
                  <a:gd name="connsiteX3" fmla="*/ 397581 w 720967"/>
                  <a:gd name="connsiteY3" fmla="*/ 705836 h 728716"/>
                  <a:gd name="connsiteX4" fmla="*/ 13869 w 720967"/>
                  <a:gd name="connsiteY4" fmla="*/ 702664 h 728716"/>
                  <a:gd name="connsiteX5" fmla="*/ 80889 w 720967"/>
                  <a:gd name="connsiteY5" fmla="*/ 365598 h 728716"/>
                  <a:gd name="connsiteX6" fmla="*/ 32920 w 720967"/>
                  <a:gd name="connsiteY6" fmla="*/ 34642 h 72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967" h="728716">
                    <a:moveTo>
                      <a:pt x="32920" y="34642"/>
                    </a:moveTo>
                    <a:cubicBezTo>
                      <a:pt x="85702" y="-23164"/>
                      <a:pt x="223111" y="5959"/>
                      <a:pt x="397581" y="18762"/>
                    </a:cubicBezTo>
                    <a:cubicBezTo>
                      <a:pt x="576182" y="18762"/>
                      <a:pt x="720967" y="172569"/>
                      <a:pt x="720967" y="362299"/>
                    </a:cubicBezTo>
                    <a:cubicBezTo>
                      <a:pt x="720967" y="552029"/>
                      <a:pt x="576182" y="705836"/>
                      <a:pt x="397581" y="705836"/>
                    </a:cubicBezTo>
                    <a:cubicBezTo>
                      <a:pt x="289786" y="705836"/>
                      <a:pt x="66651" y="759370"/>
                      <a:pt x="13869" y="702664"/>
                    </a:cubicBezTo>
                    <a:cubicBezTo>
                      <a:pt x="-38913" y="645958"/>
                      <a:pt x="75597" y="481168"/>
                      <a:pt x="80889" y="365598"/>
                    </a:cubicBezTo>
                    <a:cubicBezTo>
                      <a:pt x="86181" y="250028"/>
                      <a:pt x="-19862" y="92448"/>
                      <a:pt x="32920" y="3464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29" name="Group 228">
                <a:extLst>
                  <a:ext uri="{FF2B5EF4-FFF2-40B4-BE49-F238E27FC236}">
                    <a16:creationId xmlns:a16="http://schemas.microsoft.com/office/drawing/2014/main" xmlns="" id="{D7E13FE4-3524-4B12-B4E9-CEBF5095B555}"/>
                  </a:ext>
                </a:extLst>
              </p:cNvPr>
              <p:cNvGrpSpPr/>
              <p:nvPr/>
            </p:nvGrpSpPr>
            <p:grpSpPr>
              <a:xfrm>
                <a:off x="9049397" y="3679697"/>
                <a:ext cx="843714" cy="922003"/>
                <a:chOff x="7480331" y="4348086"/>
                <a:chExt cx="144649" cy="158071"/>
              </a:xfrm>
              <a:solidFill>
                <a:schemeClr val="bg1"/>
              </a:solidFill>
            </p:grpSpPr>
            <p:sp>
              <p:nvSpPr>
                <p:cNvPr id="230" name="Oval 9">
                  <a:extLst>
                    <a:ext uri="{FF2B5EF4-FFF2-40B4-BE49-F238E27FC236}">
                      <a16:creationId xmlns:a16="http://schemas.microsoft.com/office/drawing/2014/main" xmlns="" id="{2DAB4E05-4FFC-4422-BF7F-0619DEC823D0}"/>
                    </a:ext>
                  </a:extLst>
                </p:cNvPr>
                <p:cNvSpPr>
                  <a:spLocks noChangeArrowheads="1"/>
                </p:cNvSpPr>
                <p:nvPr/>
              </p:nvSpPr>
              <p:spPr bwMode="auto">
                <a:xfrm>
                  <a:off x="7502207" y="4348086"/>
                  <a:ext cx="99631" cy="86326"/>
                </a:xfrm>
                <a:custGeom>
                  <a:avLst/>
                  <a:gdLst>
                    <a:gd name="connsiteX0" fmla="*/ 0 w 580478"/>
                    <a:gd name="connsiteY0" fmla="*/ 290240 h 580479"/>
                    <a:gd name="connsiteX1" fmla="*/ 290239 w 580478"/>
                    <a:gd name="connsiteY1" fmla="*/ 0 h 580479"/>
                    <a:gd name="connsiteX2" fmla="*/ 580478 w 580478"/>
                    <a:gd name="connsiteY2" fmla="*/ 290240 h 580479"/>
                    <a:gd name="connsiteX3" fmla="*/ 290239 w 580478"/>
                    <a:gd name="connsiteY3" fmla="*/ 580480 h 580479"/>
                    <a:gd name="connsiteX4" fmla="*/ 0 w 580478"/>
                    <a:gd name="connsiteY4" fmla="*/ 290240 h 580479"/>
                    <a:gd name="connsiteX0" fmla="*/ 586 w 581064"/>
                    <a:gd name="connsiteY0" fmla="*/ 319507 h 609747"/>
                    <a:gd name="connsiteX1" fmla="*/ 217767 w 581064"/>
                    <a:gd name="connsiteY1" fmla="*/ 42812 h 609747"/>
                    <a:gd name="connsiteX2" fmla="*/ 290825 w 581064"/>
                    <a:gd name="connsiteY2" fmla="*/ 29267 h 609747"/>
                    <a:gd name="connsiteX3" fmla="*/ 581064 w 581064"/>
                    <a:gd name="connsiteY3" fmla="*/ 319507 h 609747"/>
                    <a:gd name="connsiteX4" fmla="*/ 290825 w 581064"/>
                    <a:gd name="connsiteY4" fmla="*/ 609747 h 609747"/>
                    <a:gd name="connsiteX5" fmla="*/ 586 w 581064"/>
                    <a:gd name="connsiteY5" fmla="*/ 319507 h 609747"/>
                    <a:gd name="connsiteX0" fmla="*/ 837 w 581315"/>
                    <a:gd name="connsiteY0" fmla="*/ 300909 h 591149"/>
                    <a:gd name="connsiteX1" fmla="*/ 205772 w 581315"/>
                    <a:gd name="connsiteY1" fmla="*/ 85446 h 591149"/>
                    <a:gd name="connsiteX2" fmla="*/ 291076 w 581315"/>
                    <a:gd name="connsiteY2" fmla="*/ 10669 h 591149"/>
                    <a:gd name="connsiteX3" fmla="*/ 581315 w 581315"/>
                    <a:gd name="connsiteY3" fmla="*/ 300909 h 591149"/>
                    <a:gd name="connsiteX4" fmla="*/ 291076 w 581315"/>
                    <a:gd name="connsiteY4" fmla="*/ 591149 h 591149"/>
                    <a:gd name="connsiteX5" fmla="*/ 837 w 581315"/>
                    <a:gd name="connsiteY5" fmla="*/ 300909 h 591149"/>
                    <a:gd name="connsiteX0" fmla="*/ 837 w 581315"/>
                    <a:gd name="connsiteY0" fmla="*/ 246033 h 536273"/>
                    <a:gd name="connsiteX1" fmla="*/ 205772 w 581315"/>
                    <a:gd name="connsiteY1" fmla="*/ 30570 h 536273"/>
                    <a:gd name="connsiteX2" fmla="*/ 307405 w 581315"/>
                    <a:gd name="connsiteY2" fmla="*/ 33354 h 536273"/>
                    <a:gd name="connsiteX3" fmla="*/ 581315 w 581315"/>
                    <a:gd name="connsiteY3" fmla="*/ 246033 h 536273"/>
                    <a:gd name="connsiteX4" fmla="*/ 291076 w 581315"/>
                    <a:gd name="connsiteY4" fmla="*/ 536273 h 536273"/>
                    <a:gd name="connsiteX5" fmla="*/ 837 w 581315"/>
                    <a:gd name="connsiteY5" fmla="*/ 246033 h 536273"/>
                    <a:gd name="connsiteX0" fmla="*/ 664 w 581142"/>
                    <a:gd name="connsiteY0" fmla="*/ 229376 h 519616"/>
                    <a:gd name="connsiteX1" fmla="*/ 213764 w 581142"/>
                    <a:gd name="connsiteY1" fmla="*/ 46570 h 519616"/>
                    <a:gd name="connsiteX2" fmla="*/ 307232 w 581142"/>
                    <a:gd name="connsiteY2" fmla="*/ 16697 h 519616"/>
                    <a:gd name="connsiteX3" fmla="*/ 581142 w 581142"/>
                    <a:gd name="connsiteY3" fmla="*/ 229376 h 519616"/>
                    <a:gd name="connsiteX4" fmla="*/ 290903 w 581142"/>
                    <a:gd name="connsiteY4" fmla="*/ 519616 h 519616"/>
                    <a:gd name="connsiteX5" fmla="*/ 664 w 581142"/>
                    <a:gd name="connsiteY5" fmla="*/ 229376 h 519616"/>
                    <a:gd name="connsiteX0" fmla="*/ 664 w 581142"/>
                    <a:gd name="connsiteY0" fmla="*/ 213294 h 503534"/>
                    <a:gd name="connsiteX1" fmla="*/ 213764 w 581142"/>
                    <a:gd name="connsiteY1" fmla="*/ 30488 h 503534"/>
                    <a:gd name="connsiteX2" fmla="*/ 311314 w 581142"/>
                    <a:gd name="connsiteY2" fmla="*/ 29190 h 503534"/>
                    <a:gd name="connsiteX3" fmla="*/ 581142 w 581142"/>
                    <a:gd name="connsiteY3" fmla="*/ 213294 h 503534"/>
                    <a:gd name="connsiteX4" fmla="*/ 290903 w 581142"/>
                    <a:gd name="connsiteY4" fmla="*/ 503534 h 503534"/>
                    <a:gd name="connsiteX5" fmla="*/ 664 w 581142"/>
                    <a:gd name="connsiteY5" fmla="*/ 213294 h 503534"/>
                    <a:gd name="connsiteX0" fmla="*/ 664 w 581142"/>
                    <a:gd name="connsiteY0" fmla="*/ 213294 h 503636"/>
                    <a:gd name="connsiteX1" fmla="*/ 213764 w 581142"/>
                    <a:gd name="connsiteY1" fmla="*/ 30488 h 503636"/>
                    <a:gd name="connsiteX2" fmla="*/ 311314 w 581142"/>
                    <a:gd name="connsiteY2" fmla="*/ 29190 h 503636"/>
                    <a:gd name="connsiteX3" fmla="*/ 581142 w 581142"/>
                    <a:gd name="connsiteY3" fmla="*/ 213294 h 503636"/>
                    <a:gd name="connsiteX4" fmla="*/ 290903 w 581142"/>
                    <a:gd name="connsiteY4" fmla="*/ 503534 h 503636"/>
                    <a:gd name="connsiteX5" fmla="*/ 664 w 581142"/>
                    <a:gd name="connsiteY5" fmla="*/ 213294 h 503636"/>
                    <a:gd name="connsiteX0" fmla="*/ 664 w 581142"/>
                    <a:gd name="connsiteY0" fmla="*/ 213294 h 503534"/>
                    <a:gd name="connsiteX1" fmla="*/ 213764 w 581142"/>
                    <a:gd name="connsiteY1" fmla="*/ 30488 h 503534"/>
                    <a:gd name="connsiteX2" fmla="*/ 311314 w 581142"/>
                    <a:gd name="connsiteY2" fmla="*/ 29190 h 503534"/>
                    <a:gd name="connsiteX3" fmla="*/ 581142 w 581142"/>
                    <a:gd name="connsiteY3" fmla="*/ 213294 h 503534"/>
                    <a:gd name="connsiteX4" fmla="*/ 290903 w 581142"/>
                    <a:gd name="connsiteY4" fmla="*/ 503534 h 503534"/>
                    <a:gd name="connsiteX5" fmla="*/ 664 w 581142"/>
                    <a:gd name="connsiteY5" fmla="*/ 213294 h 503534"/>
                    <a:gd name="connsiteX0" fmla="*/ 658 w 581136"/>
                    <a:gd name="connsiteY0" fmla="*/ 213294 h 503534"/>
                    <a:gd name="connsiteX1" fmla="*/ 213758 w 581136"/>
                    <a:gd name="connsiteY1" fmla="*/ 30488 h 503534"/>
                    <a:gd name="connsiteX2" fmla="*/ 311308 w 581136"/>
                    <a:gd name="connsiteY2" fmla="*/ 29190 h 503534"/>
                    <a:gd name="connsiteX3" fmla="*/ 581136 w 581136"/>
                    <a:gd name="connsiteY3" fmla="*/ 213294 h 503534"/>
                    <a:gd name="connsiteX4" fmla="*/ 290897 w 581136"/>
                    <a:gd name="connsiteY4" fmla="*/ 503534 h 503534"/>
                    <a:gd name="connsiteX5" fmla="*/ 658 w 581136"/>
                    <a:gd name="connsiteY5" fmla="*/ 213294 h 50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136" h="503534">
                      <a:moveTo>
                        <a:pt x="658" y="213294"/>
                      </a:moveTo>
                      <a:cubicBezTo>
                        <a:pt x="9429" y="112825"/>
                        <a:pt x="165385" y="78861"/>
                        <a:pt x="213758" y="30488"/>
                      </a:cubicBezTo>
                      <a:cubicBezTo>
                        <a:pt x="262131" y="-17885"/>
                        <a:pt x="250078" y="-1278"/>
                        <a:pt x="311308" y="29190"/>
                      </a:cubicBezTo>
                      <a:cubicBezTo>
                        <a:pt x="372538" y="59658"/>
                        <a:pt x="581136" y="52999"/>
                        <a:pt x="581136" y="213294"/>
                      </a:cubicBezTo>
                      <a:cubicBezTo>
                        <a:pt x="581136" y="373589"/>
                        <a:pt x="511752" y="503534"/>
                        <a:pt x="290897" y="503534"/>
                      </a:cubicBezTo>
                      <a:cubicBezTo>
                        <a:pt x="70042" y="503534"/>
                        <a:pt x="-8113" y="313763"/>
                        <a:pt x="658" y="213294"/>
                      </a:cubicBezTo>
                      <a:close/>
                    </a:path>
                  </a:pathLst>
                </a:cu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231" name="Freeform 10">
                  <a:extLst>
                    <a:ext uri="{FF2B5EF4-FFF2-40B4-BE49-F238E27FC236}">
                      <a16:creationId xmlns:a16="http://schemas.microsoft.com/office/drawing/2014/main" xmlns="" id="{1BC2C488-0E1C-4062-839D-4CB1B4A2644B}"/>
                    </a:ext>
                  </a:extLst>
                </p:cNvPr>
                <p:cNvSpPr>
                  <a:spLocks/>
                </p:cNvSpPr>
                <p:nvPr/>
              </p:nvSpPr>
              <p:spPr bwMode="auto">
                <a:xfrm>
                  <a:off x="7480331" y="4434411"/>
                  <a:ext cx="144649" cy="71746"/>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no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grpSp>
        </p:grpSp>
        <p:sp>
          <p:nvSpPr>
            <p:cNvPr id="225" name="Rounded Rectangle 442">
              <a:extLst>
                <a:ext uri="{FF2B5EF4-FFF2-40B4-BE49-F238E27FC236}">
                  <a16:creationId xmlns:a16="http://schemas.microsoft.com/office/drawing/2014/main" xmlns="" id="{95359E21-0D76-4EC1-BD49-F207B3CA855B}"/>
                </a:ext>
              </a:extLst>
            </p:cNvPr>
            <p:cNvSpPr/>
            <p:nvPr/>
          </p:nvSpPr>
          <p:spPr bwMode="auto">
            <a:xfrm>
              <a:off x="9067095" y="846868"/>
              <a:ext cx="43020" cy="30046"/>
            </a:xfrm>
            <a:prstGeom prst="roundRect">
              <a:avLst/>
            </a:pr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ounded Rectangle 443">
              <a:extLst>
                <a:ext uri="{FF2B5EF4-FFF2-40B4-BE49-F238E27FC236}">
                  <a16:creationId xmlns:a16="http://schemas.microsoft.com/office/drawing/2014/main" xmlns="" id="{157A5372-7890-4EF3-BA91-97237E5836D3}"/>
                </a:ext>
              </a:extLst>
            </p:cNvPr>
            <p:cNvSpPr/>
            <p:nvPr/>
          </p:nvSpPr>
          <p:spPr bwMode="auto">
            <a:xfrm>
              <a:off x="9124249" y="846868"/>
              <a:ext cx="43020" cy="30046"/>
            </a:xfrm>
            <a:prstGeom prst="roundRect">
              <a:avLst/>
            </a:pr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7" name="Freeform 444">
              <a:extLst>
                <a:ext uri="{FF2B5EF4-FFF2-40B4-BE49-F238E27FC236}">
                  <a16:creationId xmlns:a16="http://schemas.microsoft.com/office/drawing/2014/main" xmlns="" id="{AD849B55-3F6D-4292-BEDB-744B338F362A}"/>
                </a:ext>
              </a:extLst>
            </p:cNvPr>
            <p:cNvSpPr/>
            <p:nvPr/>
          </p:nvSpPr>
          <p:spPr bwMode="auto">
            <a:xfrm>
              <a:off x="9053802" y="843363"/>
              <a:ext cx="127872" cy="4341"/>
            </a:xfrm>
            <a:custGeom>
              <a:avLst/>
              <a:gdLst>
                <a:gd name="connsiteX0" fmla="*/ 0 w 701675"/>
                <a:gd name="connsiteY0" fmla="*/ 3175 h 69850"/>
                <a:gd name="connsiteX1" fmla="*/ 66675 w 701675"/>
                <a:gd name="connsiteY1" fmla="*/ 69850 h 69850"/>
                <a:gd name="connsiteX2" fmla="*/ 631825 w 701675"/>
                <a:gd name="connsiteY2" fmla="*/ 69850 h 69850"/>
                <a:gd name="connsiteX3" fmla="*/ 701675 w 701675"/>
                <a:gd name="connsiteY3" fmla="*/ 0 h 69850"/>
              </a:gdLst>
              <a:ahLst/>
              <a:cxnLst>
                <a:cxn ang="0">
                  <a:pos x="connsiteX0" y="connsiteY0"/>
                </a:cxn>
                <a:cxn ang="0">
                  <a:pos x="connsiteX1" y="connsiteY1"/>
                </a:cxn>
                <a:cxn ang="0">
                  <a:pos x="connsiteX2" y="connsiteY2"/>
                </a:cxn>
                <a:cxn ang="0">
                  <a:pos x="connsiteX3" y="connsiteY3"/>
                </a:cxn>
              </a:cxnLst>
              <a:rect l="l" t="t" r="r" b="b"/>
              <a:pathLst>
                <a:path w="701675" h="69850">
                  <a:moveTo>
                    <a:pt x="0" y="3175"/>
                  </a:moveTo>
                  <a:lnTo>
                    <a:pt x="66675" y="69850"/>
                  </a:lnTo>
                  <a:lnTo>
                    <a:pt x="631825" y="69850"/>
                  </a:lnTo>
                  <a:lnTo>
                    <a:pt x="70167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234" name="TextBox 233">
            <a:extLst>
              <a:ext uri="{FF2B5EF4-FFF2-40B4-BE49-F238E27FC236}">
                <a16:creationId xmlns:a16="http://schemas.microsoft.com/office/drawing/2014/main" xmlns="" id="{10D89A8E-3D59-4F08-A5F9-F8DF32B52347}"/>
              </a:ext>
            </a:extLst>
          </p:cNvPr>
          <p:cNvSpPr txBox="1"/>
          <p:nvPr/>
        </p:nvSpPr>
        <p:spPr>
          <a:xfrm>
            <a:off x="3171643" y="2491060"/>
            <a:ext cx="1941557"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Location entity extraction </a:t>
            </a:r>
          </a:p>
        </p:txBody>
      </p:sp>
      <p:sp>
        <p:nvSpPr>
          <p:cNvPr id="237" name="TextBox 236">
            <a:extLst>
              <a:ext uri="{FF2B5EF4-FFF2-40B4-BE49-F238E27FC236}">
                <a16:creationId xmlns:a16="http://schemas.microsoft.com/office/drawing/2014/main" xmlns="" id="{54B6E587-B384-4DB8-927B-32EA769A45DE}"/>
              </a:ext>
            </a:extLst>
          </p:cNvPr>
          <p:cNvSpPr txBox="1"/>
          <p:nvPr/>
        </p:nvSpPr>
        <p:spPr>
          <a:xfrm>
            <a:off x="3195679" y="3469374"/>
            <a:ext cx="1893484" cy="276999"/>
          </a:xfrm>
          <a:prstGeom prst="rect">
            <a:avLst/>
          </a:prstGeom>
          <a:noFill/>
        </p:spPr>
        <p:txBody>
          <a:bodyPr wrap="square" lIns="91440" tIns="45720" rIns="91440" bIns="45720" rtlCol="0">
            <a:spAutoFit/>
          </a:bodyPr>
          <a:lstStyle/>
          <a:p>
            <a:pPr algn="ctr" defTabSz="914400">
              <a:spcAft>
                <a:spcPts val="1200"/>
              </a:spcAft>
              <a:defRPr/>
            </a:pPr>
            <a:r>
              <a:rPr lang="en-US" sz="1200">
                <a:latin typeface="Segoe UI"/>
              </a:rPr>
              <a:t>Persons entity extraction</a:t>
            </a:r>
          </a:p>
        </p:txBody>
      </p:sp>
      <p:sp>
        <p:nvSpPr>
          <p:cNvPr id="240" name="TextBox 239">
            <a:extLst>
              <a:ext uri="{FF2B5EF4-FFF2-40B4-BE49-F238E27FC236}">
                <a16:creationId xmlns:a16="http://schemas.microsoft.com/office/drawing/2014/main" xmlns="" id="{EEF133C5-AF68-42EC-8B51-6CED49846917}"/>
              </a:ext>
            </a:extLst>
          </p:cNvPr>
          <p:cNvSpPr txBox="1"/>
          <p:nvPr/>
        </p:nvSpPr>
        <p:spPr>
          <a:xfrm>
            <a:off x="3344190" y="4447688"/>
            <a:ext cx="1596463"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Celebrity recognition</a:t>
            </a:r>
          </a:p>
        </p:txBody>
      </p:sp>
      <p:sp>
        <p:nvSpPr>
          <p:cNvPr id="243" name="TextBox 242">
            <a:extLst>
              <a:ext uri="{FF2B5EF4-FFF2-40B4-BE49-F238E27FC236}">
                <a16:creationId xmlns:a16="http://schemas.microsoft.com/office/drawing/2014/main" xmlns="" id="{AF19F0AE-3E3F-4259-AFEA-A3EBDF26F487}"/>
              </a:ext>
            </a:extLst>
          </p:cNvPr>
          <p:cNvSpPr txBox="1"/>
          <p:nvPr/>
        </p:nvSpPr>
        <p:spPr>
          <a:xfrm>
            <a:off x="3374230" y="5426003"/>
            <a:ext cx="1536382"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Landmark detection</a:t>
            </a:r>
          </a:p>
        </p:txBody>
      </p:sp>
      <p:grpSp>
        <p:nvGrpSpPr>
          <p:cNvPr id="202" name="Group 201">
            <a:extLst>
              <a:ext uri="{FF2B5EF4-FFF2-40B4-BE49-F238E27FC236}">
                <a16:creationId xmlns:a16="http://schemas.microsoft.com/office/drawing/2014/main" xmlns="" id="{269064F0-D23C-4279-BBB3-C9ADE53ECDB9}"/>
              </a:ext>
            </a:extLst>
          </p:cNvPr>
          <p:cNvGrpSpPr/>
          <p:nvPr/>
        </p:nvGrpSpPr>
        <p:grpSpPr>
          <a:xfrm>
            <a:off x="6046272" y="5069576"/>
            <a:ext cx="263532" cy="322598"/>
            <a:chOff x="965200" y="3436897"/>
            <a:chExt cx="528881" cy="647424"/>
          </a:xfrm>
        </p:grpSpPr>
        <p:grpSp>
          <p:nvGrpSpPr>
            <p:cNvPr id="203" name="Group 202">
              <a:extLst>
                <a:ext uri="{FF2B5EF4-FFF2-40B4-BE49-F238E27FC236}">
                  <a16:creationId xmlns:a16="http://schemas.microsoft.com/office/drawing/2014/main" xmlns="" id="{331F88C3-F9EC-433E-8CB7-4E4484531A9F}"/>
                </a:ext>
              </a:extLst>
            </p:cNvPr>
            <p:cNvGrpSpPr/>
            <p:nvPr/>
          </p:nvGrpSpPr>
          <p:grpSpPr>
            <a:xfrm flipH="1">
              <a:off x="965200" y="3436897"/>
              <a:ext cx="528881" cy="647424"/>
              <a:chOff x="3003960" y="3685414"/>
              <a:chExt cx="403310" cy="493707"/>
            </a:xfrm>
          </p:grpSpPr>
          <p:sp>
            <p:nvSpPr>
              <p:cNvPr id="213" name="Snip Single Corner Rectangle 26">
                <a:extLst>
                  <a:ext uri="{FF2B5EF4-FFF2-40B4-BE49-F238E27FC236}">
                    <a16:creationId xmlns:a16="http://schemas.microsoft.com/office/drawing/2014/main" xmlns="" id="{24AA3B99-8773-487D-8B6F-45BB98325D02}"/>
                  </a:ext>
                </a:extLst>
              </p:cNvPr>
              <p:cNvSpPr/>
              <p:nvPr/>
            </p:nvSpPr>
            <p:spPr bwMode="auto">
              <a:xfrm flipH="1">
                <a:off x="3003960" y="3685414"/>
                <a:ext cx="403310" cy="493707"/>
              </a:xfrm>
              <a:prstGeom prst="snip1Rect">
                <a:avLst>
                  <a:gd name="adj" fmla="val 28736"/>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Triangle 27">
                <a:extLst>
                  <a:ext uri="{FF2B5EF4-FFF2-40B4-BE49-F238E27FC236}">
                    <a16:creationId xmlns:a16="http://schemas.microsoft.com/office/drawing/2014/main" xmlns="" id="{2ED52557-F6CB-4799-93BC-E2D70732C365}"/>
                  </a:ext>
                </a:extLst>
              </p:cNvPr>
              <p:cNvSpPr/>
              <p:nvPr/>
            </p:nvSpPr>
            <p:spPr bwMode="auto">
              <a:xfrm rot="8100000">
                <a:off x="3012552" y="3733609"/>
                <a:ext cx="160049" cy="80930"/>
              </a:xfrm>
              <a:prstGeom prst="triangle">
                <a:avLst/>
              </a:prstGeom>
              <a:noFill/>
              <a:ln w="12700">
                <a:solidFill>
                  <a:schemeClr val="accent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04" name="Straight Connector 203">
              <a:extLst>
                <a:ext uri="{FF2B5EF4-FFF2-40B4-BE49-F238E27FC236}">
                  <a16:creationId xmlns:a16="http://schemas.microsoft.com/office/drawing/2014/main" xmlns="" id="{6CD6DE2C-224F-4DD7-BE94-135087D7F631}"/>
                </a:ext>
              </a:extLst>
            </p:cNvPr>
            <p:cNvCxnSpPr/>
            <p:nvPr/>
          </p:nvCxnSpPr>
          <p:spPr>
            <a:xfrm>
              <a:off x="1047750" y="3578225"/>
              <a:ext cx="215900" cy="0"/>
            </a:xfrm>
            <a:prstGeom prst="line">
              <a:avLst/>
            </a:prstGeom>
            <a:ln w="12700" cap="rnd">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F2D8C1DB-E332-49AD-9D14-F91EE1DB5312}"/>
                </a:ext>
              </a:extLst>
            </p:cNvPr>
            <p:cNvCxnSpPr/>
            <p:nvPr/>
          </p:nvCxnSpPr>
          <p:spPr>
            <a:xfrm>
              <a:off x="1047750" y="3697817"/>
              <a:ext cx="368300" cy="0"/>
            </a:xfrm>
            <a:prstGeom prst="line">
              <a:avLst/>
            </a:prstGeom>
            <a:ln w="12700" cap="rnd">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BF452AD6-849F-4CF3-B8EA-70FC3F370B29}"/>
                </a:ext>
              </a:extLst>
            </p:cNvPr>
            <p:cNvCxnSpPr/>
            <p:nvPr/>
          </p:nvCxnSpPr>
          <p:spPr>
            <a:xfrm>
              <a:off x="1047750" y="3817409"/>
              <a:ext cx="368300" cy="0"/>
            </a:xfrm>
            <a:prstGeom prst="line">
              <a:avLst/>
            </a:prstGeom>
            <a:ln w="12700" cap="rnd">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9AAC8886-21A2-48AA-94EB-A1589E207D9B}"/>
                </a:ext>
              </a:extLst>
            </p:cNvPr>
            <p:cNvCxnSpPr/>
            <p:nvPr/>
          </p:nvCxnSpPr>
          <p:spPr>
            <a:xfrm>
              <a:off x="1047750" y="3937000"/>
              <a:ext cx="368300" cy="0"/>
            </a:xfrm>
            <a:prstGeom prst="line">
              <a:avLst/>
            </a:prstGeom>
            <a:ln w="12700" cap="rnd">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sp>
        <p:nvSpPr>
          <p:cNvPr id="232" name="Smiley Face 4">
            <a:extLst>
              <a:ext uri="{FF2B5EF4-FFF2-40B4-BE49-F238E27FC236}">
                <a16:creationId xmlns:a16="http://schemas.microsoft.com/office/drawing/2014/main" xmlns="" id="{B1F35080-5236-416A-9E26-2A28B8E7D73F}"/>
              </a:ext>
            </a:extLst>
          </p:cNvPr>
          <p:cNvSpPr/>
          <p:nvPr/>
        </p:nvSpPr>
        <p:spPr bwMode="auto">
          <a:xfrm>
            <a:off x="6031142" y="2153373"/>
            <a:ext cx="293790" cy="29379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9395 w 914400"/>
              <a:gd name="connsiteY0" fmla="*/ 656588 h 914400"/>
              <a:gd name="connsiteX1" fmla="*/ 704427 w 914400"/>
              <a:gd name="connsiteY1" fmla="*/ 65658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9395 w 914400"/>
              <a:gd name="connsiteY0" fmla="*/ 656588 h 914400"/>
              <a:gd name="connsiteX1" fmla="*/ 704427 w 914400"/>
              <a:gd name="connsiteY1" fmla="*/ 65658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9395 w 914400"/>
              <a:gd name="connsiteY0" fmla="*/ 656588 h 914400"/>
              <a:gd name="connsiteX1" fmla="*/ 704427 w 914400"/>
              <a:gd name="connsiteY1" fmla="*/ 65658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1838 w 914400"/>
              <a:gd name="connsiteY0" fmla="*/ 583538 h 914400"/>
              <a:gd name="connsiteX1" fmla="*/ 704427 w 914400"/>
              <a:gd name="connsiteY1" fmla="*/ 65658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1838 w 914400"/>
              <a:gd name="connsiteY0" fmla="*/ 583538 h 914400"/>
              <a:gd name="connsiteX1" fmla="*/ 722059 w 914400"/>
              <a:gd name="connsiteY1" fmla="*/ 58605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1838 w 914400"/>
              <a:gd name="connsiteY0" fmla="*/ 583538 h 914400"/>
              <a:gd name="connsiteX1" fmla="*/ 722059 w 914400"/>
              <a:gd name="connsiteY1" fmla="*/ 58605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263102 w 914400"/>
              <a:gd name="connsiteY0" fmla="*/ 320463 h 914400"/>
              <a:gd name="connsiteX1" fmla="*/ 310727 w 914400"/>
              <a:gd name="connsiteY1" fmla="*/ 272838 h 914400"/>
              <a:gd name="connsiteX2" fmla="*/ 358352 w 914400"/>
              <a:gd name="connsiteY2" fmla="*/ 320463 h 914400"/>
              <a:gd name="connsiteX3" fmla="*/ 310727 w 914400"/>
              <a:gd name="connsiteY3" fmla="*/ 368088 h 914400"/>
              <a:gd name="connsiteX4" fmla="*/ 263102 w 914400"/>
              <a:gd name="connsiteY4" fmla="*/ 320463 h 914400"/>
              <a:gd name="connsiteX5" fmla="*/ 556048 w 914400"/>
              <a:gd name="connsiteY5" fmla="*/ 320463 h 914400"/>
              <a:gd name="connsiteX6" fmla="*/ 603673 w 914400"/>
              <a:gd name="connsiteY6" fmla="*/ 272838 h 914400"/>
              <a:gd name="connsiteX7" fmla="*/ 651298 w 914400"/>
              <a:gd name="connsiteY7" fmla="*/ 320463 h 914400"/>
              <a:gd name="connsiteX8" fmla="*/ 603673 w 914400"/>
              <a:gd name="connsiteY8" fmla="*/ 368088 h 914400"/>
              <a:gd name="connsiteX9" fmla="*/ 556048 w 914400"/>
              <a:gd name="connsiteY9" fmla="*/ 320463 h 914400"/>
              <a:gd name="connsiteX0" fmla="*/ 201838 w 914400"/>
              <a:gd name="connsiteY0" fmla="*/ 583538 h 914400"/>
              <a:gd name="connsiteX1" fmla="*/ 722059 w 914400"/>
              <a:gd name="connsiteY1" fmla="*/ 586058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stroke="0" extrusionOk="0">
                <a:moveTo>
                  <a:pt x="0" y="457200"/>
                </a:moveTo>
                <a:cubicBezTo>
                  <a:pt x="0" y="204695"/>
                  <a:pt x="204695" y="0"/>
                  <a:pt x="457200" y="0"/>
                </a:cubicBezTo>
                <a:cubicBezTo>
                  <a:pt x="709705" y="0"/>
                  <a:pt x="914400" y="204695"/>
                  <a:pt x="914400" y="457200"/>
                </a:cubicBezTo>
                <a:cubicBezTo>
                  <a:pt x="914400" y="709705"/>
                  <a:pt x="709705" y="914400"/>
                  <a:pt x="457200" y="914400"/>
                </a:cubicBezTo>
                <a:cubicBezTo>
                  <a:pt x="204695" y="914400"/>
                  <a:pt x="0" y="709705"/>
                  <a:pt x="0" y="457200"/>
                </a:cubicBezTo>
                <a:close/>
              </a:path>
              <a:path w="914400" h="914400" fill="darkenLess" extrusionOk="0">
                <a:moveTo>
                  <a:pt x="263102" y="320463"/>
                </a:moveTo>
                <a:cubicBezTo>
                  <a:pt x="263102" y="294160"/>
                  <a:pt x="284424" y="272838"/>
                  <a:pt x="310727" y="272838"/>
                </a:cubicBezTo>
                <a:cubicBezTo>
                  <a:pt x="337030" y="272838"/>
                  <a:pt x="358352" y="294160"/>
                  <a:pt x="358352" y="320463"/>
                </a:cubicBezTo>
                <a:cubicBezTo>
                  <a:pt x="358352" y="346766"/>
                  <a:pt x="337030" y="368088"/>
                  <a:pt x="310727" y="368088"/>
                </a:cubicBezTo>
                <a:cubicBezTo>
                  <a:pt x="284424" y="368088"/>
                  <a:pt x="263102" y="346766"/>
                  <a:pt x="263102" y="320463"/>
                </a:cubicBezTo>
                <a:moveTo>
                  <a:pt x="556048" y="320463"/>
                </a:moveTo>
                <a:cubicBezTo>
                  <a:pt x="556048" y="294160"/>
                  <a:pt x="577370" y="272838"/>
                  <a:pt x="603673" y="272838"/>
                </a:cubicBezTo>
                <a:cubicBezTo>
                  <a:pt x="629976" y="272838"/>
                  <a:pt x="651298" y="294160"/>
                  <a:pt x="651298" y="320463"/>
                </a:cubicBezTo>
                <a:cubicBezTo>
                  <a:pt x="651298" y="346766"/>
                  <a:pt x="629976" y="368088"/>
                  <a:pt x="603673" y="368088"/>
                </a:cubicBezTo>
                <a:cubicBezTo>
                  <a:pt x="577370" y="368088"/>
                  <a:pt x="556048" y="346766"/>
                  <a:pt x="556048" y="320463"/>
                </a:cubicBezTo>
              </a:path>
              <a:path w="914400" h="914400" fill="none" extrusionOk="0">
                <a:moveTo>
                  <a:pt x="201838" y="583538"/>
                </a:moveTo>
                <a:cubicBezTo>
                  <a:pt x="252912" y="750761"/>
                  <a:pt x="677129" y="760028"/>
                  <a:pt x="722059" y="586058"/>
                </a:cubicBezTo>
              </a:path>
              <a:path w="914400" h="914400" fill="none">
                <a:moveTo>
                  <a:pt x="0" y="457200"/>
                </a:moveTo>
                <a:cubicBezTo>
                  <a:pt x="0" y="204695"/>
                  <a:pt x="204695" y="0"/>
                  <a:pt x="457200" y="0"/>
                </a:cubicBezTo>
                <a:cubicBezTo>
                  <a:pt x="709705" y="0"/>
                  <a:pt x="914400" y="204695"/>
                  <a:pt x="914400" y="457200"/>
                </a:cubicBezTo>
                <a:cubicBezTo>
                  <a:pt x="914400" y="709705"/>
                  <a:pt x="709705" y="914400"/>
                  <a:pt x="457200" y="914400"/>
                </a:cubicBezTo>
                <a:cubicBezTo>
                  <a:pt x="204695" y="914400"/>
                  <a:pt x="0" y="709705"/>
                  <a:pt x="0" y="457200"/>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5" name="TextBox 234">
            <a:extLst>
              <a:ext uri="{FF2B5EF4-FFF2-40B4-BE49-F238E27FC236}">
                <a16:creationId xmlns:a16="http://schemas.microsoft.com/office/drawing/2014/main" xmlns="" id="{B082EC95-0659-42DB-9105-F0B0A44464BB}"/>
              </a:ext>
            </a:extLst>
          </p:cNvPr>
          <p:cNvSpPr txBox="1"/>
          <p:nvPr/>
        </p:nvSpPr>
        <p:spPr>
          <a:xfrm>
            <a:off x="5458129" y="2491060"/>
            <a:ext cx="1439817"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Sentiment analysis</a:t>
            </a:r>
          </a:p>
        </p:txBody>
      </p:sp>
      <p:sp>
        <p:nvSpPr>
          <p:cNvPr id="238" name="TextBox 237">
            <a:extLst>
              <a:ext uri="{FF2B5EF4-FFF2-40B4-BE49-F238E27FC236}">
                <a16:creationId xmlns:a16="http://schemas.microsoft.com/office/drawing/2014/main" xmlns="" id="{D58C6D4A-0C0D-4AFB-8919-0BBAD59CBB8C}"/>
              </a:ext>
            </a:extLst>
          </p:cNvPr>
          <p:cNvSpPr txBox="1"/>
          <p:nvPr/>
        </p:nvSpPr>
        <p:spPr>
          <a:xfrm>
            <a:off x="5412251" y="3469374"/>
            <a:ext cx="1531573"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Language detection</a:t>
            </a:r>
          </a:p>
        </p:txBody>
      </p:sp>
      <p:sp>
        <p:nvSpPr>
          <p:cNvPr id="241" name="TextBox 240">
            <a:extLst>
              <a:ext uri="{FF2B5EF4-FFF2-40B4-BE49-F238E27FC236}">
                <a16:creationId xmlns:a16="http://schemas.microsoft.com/office/drawing/2014/main" xmlns="" id="{5FF67768-776C-47C6-A8B7-7710F8E1DEBC}"/>
              </a:ext>
            </a:extLst>
          </p:cNvPr>
          <p:cNvSpPr txBox="1"/>
          <p:nvPr/>
        </p:nvSpPr>
        <p:spPr>
          <a:xfrm>
            <a:off x="5384393" y="4447688"/>
            <a:ext cx="1587294"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Image tag extraction</a:t>
            </a:r>
          </a:p>
        </p:txBody>
      </p:sp>
      <p:sp>
        <p:nvSpPr>
          <p:cNvPr id="244" name="TextBox 243">
            <a:extLst>
              <a:ext uri="{FF2B5EF4-FFF2-40B4-BE49-F238E27FC236}">
                <a16:creationId xmlns:a16="http://schemas.microsoft.com/office/drawing/2014/main" xmlns="" id="{B1284594-AD71-4158-AE93-93F7C98766D1}"/>
              </a:ext>
            </a:extLst>
          </p:cNvPr>
          <p:cNvSpPr txBox="1"/>
          <p:nvPr/>
        </p:nvSpPr>
        <p:spPr>
          <a:xfrm>
            <a:off x="5287248" y="5426003"/>
            <a:ext cx="1781578"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Printed text recognition</a:t>
            </a:r>
          </a:p>
        </p:txBody>
      </p:sp>
      <p:grpSp>
        <p:nvGrpSpPr>
          <p:cNvPr id="245" name="Group 244">
            <a:extLst>
              <a:ext uri="{FF2B5EF4-FFF2-40B4-BE49-F238E27FC236}">
                <a16:creationId xmlns:a16="http://schemas.microsoft.com/office/drawing/2014/main" xmlns="" id="{9ED59AE0-3B8E-46CC-AD5E-3C1C781505EB}"/>
              </a:ext>
            </a:extLst>
          </p:cNvPr>
          <p:cNvGrpSpPr/>
          <p:nvPr/>
        </p:nvGrpSpPr>
        <p:grpSpPr>
          <a:xfrm>
            <a:off x="6068309" y="4156519"/>
            <a:ext cx="219456" cy="259624"/>
            <a:chOff x="10049477" y="4977630"/>
            <a:chExt cx="667988" cy="790257"/>
          </a:xfrm>
        </p:grpSpPr>
        <p:cxnSp>
          <p:nvCxnSpPr>
            <p:cNvPr id="246" name="Straight Connector 245">
              <a:extLst>
                <a:ext uri="{FF2B5EF4-FFF2-40B4-BE49-F238E27FC236}">
                  <a16:creationId xmlns:a16="http://schemas.microsoft.com/office/drawing/2014/main" xmlns="" id="{DB9DBD39-5548-45A5-854F-F4065580B2EA}"/>
                </a:ext>
              </a:extLst>
            </p:cNvPr>
            <p:cNvCxnSpPr>
              <a:cxnSpLocks/>
            </p:cNvCxnSpPr>
            <p:nvPr/>
          </p:nvCxnSpPr>
          <p:spPr>
            <a:xfrm flipH="1">
              <a:off x="10182650" y="4977630"/>
              <a:ext cx="163287" cy="79025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47" name="Straight Connector 246">
              <a:extLst>
                <a:ext uri="{FF2B5EF4-FFF2-40B4-BE49-F238E27FC236}">
                  <a16:creationId xmlns:a16="http://schemas.microsoft.com/office/drawing/2014/main" xmlns="" id="{BD79D728-78EF-4123-8523-E1E5D22EE5C3}"/>
                </a:ext>
              </a:extLst>
            </p:cNvPr>
            <p:cNvCxnSpPr>
              <a:cxnSpLocks/>
            </p:cNvCxnSpPr>
            <p:nvPr/>
          </p:nvCxnSpPr>
          <p:spPr>
            <a:xfrm flipH="1">
              <a:off x="10425938" y="4977630"/>
              <a:ext cx="163287" cy="79025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48" name="Straight Connector 247">
              <a:extLst>
                <a:ext uri="{FF2B5EF4-FFF2-40B4-BE49-F238E27FC236}">
                  <a16:creationId xmlns:a16="http://schemas.microsoft.com/office/drawing/2014/main" xmlns="" id="{C60C076D-D88F-4547-83E2-7927D6B983ED}"/>
                </a:ext>
              </a:extLst>
            </p:cNvPr>
            <p:cNvCxnSpPr/>
            <p:nvPr/>
          </p:nvCxnSpPr>
          <p:spPr>
            <a:xfrm>
              <a:off x="10098428" y="5250543"/>
              <a:ext cx="619037"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49" name="Straight Connector 248">
              <a:extLst>
                <a:ext uri="{FF2B5EF4-FFF2-40B4-BE49-F238E27FC236}">
                  <a16:creationId xmlns:a16="http://schemas.microsoft.com/office/drawing/2014/main" xmlns="" id="{9687A8F3-FC99-42F5-BD8E-CD41973A2E74}"/>
                </a:ext>
              </a:extLst>
            </p:cNvPr>
            <p:cNvCxnSpPr/>
            <p:nvPr/>
          </p:nvCxnSpPr>
          <p:spPr>
            <a:xfrm>
              <a:off x="10049477" y="5501256"/>
              <a:ext cx="619037"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pic>
        <p:nvPicPr>
          <p:cNvPr id="250" name="Graphic 569">
            <a:extLst>
              <a:ext uri="{FF2B5EF4-FFF2-40B4-BE49-F238E27FC236}">
                <a16:creationId xmlns:a16="http://schemas.microsoft.com/office/drawing/2014/main" xmlns="" id="{F69B0392-1B5A-456F-9A6C-8E5D0823A564}"/>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019126" y="3133557"/>
            <a:ext cx="317823" cy="294280"/>
          </a:xfrm>
          <a:prstGeom prst="rect">
            <a:avLst/>
          </a:prstGeom>
        </p:spPr>
      </p:pic>
      <p:grpSp>
        <p:nvGrpSpPr>
          <p:cNvPr id="181" name="Group 180">
            <a:extLst>
              <a:ext uri="{FF2B5EF4-FFF2-40B4-BE49-F238E27FC236}">
                <a16:creationId xmlns:a16="http://schemas.microsoft.com/office/drawing/2014/main" xmlns="" id="{0DF4343A-5F87-42FA-B45B-4FF7B1ACD19A}"/>
              </a:ext>
            </a:extLst>
          </p:cNvPr>
          <p:cNvGrpSpPr/>
          <p:nvPr/>
        </p:nvGrpSpPr>
        <p:grpSpPr>
          <a:xfrm>
            <a:off x="1720848" y="3158443"/>
            <a:ext cx="343534" cy="271610"/>
            <a:chOff x="967154" y="1481462"/>
            <a:chExt cx="5331069" cy="4214950"/>
          </a:xfrm>
        </p:grpSpPr>
        <p:cxnSp>
          <p:nvCxnSpPr>
            <p:cNvPr id="182" name="Straight Connector 181">
              <a:extLst>
                <a:ext uri="{FF2B5EF4-FFF2-40B4-BE49-F238E27FC236}">
                  <a16:creationId xmlns:a16="http://schemas.microsoft.com/office/drawing/2014/main" xmlns="" id="{3AE4CD96-D34D-410B-886A-36C74CDE61D7}"/>
                </a:ext>
              </a:extLst>
            </p:cNvPr>
            <p:cNvCxnSpPr>
              <a:cxnSpLocks/>
            </p:cNvCxnSpPr>
            <p:nvPr/>
          </p:nvCxnSpPr>
          <p:spPr>
            <a:xfrm>
              <a:off x="967154" y="5696412"/>
              <a:ext cx="5331069" cy="0"/>
            </a:xfrm>
            <a:prstGeom prst="line">
              <a:avLst/>
            </a:prstGeom>
            <a:ln w="12700">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83" name="Rectangle 182">
              <a:extLst>
                <a:ext uri="{FF2B5EF4-FFF2-40B4-BE49-F238E27FC236}">
                  <a16:creationId xmlns:a16="http://schemas.microsoft.com/office/drawing/2014/main" xmlns="" id="{578B7FA7-C0B0-4ED8-B6B4-88CDA9ACBB01}"/>
                </a:ext>
              </a:extLst>
            </p:cNvPr>
            <p:cNvSpPr/>
            <p:nvPr/>
          </p:nvSpPr>
          <p:spPr bwMode="auto">
            <a:xfrm>
              <a:off x="1286608" y="2696308"/>
              <a:ext cx="2793023" cy="3000104"/>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Rectangle 183">
              <a:extLst>
                <a:ext uri="{FF2B5EF4-FFF2-40B4-BE49-F238E27FC236}">
                  <a16:creationId xmlns:a16="http://schemas.microsoft.com/office/drawing/2014/main" xmlns="" id="{9A21CDD4-61C0-4DAE-AAB1-6E816C70EBC3}"/>
                </a:ext>
              </a:extLst>
            </p:cNvPr>
            <p:cNvSpPr/>
            <p:nvPr/>
          </p:nvSpPr>
          <p:spPr bwMode="auto">
            <a:xfrm>
              <a:off x="2225919" y="4700954"/>
              <a:ext cx="914400" cy="99545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5" name="Freeform: Shape 404">
              <a:extLst>
                <a:ext uri="{FF2B5EF4-FFF2-40B4-BE49-F238E27FC236}">
                  <a16:creationId xmlns:a16="http://schemas.microsoft.com/office/drawing/2014/main" xmlns="" id="{09492E2F-A4F5-492E-9D74-987867DC6595}"/>
                </a:ext>
              </a:extLst>
            </p:cNvPr>
            <p:cNvSpPr/>
            <p:nvPr/>
          </p:nvSpPr>
          <p:spPr bwMode="auto">
            <a:xfrm>
              <a:off x="3301093" y="1481462"/>
              <a:ext cx="2666747" cy="4214948"/>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6" name="Freeform: Shape 405">
              <a:extLst>
                <a:ext uri="{FF2B5EF4-FFF2-40B4-BE49-F238E27FC236}">
                  <a16:creationId xmlns:a16="http://schemas.microsoft.com/office/drawing/2014/main" xmlns="" id="{B210802E-C5EA-494C-AB2F-B79074F1A720}"/>
                </a:ext>
              </a:extLst>
            </p:cNvPr>
            <p:cNvSpPr/>
            <p:nvPr/>
          </p:nvSpPr>
          <p:spPr bwMode="auto">
            <a:xfrm>
              <a:off x="4427765" y="4700955"/>
              <a:ext cx="647700" cy="995456"/>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33" name="TextBox 232">
            <a:extLst>
              <a:ext uri="{FF2B5EF4-FFF2-40B4-BE49-F238E27FC236}">
                <a16:creationId xmlns:a16="http://schemas.microsoft.com/office/drawing/2014/main" xmlns="" id="{0F628AA5-CD2D-4813-BF27-0284C8DEF75F}"/>
              </a:ext>
            </a:extLst>
          </p:cNvPr>
          <p:cNvSpPr txBox="1"/>
          <p:nvPr/>
        </p:nvSpPr>
        <p:spPr>
          <a:xfrm>
            <a:off x="1055912" y="2491060"/>
            <a:ext cx="1673407" cy="276999"/>
          </a:xfrm>
          <a:prstGeom prst="rect">
            <a:avLst/>
          </a:prstGeom>
          <a:noFill/>
        </p:spPr>
        <p:txBody>
          <a:bodyPr wrap="none" lIns="91440" tIns="45720" rIns="91440" bIns="45720" rtlCol="0">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0" i="0" u="none" strike="noStrike" kern="1200" cap="none" spc="0" normalizeH="0" baseline="0" noProof="0">
                <a:ln>
                  <a:noFill/>
                </a:ln>
                <a:effectLst/>
                <a:uLnTx/>
                <a:uFillTx/>
                <a:latin typeface="Segoe UI"/>
                <a:ea typeface="+mn-ea"/>
                <a:cs typeface="+mn-cs"/>
              </a:rPr>
              <a:t>Key Phrase extraction </a:t>
            </a:r>
          </a:p>
        </p:txBody>
      </p:sp>
      <p:sp>
        <p:nvSpPr>
          <p:cNvPr id="236" name="TextBox 235">
            <a:extLst>
              <a:ext uri="{FF2B5EF4-FFF2-40B4-BE49-F238E27FC236}">
                <a16:creationId xmlns:a16="http://schemas.microsoft.com/office/drawing/2014/main" xmlns="" id="{9647D84E-98AF-4F4B-9A0A-31EE4762A2C6}"/>
              </a:ext>
            </a:extLst>
          </p:cNvPr>
          <p:cNvSpPr txBox="1"/>
          <p:nvPr/>
        </p:nvSpPr>
        <p:spPr>
          <a:xfrm>
            <a:off x="787636" y="3469374"/>
            <a:ext cx="2209958" cy="276999"/>
          </a:xfrm>
          <a:prstGeom prst="rect">
            <a:avLst/>
          </a:prstGeom>
          <a:noFill/>
        </p:spPr>
        <p:txBody>
          <a:bodyPr wrap="square" lIns="91440" tIns="45720" rIns="91440" bIns="45720" rtlCol="0">
            <a:spAutoFit/>
          </a:bodyPr>
          <a:lstStyle/>
          <a:p>
            <a:pPr algn="ctr" defTabSz="914400">
              <a:spcAft>
                <a:spcPts val="1200"/>
              </a:spcAft>
              <a:defRPr/>
            </a:pPr>
            <a:r>
              <a:rPr lang="en-US" sz="1200">
                <a:latin typeface="Segoe UI"/>
              </a:rPr>
              <a:t>Organization entity extraction</a:t>
            </a:r>
          </a:p>
        </p:txBody>
      </p:sp>
      <p:sp>
        <p:nvSpPr>
          <p:cNvPr id="239" name="TextBox 238">
            <a:extLst>
              <a:ext uri="{FF2B5EF4-FFF2-40B4-BE49-F238E27FC236}">
                <a16:creationId xmlns:a16="http://schemas.microsoft.com/office/drawing/2014/main" xmlns="" id="{9E3CB7D3-2F0F-4AE1-9904-141D6A6E2749}"/>
              </a:ext>
            </a:extLst>
          </p:cNvPr>
          <p:cNvSpPr txBox="1"/>
          <p:nvPr/>
        </p:nvSpPr>
        <p:spPr>
          <a:xfrm>
            <a:off x="1310020" y="4447688"/>
            <a:ext cx="1165191"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Face detection</a:t>
            </a:r>
          </a:p>
        </p:txBody>
      </p:sp>
      <p:sp>
        <p:nvSpPr>
          <p:cNvPr id="242" name="TextBox 241">
            <a:extLst>
              <a:ext uri="{FF2B5EF4-FFF2-40B4-BE49-F238E27FC236}">
                <a16:creationId xmlns:a16="http://schemas.microsoft.com/office/drawing/2014/main" xmlns="" id="{B7B566E4-D2FE-4A29-B358-398EC5B13CF9}"/>
              </a:ext>
            </a:extLst>
          </p:cNvPr>
          <p:cNvSpPr txBox="1"/>
          <p:nvPr/>
        </p:nvSpPr>
        <p:spPr>
          <a:xfrm>
            <a:off x="1393027" y="5426003"/>
            <a:ext cx="999184" cy="276999"/>
          </a:xfrm>
          <a:prstGeom prst="rect">
            <a:avLst/>
          </a:prstGeom>
          <a:noFill/>
        </p:spPr>
        <p:txBody>
          <a:bodyPr wrap="none" lIns="91440" tIns="45720" rIns="91440" bIns="45720" rtlCol="0">
            <a:spAutoFit/>
          </a:bodyPr>
          <a:lstStyle/>
          <a:p>
            <a:pPr algn="ctr" defTabSz="914400">
              <a:spcAft>
                <a:spcPts val="1200"/>
              </a:spcAft>
              <a:defRPr/>
            </a:pPr>
            <a:r>
              <a:rPr lang="en-US" sz="1200">
                <a:latin typeface="Segoe UI"/>
              </a:rPr>
              <a:t>Text Utilities</a:t>
            </a:r>
          </a:p>
        </p:txBody>
      </p:sp>
      <p:grpSp>
        <p:nvGrpSpPr>
          <p:cNvPr id="14" name="Group 13">
            <a:extLst>
              <a:ext uri="{FF2B5EF4-FFF2-40B4-BE49-F238E27FC236}">
                <a16:creationId xmlns:a16="http://schemas.microsoft.com/office/drawing/2014/main" xmlns="" id="{A8F51FCC-10A8-43E5-B978-14A620DC5A16}"/>
              </a:ext>
            </a:extLst>
          </p:cNvPr>
          <p:cNvGrpSpPr/>
          <p:nvPr/>
        </p:nvGrpSpPr>
        <p:grpSpPr>
          <a:xfrm>
            <a:off x="1714719" y="4059225"/>
            <a:ext cx="331079" cy="385141"/>
            <a:chOff x="3803869" y="4376725"/>
            <a:chExt cx="331079" cy="385141"/>
          </a:xfrm>
        </p:grpSpPr>
        <p:sp>
          <p:nvSpPr>
            <p:cNvPr id="118" name="people_4">
              <a:extLst>
                <a:ext uri="{FF2B5EF4-FFF2-40B4-BE49-F238E27FC236}">
                  <a16:creationId xmlns:a16="http://schemas.microsoft.com/office/drawing/2014/main" xmlns="" id="{68163BB0-3F92-47E7-8E35-826B96D6FD22}"/>
                </a:ext>
              </a:extLst>
            </p:cNvPr>
            <p:cNvSpPr>
              <a:spLocks noChangeAspect="1" noEditPoints="1"/>
            </p:cNvSpPr>
            <p:nvPr/>
          </p:nvSpPr>
          <p:spPr bwMode="auto">
            <a:xfrm>
              <a:off x="3803869" y="4396106"/>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129" name="Freeform: Shape 128">
              <a:extLst>
                <a:ext uri="{FF2B5EF4-FFF2-40B4-BE49-F238E27FC236}">
                  <a16:creationId xmlns:a16="http://schemas.microsoft.com/office/drawing/2014/main" xmlns="" id="{442C459A-4E5B-4449-8E23-0CB99268FEAD}"/>
                </a:ext>
              </a:extLst>
            </p:cNvPr>
            <p:cNvSpPr/>
            <p:nvPr/>
          </p:nvSpPr>
          <p:spPr bwMode="auto">
            <a:xfrm rot="5400000">
              <a:off x="3815682" y="4376726"/>
              <a:ext cx="54890" cy="54888"/>
            </a:xfrm>
            <a:custGeom>
              <a:avLst/>
              <a:gdLst>
                <a:gd name="connsiteX0" fmla="*/ 0 w 111588"/>
                <a:gd name="connsiteY0" fmla="*/ 111588 h 111588"/>
                <a:gd name="connsiteX1" fmla="*/ 0 w 111588"/>
                <a:gd name="connsiteY1" fmla="*/ 0 h 111588"/>
                <a:gd name="connsiteX2" fmla="*/ 111588 w 111588"/>
                <a:gd name="connsiteY2" fmla="*/ 0 h 111588"/>
                <a:gd name="connsiteX3" fmla="*/ 111588 w 111588"/>
                <a:gd name="connsiteY3" fmla="*/ 111588 h 111588"/>
                <a:gd name="connsiteX4" fmla="*/ 0 w 111588"/>
                <a:gd name="connsiteY4" fmla="*/ 111588 h 111588"/>
                <a:gd name="connsiteX0" fmla="*/ 111588 w 203028"/>
                <a:gd name="connsiteY0" fmla="*/ 0 h 111588"/>
                <a:gd name="connsiteX1" fmla="*/ 111588 w 203028"/>
                <a:gd name="connsiteY1" fmla="*/ 111588 h 111588"/>
                <a:gd name="connsiteX2" fmla="*/ 0 w 203028"/>
                <a:gd name="connsiteY2" fmla="*/ 111588 h 111588"/>
                <a:gd name="connsiteX3" fmla="*/ 0 w 203028"/>
                <a:gd name="connsiteY3" fmla="*/ 0 h 111588"/>
                <a:gd name="connsiteX4" fmla="*/ 203028 w 203028"/>
                <a:gd name="connsiteY4" fmla="*/ 91440 h 111588"/>
                <a:gd name="connsiteX0" fmla="*/ 111588 w 111588"/>
                <a:gd name="connsiteY0" fmla="*/ 0 h 111588"/>
                <a:gd name="connsiteX1" fmla="*/ 111588 w 111588"/>
                <a:gd name="connsiteY1" fmla="*/ 111588 h 111588"/>
                <a:gd name="connsiteX2" fmla="*/ 0 w 111588"/>
                <a:gd name="connsiteY2" fmla="*/ 111588 h 111588"/>
                <a:gd name="connsiteX3" fmla="*/ 0 w 111588"/>
                <a:gd name="connsiteY3" fmla="*/ 0 h 111588"/>
                <a:gd name="connsiteX0" fmla="*/ 111588 w 111588"/>
                <a:gd name="connsiteY0" fmla="*/ 111588 h 111588"/>
                <a:gd name="connsiteX1" fmla="*/ 0 w 111588"/>
                <a:gd name="connsiteY1" fmla="*/ 111588 h 111588"/>
                <a:gd name="connsiteX2" fmla="*/ 0 w 111588"/>
                <a:gd name="connsiteY2" fmla="*/ 0 h 111588"/>
              </a:gdLst>
              <a:ahLst/>
              <a:cxnLst>
                <a:cxn ang="0">
                  <a:pos x="connsiteX0" y="connsiteY0"/>
                </a:cxn>
                <a:cxn ang="0">
                  <a:pos x="connsiteX1" y="connsiteY1"/>
                </a:cxn>
                <a:cxn ang="0">
                  <a:pos x="connsiteX2" y="connsiteY2"/>
                </a:cxn>
              </a:cxnLst>
              <a:rect l="l" t="t" r="r" b="b"/>
              <a:pathLst>
                <a:path w="111588" h="111588">
                  <a:moveTo>
                    <a:pt x="111588" y="111588"/>
                  </a:moveTo>
                  <a:lnTo>
                    <a:pt x="0" y="111588"/>
                  </a:lnTo>
                  <a:lnTo>
                    <a:pt x="0"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505050"/>
                </a:solidFill>
                <a:effectLst/>
                <a:uLnTx/>
                <a:uFillTx/>
                <a:latin typeface="Segoe UI Semilight"/>
                <a:ea typeface="+mn-ea"/>
                <a:cs typeface="+mn-cs"/>
              </a:endParaRPr>
            </a:p>
          </p:txBody>
        </p:sp>
        <p:sp>
          <p:nvSpPr>
            <p:cNvPr id="128" name="Freeform: Shape 127">
              <a:extLst>
                <a:ext uri="{FF2B5EF4-FFF2-40B4-BE49-F238E27FC236}">
                  <a16:creationId xmlns:a16="http://schemas.microsoft.com/office/drawing/2014/main" xmlns="" id="{D65495DB-EA06-4A8C-806E-3ABC87422548}"/>
                </a:ext>
              </a:extLst>
            </p:cNvPr>
            <p:cNvSpPr/>
            <p:nvPr/>
          </p:nvSpPr>
          <p:spPr bwMode="auto">
            <a:xfrm rot="5400000">
              <a:off x="4080059" y="4376727"/>
              <a:ext cx="54890" cy="54888"/>
            </a:xfrm>
            <a:custGeom>
              <a:avLst/>
              <a:gdLst>
                <a:gd name="connsiteX0" fmla="*/ 0 w 111588"/>
                <a:gd name="connsiteY0" fmla="*/ 111587 h 111587"/>
                <a:gd name="connsiteX1" fmla="*/ 0 w 111588"/>
                <a:gd name="connsiteY1" fmla="*/ 0 h 111587"/>
                <a:gd name="connsiteX2" fmla="*/ 111588 w 111588"/>
                <a:gd name="connsiteY2" fmla="*/ 0 h 111587"/>
                <a:gd name="connsiteX3" fmla="*/ 111588 w 111588"/>
                <a:gd name="connsiteY3" fmla="*/ 111587 h 111587"/>
                <a:gd name="connsiteX4" fmla="*/ 0 w 111588"/>
                <a:gd name="connsiteY4" fmla="*/ 111587 h 111587"/>
                <a:gd name="connsiteX0" fmla="*/ 111588 w 203028"/>
                <a:gd name="connsiteY0" fmla="*/ 111587 h 203027"/>
                <a:gd name="connsiteX1" fmla="*/ 0 w 203028"/>
                <a:gd name="connsiteY1" fmla="*/ 111587 h 203027"/>
                <a:gd name="connsiteX2" fmla="*/ 0 w 203028"/>
                <a:gd name="connsiteY2" fmla="*/ 0 h 203027"/>
                <a:gd name="connsiteX3" fmla="*/ 111588 w 203028"/>
                <a:gd name="connsiteY3" fmla="*/ 0 h 203027"/>
                <a:gd name="connsiteX4" fmla="*/ 203028 w 203028"/>
                <a:gd name="connsiteY4" fmla="*/ 203027 h 203027"/>
                <a:gd name="connsiteX0" fmla="*/ 111588 w 111588"/>
                <a:gd name="connsiteY0" fmla="*/ 111587 h 111587"/>
                <a:gd name="connsiteX1" fmla="*/ 0 w 111588"/>
                <a:gd name="connsiteY1" fmla="*/ 111587 h 111587"/>
                <a:gd name="connsiteX2" fmla="*/ 0 w 111588"/>
                <a:gd name="connsiteY2" fmla="*/ 0 h 111587"/>
                <a:gd name="connsiteX3" fmla="*/ 111588 w 111588"/>
                <a:gd name="connsiteY3" fmla="*/ 0 h 111587"/>
                <a:gd name="connsiteX0" fmla="*/ 0 w 111588"/>
                <a:gd name="connsiteY0" fmla="*/ 111587 h 111587"/>
                <a:gd name="connsiteX1" fmla="*/ 0 w 111588"/>
                <a:gd name="connsiteY1" fmla="*/ 0 h 111587"/>
                <a:gd name="connsiteX2" fmla="*/ 111588 w 111588"/>
                <a:gd name="connsiteY2" fmla="*/ 0 h 111587"/>
              </a:gdLst>
              <a:ahLst/>
              <a:cxnLst>
                <a:cxn ang="0">
                  <a:pos x="connsiteX0" y="connsiteY0"/>
                </a:cxn>
                <a:cxn ang="0">
                  <a:pos x="connsiteX1" y="connsiteY1"/>
                </a:cxn>
                <a:cxn ang="0">
                  <a:pos x="connsiteX2" y="connsiteY2"/>
                </a:cxn>
              </a:cxnLst>
              <a:rect l="l" t="t" r="r" b="b"/>
              <a:pathLst>
                <a:path w="111588" h="111587">
                  <a:moveTo>
                    <a:pt x="0" y="111587"/>
                  </a:moveTo>
                  <a:lnTo>
                    <a:pt x="0" y="0"/>
                  </a:lnTo>
                  <a:lnTo>
                    <a:pt x="111588" y="0"/>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505050"/>
                </a:solidFill>
                <a:effectLst/>
                <a:uLnTx/>
                <a:uFillTx/>
                <a:latin typeface="Segoe UI Semilight"/>
                <a:ea typeface="+mn-ea"/>
                <a:cs typeface="+mn-cs"/>
              </a:endParaRPr>
            </a:p>
          </p:txBody>
        </p:sp>
        <p:sp>
          <p:nvSpPr>
            <p:cNvPr id="124" name="Freeform: Shape 123">
              <a:extLst>
                <a:ext uri="{FF2B5EF4-FFF2-40B4-BE49-F238E27FC236}">
                  <a16:creationId xmlns:a16="http://schemas.microsoft.com/office/drawing/2014/main" xmlns="" id="{E09CC433-F975-4765-8820-0C6C8C117520}"/>
                </a:ext>
              </a:extLst>
            </p:cNvPr>
            <p:cNvSpPr/>
            <p:nvPr/>
          </p:nvSpPr>
          <p:spPr bwMode="auto">
            <a:xfrm rot="5400000">
              <a:off x="3815684" y="4545009"/>
              <a:ext cx="54888" cy="54888"/>
            </a:xfrm>
            <a:custGeom>
              <a:avLst/>
              <a:gdLst>
                <a:gd name="connsiteX0" fmla="*/ 0 w 111587"/>
                <a:gd name="connsiteY0" fmla="*/ 111588 h 111588"/>
                <a:gd name="connsiteX1" fmla="*/ 0 w 111587"/>
                <a:gd name="connsiteY1" fmla="*/ 0 h 111588"/>
                <a:gd name="connsiteX2" fmla="*/ 111587 w 111587"/>
                <a:gd name="connsiteY2" fmla="*/ 0 h 111588"/>
                <a:gd name="connsiteX3" fmla="*/ 111587 w 111587"/>
                <a:gd name="connsiteY3" fmla="*/ 111588 h 111588"/>
                <a:gd name="connsiteX4" fmla="*/ 0 w 111587"/>
                <a:gd name="connsiteY4" fmla="*/ 111588 h 111588"/>
                <a:gd name="connsiteX0" fmla="*/ 0 w 111587"/>
                <a:gd name="connsiteY0" fmla="*/ 0 h 111588"/>
                <a:gd name="connsiteX1" fmla="*/ 111587 w 111587"/>
                <a:gd name="connsiteY1" fmla="*/ 0 h 111588"/>
                <a:gd name="connsiteX2" fmla="*/ 111587 w 111587"/>
                <a:gd name="connsiteY2" fmla="*/ 111588 h 111588"/>
                <a:gd name="connsiteX3" fmla="*/ 0 w 111587"/>
                <a:gd name="connsiteY3" fmla="*/ 111588 h 111588"/>
                <a:gd name="connsiteX4" fmla="*/ 91440 w 111587"/>
                <a:gd name="connsiteY4" fmla="*/ 91440 h 111588"/>
                <a:gd name="connsiteX0" fmla="*/ 0 w 111587"/>
                <a:gd name="connsiteY0" fmla="*/ 0 h 111588"/>
                <a:gd name="connsiteX1" fmla="*/ 111587 w 111587"/>
                <a:gd name="connsiteY1" fmla="*/ 0 h 111588"/>
                <a:gd name="connsiteX2" fmla="*/ 111587 w 111587"/>
                <a:gd name="connsiteY2" fmla="*/ 111588 h 111588"/>
                <a:gd name="connsiteX3" fmla="*/ 0 w 111587"/>
                <a:gd name="connsiteY3" fmla="*/ 111588 h 111588"/>
                <a:gd name="connsiteX0" fmla="*/ 111587 w 111587"/>
                <a:gd name="connsiteY0" fmla="*/ 0 h 111588"/>
                <a:gd name="connsiteX1" fmla="*/ 111587 w 111587"/>
                <a:gd name="connsiteY1" fmla="*/ 111588 h 111588"/>
                <a:gd name="connsiteX2" fmla="*/ 0 w 111587"/>
                <a:gd name="connsiteY2" fmla="*/ 111588 h 111588"/>
              </a:gdLst>
              <a:ahLst/>
              <a:cxnLst>
                <a:cxn ang="0">
                  <a:pos x="connsiteX0" y="connsiteY0"/>
                </a:cxn>
                <a:cxn ang="0">
                  <a:pos x="connsiteX1" y="connsiteY1"/>
                </a:cxn>
                <a:cxn ang="0">
                  <a:pos x="connsiteX2" y="connsiteY2"/>
                </a:cxn>
              </a:cxnLst>
              <a:rect l="l" t="t" r="r" b="b"/>
              <a:pathLst>
                <a:path w="111587" h="111588">
                  <a:moveTo>
                    <a:pt x="111587" y="0"/>
                  </a:moveTo>
                  <a:lnTo>
                    <a:pt x="111587" y="111588"/>
                  </a:lnTo>
                  <a:lnTo>
                    <a:pt x="0" y="111588"/>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505050"/>
                </a:solidFill>
                <a:effectLst/>
                <a:uLnTx/>
                <a:uFillTx/>
                <a:latin typeface="Segoe UI Semilight"/>
                <a:ea typeface="+mn-ea"/>
                <a:cs typeface="+mn-cs"/>
              </a:endParaRPr>
            </a:p>
          </p:txBody>
        </p:sp>
        <p:sp>
          <p:nvSpPr>
            <p:cNvPr id="123" name="Freeform: Shape 122">
              <a:extLst>
                <a:ext uri="{FF2B5EF4-FFF2-40B4-BE49-F238E27FC236}">
                  <a16:creationId xmlns:a16="http://schemas.microsoft.com/office/drawing/2014/main" xmlns="" id="{09A6266F-A11C-4BBC-B916-13FDF6CC1D4E}"/>
                </a:ext>
              </a:extLst>
            </p:cNvPr>
            <p:cNvSpPr/>
            <p:nvPr/>
          </p:nvSpPr>
          <p:spPr bwMode="auto">
            <a:xfrm rot="5400000">
              <a:off x="4080060" y="4545009"/>
              <a:ext cx="54888" cy="54888"/>
            </a:xfrm>
            <a:custGeom>
              <a:avLst/>
              <a:gdLst>
                <a:gd name="connsiteX0" fmla="*/ 0 w 111587"/>
                <a:gd name="connsiteY0" fmla="*/ 111587 h 111587"/>
                <a:gd name="connsiteX1" fmla="*/ 0 w 111587"/>
                <a:gd name="connsiteY1" fmla="*/ 0 h 111587"/>
                <a:gd name="connsiteX2" fmla="*/ 111587 w 111587"/>
                <a:gd name="connsiteY2" fmla="*/ 0 h 111587"/>
                <a:gd name="connsiteX3" fmla="*/ 111587 w 111587"/>
                <a:gd name="connsiteY3" fmla="*/ 111587 h 111587"/>
                <a:gd name="connsiteX4" fmla="*/ 0 w 111587"/>
                <a:gd name="connsiteY4" fmla="*/ 111587 h 111587"/>
                <a:gd name="connsiteX0" fmla="*/ 0 w 111587"/>
                <a:gd name="connsiteY0" fmla="*/ 111587 h 203027"/>
                <a:gd name="connsiteX1" fmla="*/ 0 w 111587"/>
                <a:gd name="connsiteY1" fmla="*/ 0 h 203027"/>
                <a:gd name="connsiteX2" fmla="*/ 111587 w 111587"/>
                <a:gd name="connsiteY2" fmla="*/ 0 h 203027"/>
                <a:gd name="connsiteX3" fmla="*/ 111587 w 111587"/>
                <a:gd name="connsiteY3" fmla="*/ 111587 h 203027"/>
                <a:gd name="connsiteX4" fmla="*/ 91440 w 111587"/>
                <a:gd name="connsiteY4" fmla="*/ 203027 h 203027"/>
                <a:gd name="connsiteX0" fmla="*/ 0 w 111587"/>
                <a:gd name="connsiteY0" fmla="*/ 111587 h 111587"/>
                <a:gd name="connsiteX1" fmla="*/ 0 w 111587"/>
                <a:gd name="connsiteY1" fmla="*/ 0 h 111587"/>
                <a:gd name="connsiteX2" fmla="*/ 111587 w 111587"/>
                <a:gd name="connsiteY2" fmla="*/ 0 h 111587"/>
                <a:gd name="connsiteX3" fmla="*/ 111587 w 111587"/>
                <a:gd name="connsiteY3" fmla="*/ 111587 h 111587"/>
                <a:gd name="connsiteX0" fmla="*/ 0 w 111587"/>
                <a:gd name="connsiteY0" fmla="*/ 0 h 111587"/>
                <a:gd name="connsiteX1" fmla="*/ 111587 w 111587"/>
                <a:gd name="connsiteY1" fmla="*/ 0 h 111587"/>
                <a:gd name="connsiteX2" fmla="*/ 111587 w 111587"/>
                <a:gd name="connsiteY2" fmla="*/ 111587 h 111587"/>
              </a:gdLst>
              <a:ahLst/>
              <a:cxnLst>
                <a:cxn ang="0">
                  <a:pos x="connsiteX0" y="connsiteY0"/>
                </a:cxn>
                <a:cxn ang="0">
                  <a:pos x="connsiteX1" y="connsiteY1"/>
                </a:cxn>
                <a:cxn ang="0">
                  <a:pos x="connsiteX2" y="connsiteY2"/>
                </a:cxn>
              </a:cxnLst>
              <a:rect l="l" t="t" r="r" b="b"/>
              <a:pathLst>
                <a:path w="111587" h="111587">
                  <a:moveTo>
                    <a:pt x="0" y="0"/>
                  </a:moveTo>
                  <a:lnTo>
                    <a:pt x="111587" y="0"/>
                  </a:lnTo>
                  <a:lnTo>
                    <a:pt x="111587" y="111587"/>
                  </a:lnTo>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505050"/>
                </a:solidFill>
                <a:effectLst/>
                <a:uLnTx/>
                <a:uFillTx/>
                <a:latin typeface="Segoe UI Semilight"/>
                <a:ea typeface="+mn-ea"/>
                <a:cs typeface="+mn-cs"/>
              </a:endParaRPr>
            </a:p>
          </p:txBody>
        </p:sp>
      </p:grpSp>
      <p:sp>
        <p:nvSpPr>
          <p:cNvPr id="140" name="Oval 139">
            <a:extLst>
              <a:ext uri="{FF2B5EF4-FFF2-40B4-BE49-F238E27FC236}">
                <a16:creationId xmlns:a16="http://schemas.microsoft.com/office/drawing/2014/main" xmlns="" id="{AC5A9DDC-BDB3-47FE-9289-747C57739705}"/>
              </a:ext>
            </a:extLst>
          </p:cNvPr>
          <p:cNvSpPr/>
          <p:nvPr/>
        </p:nvSpPr>
        <p:spPr bwMode="auto">
          <a:xfrm>
            <a:off x="1703173" y="2087458"/>
            <a:ext cx="378372" cy="378372"/>
          </a:xfrm>
          <a:prstGeom prst="ellips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505050"/>
              </a:solidFill>
              <a:effectLst/>
              <a:uLnTx/>
              <a:uFillTx/>
              <a:latin typeface="Segoe UI Semilight"/>
              <a:ea typeface="+mn-ea"/>
              <a:cs typeface="+mn-cs"/>
            </a:endParaRPr>
          </a:p>
        </p:txBody>
      </p:sp>
      <p:grpSp>
        <p:nvGrpSpPr>
          <p:cNvPr id="99" name="Group 98">
            <a:extLst>
              <a:ext uri="{FF2B5EF4-FFF2-40B4-BE49-F238E27FC236}">
                <a16:creationId xmlns:a16="http://schemas.microsoft.com/office/drawing/2014/main" xmlns="" id="{509ABCB6-EC9C-4D2B-9133-6643848F373C}"/>
              </a:ext>
            </a:extLst>
          </p:cNvPr>
          <p:cNvGrpSpPr/>
          <p:nvPr/>
        </p:nvGrpSpPr>
        <p:grpSpPr>
          <a:xfrm>
            <a:off x="1714330" y="2229194"/>
            <a:ext cx="353260" cy="0"/>
            <a:chOff x="3463938" y="2353021"/>
            <a:chExt cx="353260" cy="0"/>
          </a:xfrm>
        </p:grpSpPr>
        <p:cxnSp>
          <p:nvCxnSpPr>
            <p:cNvPr id="21" name="Straight Connector 20">
              <a:extLst>
                <a:ext uri="{FF2B5EF4-FFF2-40B4-BE49-F238E27FC236}">
                  <a16:creationId xmlns:a16="http://schemas.microsoft.com/office/drawing/2014/main" xmlns="" id="{4C32300C-A0E5-4443-AD3F-9C51C832F4D9}"/>
                </a:ext>
              </a:extLst>
            </p:cNvPr>
            <p:cNvCxnSpPr>
              <a:cxnSpLocks/>
            </p:cNvCxnSpPr>
            <p:nvPr/>
          </p:nvCxnSpPr>
          <p:spPr>
            <a:xfrm>
              <a:off x="3463938" y="2353021"/>
              <a:ext cx="83907"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46" name="Straight Connector 145">
              <a:extLst>
                <a:ext uri="{FF2B5EF4-FFF2-40B4-BE49-F238E27FC236}">
                  <a16:creationId xmlns:a16="http://schemas.microsoft.com/office/drawing/2014/main" xmlns="" id="{D340A9BA-990B-43DE-841B-A3771C1B4555}"/>
                </a:ext>
              </a:extLst>
            </p:cNvPr>
            <p:cNvCxnSpPr>
              <a:cxnSpLocks/>
            </p:cNvCxnSpPr>
            <p:nvPr/>
          </p:nvCxnSpPr>
          <p:spPr>
            <a:xfrm>
              <a:off x="3559514" y="2353021"/>
              <a:ext cx="4329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48" name="Straight Connector 147">
              <a:extLst>
                <a:ext uri="{FF2B5EF4-FFF2-40B4-BE49-F238E27FC236}">
                  <a16:creationId xmlns:a16="http://schemas.microsoft.com/office/drawing/2014/main" xmlns="" id="{6FFCD806-46DA-488F-A8BB-6B507FB985C0}"/>
                </a:ext>
              </a:extLst>
            </p:cNvPr>
            <p:cNvCxnSpPr>
              <a:cxnSpLocks/>
            </p:cNvCxnSpPr>
            <p:nvPr/>
          </p:nvCxnSpPr>
          <p:spPr>
            <a:xfrm>
              <a:off x="3614482" y="2353021"/>
              <a:ext cx="74788"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1" name="Straight Connector 150">
              <a:extLst>
                <a:ext uri="{FF2B5EF4-FFF2-40B4-BE49-F238E27FC236}">
                  <a16:creationId xmlns:a16="http://schemas.microsoft.com/office/drawing/2014/main" xmlns="" id="{F8F29E9E-544D-4DD6-9027-8AD0239283FE}"/>
                </a:ext>
              </a:extLst>
            </p:cNvPr>
            <p:cNvCxnSpPr>
              <a:cxnSpLocks/>
            </p:cNvCxnSpPr>
            <p:nvPr/>
          </p:nvCxnSpPr>
          <p:spPr>
            <a:xfrm>
              <a:off x="3700939" y="235302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3" name="Straight Connector 152">
              <a:extLst>
                <a:ext uri="{FF2B5EF4-FFF2-40B4-BE49-F238E27FC236}">
                  <a16:creationId xmlns:a16="http://schemas.microsoft.com/office/drawing/2014/main" xmlns="" id="{81CF602B-9F17-4D3C-B7CE-A061A6E821FA}"/>
                </a:ext>
              </a:extLst>
            </p:cNvPr>
            <p:cNvCxnSpPr>
              <a:cxnSpLocks/>
            </p:cNvCxnSpPr>
            <p:nvPr/>
          </p:nvCxnSpPr>
          <p:spPr>
            <a:xfrm>
              <a:off x="3743581" y="235302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4" name="Straight Connector 153">
              <a:extLst>
                <a:ext uri="{FF2B5EF4-FFF2-40B4-BE49-F238E27FC236}">
                  <a16:creationId xmlns:a16="http://schemas.microsoft.com/office/drawing/2014/main" xmlns="" id="{5E9799CA-381C-44D5-A5FC-2D2C3D2C5BC1}"/>
                </a:ext>
              </a:extLst>
            </p:cNvPr>
            <p:cNvCxnSpPr>
              <a:cxnSpLocks/>
            </p:cNvCxnSpPr>
            <p:nvPr/>
          </p:nvCxnSpPr>
          <p:spPr>
            <a:xfrm>
              <a:off x="3786225" y="235302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0" name="Group 99">
            <a:extLst>
              <a:ext uri="{FF2B5EF4-FFF2-40B4-BE49-F238E27FC236}">
                <a16:creationId xmlns:a16="http://schemas.microsoft.com/office/drawing/2014/main" xmlns="" id="{9CA28F12-E56F-49D3-A718-7ED5E067ACB2}"/>
              </a:ext>
            </a:extLst>
          </p:cNvPr>
          <p:cNvGrpSpPr/>
          <p:nvPr/>
        </p:nvGrpSpPr>
        <p:grpSpPr>
          <a:xfrm>
            <a:off x="1702899" y="2266447"/>
            <a:ext cx="370826" cy="0"/>
            <a:chOff x="3452507" y="2396835"/>
            <a:chExt cx="370826" cy="0"/>
          </a:xfrm>
        </p:grpSpPr>
        <p:cxnSp>
          <p:nvCxnSpPr>
            <p:cNvPr id="157" name="Straight Connector 156">
              <a:extLst>
                <a:ext uri="{FF2B5EF4-FFF2-40B4-BE49-F238E27FC236}">
                  <a16:creationId xmlns:a16="http://schemas.microsoft.com/office/drawing/2014/main" xmlns="" id="{93A50F06-3117-4030-AA2D-C2E764DFED8B}"/>
                </a:ext>
              </a:extLst>
            </p:cNvPr>
            <p:cNvCxnSpPr>
              <a:cxnSpLocks/>
            </p:cNvCxnSpPr>
            <p:nvPr/>
          </p:nvCxnSpPr>
          <p:spPr>
            <a:xfrm flipH="1">
              <a:off x="3735253" y="2396835"/>
              <a:ext cx="88080"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8" name="Straight Connector 157">
              <a:extLst>
                <a:ext uri="{FF2B5EF4-FFF2-40B4-BE49-F238E27FC236}">
                  <a16:creationId xmlns:a16="http://schemas.microsoft.com/office/drawing/2014/main" xmlns="" id="{45D14D86-62C7-4F27-BECB-47974C56D2C3}"/>
                </a:ext>
              </a:extLst>
            </p:cNvPr>
            <p:cNvCxnSpPr>
              <a:cxnSpLocks/>
            </p:cNvCxnSpPr>
            <p:nvPr/>
          </p:nvCxnSpPr>
          <p:spPr>
            <a:xfrm flipH="1">
              <a:off x="3677552" y="2396835"/>
              <a:ext cx="4545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59" name="Straight Connector 158">
              <a:extLst>
                <a:ext uri="{FF2B5EF4-FFF2-40B4-BE49-F238E27FC236}">
                  <a16:creationId xmlns:a16="http://schemas.microsoft.com/office/drawing/2014/main" xmlns="" id="{2FCCEEA8-6A33-4E7B-B3AE-B32D6925D435}"/>
                </a:ext>
              </a:extLst>
            </p:cNvPr>
            <p:cNvCxnSpPr>
              <a:cxnSpLocks/>
            </p:cNvCxnSpPr>
            <p:nvPr/>
          </p:nvCxnSpPr>
          <p:spPr>
            <a:xfrm flipH="1">
              <a:off x="3586796" y="2396835"/>
              <a:ext cx="78507"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0" name="Straight Connector 159">
              <a:extLst>
                <a:ext uri="{FF2B5EF4-FFF2-40B4-BE49-F238E27FC236}">
                  <a16:creationId xmlns:a16="http://schemas.microsoft.com/office/drawing/2014/main" xmlns="" id="{D1FA8B88-8AF3-48DB-BFF2-E30D9DAB5F3C}"/>
                </a:ext>
              </a:extLst>
            </p:cNvPr>
            <p:cNvCxnSpPr>
              <a:cxnSpLocks/>
            </p:cNvCxnSpPr>
            <p:nvPr/>
          </p:nvCxnSpPr>
          <p:spPr>
            <a:xfrm flipH="1">
              <a:off x="3542033" y="2396835"/>
              <a:ext cx="3251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2" name="Straight Connector 161">
              <a:extLst>
                <a:ext uri="{FF2B5EF4-FFF2-40B4-BE49-F238E27FC236}">
                  <a16:creationId xmlns:a16="http://schemas.microsoft.com/office/drawing/2014/main" xmlns="" id="{DE603525-A42E-4E08-B7BA-03042DD4AF88}"/>
                </a:ext>
              </a:extLst>
            </p:cNvPr>
            <p:cNvCxnSpPr>
              <a:cxnSpLocks/>
            </p:cNvCxnSpPr>
            <p:nvPr/>
          </p:nvCxnSpPr>
          <p:spPr>
            <a:xfrm flipH="1">
              <a:off x="3452507" y="2396835"/>
              <a:ext cx="7555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1" name="Group 100">
            <a:extLst>
              <a:ext uri="{FF2B5EF4-FFF2-40B4-BE49-F238E27FC236}">
                <a16:creationId xmlns:a16="http://schemas.microsoft.com/office/drawing/2014/main" xmlns="" id="{CC813F7B-FD6C-428B-94DB-D22D306B8BB6}"/>
              </a:ext>
            </a:extLst>
          </p:cNvPr>
          <p:cNvGrpSpPr/>
          <p:nvPr/>
        </p:nvGrpSpPr>
        <p:grpSpPr>
          <a:xfrm>
            <a:off x="1723483" y="2303700"/>
            <a:ext cx="352994" cy="0"/>
            <a:chOff x="3442611" y="2435232"/>
            <a:chExt cx="352994" cy="0"/>
          </a:xfrm>
        </p:grpSpPr>
        <p:cxnSp>
          <p:nvCxnSpPr>
            <p:cNvPr id="165" name="Straight Connector 164">
              <a:extLst>
                <a:ext uri="{FF2B5EF4-FFF2-40B4-BE49-F238E27FC236}">
                  <a16:creationId xmlns:a16="http://schemas.microsoft.com/office/drawing/2014/main" xmlns="" id="{BB2A3F4C-9893-4301-BFB6-99B2AD270D5C}"/>
                </a:ext>
              </a:extLst>
            </p:cNvPr>
            <p:cNvCxnSpPr>
              <a:cxnSpLocks/>
            </p:cNvCxnSpPr>
            <p:nvPr/>
          </p:nvCxnSpPr>
          <p:spPr>
            <a:xfrm>
              <a:off x="3442611" y="2435232"/>
              <a:ext cx="4353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6" name="Straight Connector 165">
              <a:extLst>
                <a:ext uri="{FF2B5EF4-FFF2-40B4-BE49-F238E27FC236}">
                  <a16:creationId xmlns:a16="http://schemas.microsoft.com/office/drawing/2014/main" xmlns="" id="{663D6C5F-3664-49EA-BD5D-D5BE70DDFC95}"/>
                </a:ext>
              </a:extLst>
            </p:cNvPr>
            <p:cNvCxnSpPr>
              <a:cxnSpLocks/>
            </p:cNvCxnSpPr>
            <p:nvPr/>
          </p:nvCxnSpPr>
          <p:spPr>
            <a:xfrm>
              <a:off x="3499485" y="2435232"/>
              <a:ext cx="81897"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7" name="Straight Connector 166">
              <a:extLst>
                <a:ext uri="{FF2B5EF4-FFF2-40B4-BE49-F238E27FC236}">
                  <a16:creationId xmlns:a16="http://schemas.microsoft.com/office/drawing/2014/main" xmlns="" id="{08A700D9-ACDB-4D3D-A4E8-2D5D2918D225}"/>
                </a:ext>
              </a:extLst>
            </p:cNvPr>
            <p:cNvCxnSpPr>
              <a:cxnSpLocks/>
            </p:cNvCxnSpPr>
            <p:nvPr/>
          </p:nvCxnSpPr>
          <p:spPr>
            <a:xfrm>
              <a:off x="3593042" y="2435232"/>
              <a:ext cx="74732"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8" name="Straight Connector 167">
              <a:extLst>
                <a:ext uri="{FF2B5EF4-FFF2-40B4-BE49-F238E27FC236}">
                  <a16:creationId xmlns:a16="http://schemas.microsoft.com/office/drawing/2014/main" xmlns="" id="{6C9F22AA-2D15-4A8F-AE79-3D902BBEA22E}"/>
                </a:ext>
              </a:extLst>
            </p:cNvPr>
            <p:cNvCxnSpPr>
              <a:cxnSpLocks/>
            </p:cNvCxnSpPr>
            <p:nvPr/>
          </p:nvCxnSpPr>
          <p:spPr>
            <a:xfrm>
              <a:off x="3679434" y="2435232"/>
              <a:ext cx="30950"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69" name="Straight Connector 168">
              <a:extLst>
                <a:ext uri="{FF2B5EF4-FFF2-40B4-BE49-F238E27FC236}">
                  <a16:creationId xmlns:a16="http://schemas.microsoft.com/office/drawing/2014/main" xmlns="" id="{97A8FFC0-C828-43FC-892D-D7FB4BD3A13A}"/>
                </a:ext>
              </a:extLst>
            </p:cNvPr>
            <p:cNvCxnSpPr>
              <a:cxnSpLocks/>
            </p:cNvCxnSpPr>
            <p:nvPr/>
          </p:nvCxnSpPr>
          <p:spPr>
            <a:xfrm>
              <a:off x="3723686" y="2435232"/>
              <a:ext cx="7191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2" name="Group 101">
            <a:extLst>
              <a:ext uri="{FF2B5EF4-FFF2-40B4-BE49-F238E27FC236}">
                <a16:creationId xmlns:a16="http://schemas.microsoft.com/office/drawing/2014/main" xmlns="" id="{4DE8E033-4833-4B02-86D2-7E1D39338893}"/>
              </a:ext>
            </a:extLst>
          </p:cNvPr>
          <p:cNvGrpSpPr/>
          <p:nvPr/>
        </p:nvGrpSpPr>
        <p:grpSpPr>
          <a:xfrm>
            <a:off x="1720044" y="2340953"/>
            <a:ext cx="353260" cy="0"/>
            <a:chOff x="3452507" y="2474941"/>
            <a:chExt cx="353260" cy="0"/>
          </a:xfrm>
        </p:grpSpPr>
        <p:cxnSp>
          <p:nvCxnSpPr>
            <p:cNvPr id="175" name="Straight Connector 174">
              <a:extLst>
                <a:ext uri="{FF2B5EF4-FFF2-40B4-BE49-F238E27FC236}">
                  <a16:creationId xmlns:a16="http://schemas.microsoft.com/office/drawing/2014/main" xmlns="" id="{74E185FC-A6E6-482F-A7A4-E2EC08D4C2CC}"/>
                </a:ext>
              </a:extLst>
            </p:cNvPr>
            <p:cNvCxnSpPr>
              <a:cxnSpLocks/>
            </p:cNvCxnSpPr>
            <p:nvPr/>
          </p:nvCxnSpPr>
          <p:spPr>
            <a:xfrm>
              <a:off x="3452507" y="2474941"/>
              <a:ext cx="83907"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87" name="Straight Connector 186">
              <a:extLst>
                <a:ext uri="{FF2B5EF4-FFF2-40B4-BE49-F238E27FC236}">
                  <a16:creationId xmlns:a16="http://schemas.microsoft.com/office/drawing/2014/main" xmlns="" id="{EC2DE8AE-22D1-4899-AD77-2F925F2C56EA}"/>
                </a:ext>
              </a:extLst>
            </p:cNvPr>
            <p:cNvCxnSpPr>
              <a:cxnSpLocks/>
            </p:cNvCxnSpPr>
            <p:nvPr/>
          </p:nvCxnSpPr>
          <p:spPr>
            <a:xfrm>
              <a:off x="3548083" y="2474941"/>
              <a:ext cx="4329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88" name="Straight Connector 187">
              <a:extLst>
                <a:ext uri="{FF2B5EF4-FFF2-40B4-BE49-F238E27FC236}">
                  <a16:creationId xmlns:a16="http://schemas.microsoft.com/office/drawing/2014/main" xmlns="" id="{38561A0B-ABD8-414A-B7A7-A473F1ED339D}"/>
                </a:ext>
              </a:extLst>
            </p:cNvPr>
            <p:cNvCxnSpPr>
              <a:cxnSpLocks/>
            </p:cNvCxnSpPr>
            <p:nvPr/>
          </p:nvCxnSpPr>
          <p:spPr>
            <a:xfrm>
              <a:off x="3603051" y="2474941"/>
              <a:ext cx="74788"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89" name="Straight Connector 188">
              <a:extLst>
                <a:ext uri="{FF2B5EF4-FFF2-40B4-BE49-F238E27FC236}">
                  <a16:creationId xmlns:a16="http://schemas.microsoft.com/office/drawing/2014/main" xmlns="" id="{9307A39F-EF21-49B2-82BE-48C86366AA13}"/>
                </a:ext>
              </a:extLst>
            </p:cNvPr>
            <p:cNvCxnSpPr>
              <a:cxnSpLocks/>
            </p:cNvCxnSpPr>
            <p:nvPr/>
          </p:nvCxnSpPr>
          <p:spPr>
            <a:xfrm>
              <a:off x="3689508" y="247494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0" name="Straight Connector 189">
              <a:extLst>
                <a:ext uri="{FF2B5EF4-FFF2-40B4-BE49-F238E27FC236}">
                  <a16:creationId xmlns:a16="http://schemas.microsoft.com/office/drawing/2014/main" xmlns="" id="{BB72D56A-59D4-44A9-B42E-0D706A4648A4}"/>
                </a:ext>
              </a:extLst>
            </p:cNvPr>
            <p:cNvCxnSpPr>
              <a:cxnSpLocks/>
            </p:cNvCxnSpPr>
            <p:nvPr/>
          </p:nvCxnSpPr>
          <p:spPr>
            <a:xfrm>
              <a:off x="3732150" y="247494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1" name="Straight Connector 190">
              <a:extLst>
                <a:ext uri="{FF2B5EF4-FFF2-40B4-BE49-F238E27FC236}">
                  <a16:creationId xmlns:a16="http://schemas.microsoft.com/office/drawing/2014/main" xmlns="" id="{BAEBD23E-CF3B-4989-B585-FD98A7857E05}"/>
                </a:ext>
              </a:extLst>
            </p:cNvPr>
            <p:cNvCxnSpPr>
              <a:cxnSpLocks/>
            </p:cNvCxnSpPr>
            <p:nvPr/>
          </p:nvCxnSpPr>
          <p:spPr>
            <a:xfrm>
              <a:off x="3774794" y="2474941"/>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3" name="Group 102">
            <a:extLst>
              <a:ext uri="{FF2B5EF4-FFF2-40B4-BE49-F238E27FC236}">
                <a16:creationId xmlns:a16="http://schemas.microsoft.com/office/drawing/2014/main" xmlns="" id="{DFA17B67-9335-4CA8-BF59-1223CD085E26}"/>
              </a:ext>
            </a:extLst>
          </p:cNvPr>
          <p:cNvGrpSpPr/>
          <p:nvPr/>
        </p:nvGrpSpPr>
        <p:grpSpPr>
          <a:xfrm>
            <a:off x="1739900" y="2378206"/>
            <a:ext cx="309062" cy="0"/>
            <a:chOff x="3489508" y="2518755"/>
            <a:chExt cx="309062" cy="0"/>
          </a:xfrm>
        </p:grpSpPr>
        <p:cxnSp>
          <p:nvCxnSpPr>
            <p:cNvPr id="193" name="Straight Connector 192">
              <a:extLst>
                <a:ext uri="{FF2B5EF4-FFF2-40B4-BE49-F238E27FC236}">
                  <a16:creationId xmlns:a16="http://schemas.microsoft.com/office/drawing/2014/main" xmlns="" id="{E0152BFF-F3DF-4A17-A73B-BB5B62E232C5}"/>
                </a:ext>
              </a:extLst>
            </p:cNvPr>
            <p:cNvCxnSpPr>
              <a:cxnSpLocks/>
            </p:cNvCxnSpPr>
            <p:nvPr/>
          </p:nvCxnSpPr>
          <p:spPr>
            <a:xfrm flipH="1">
              <a:off x="3720897" y="2518755"/>
              <a:ext cx="776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4" name="Straight Connector 193">
              <a:extLst>
                <a:ext uri="{FF2B5EF4-FFF2-40B4-BE49-F238E27FC236}">
                  <a16:creationId xmlns:a16="http://schemas.microsoft.com/office/drawing/2014/main" xmlns="" id="{FA3ACCAF-0B69-4B62-991E-3ECEA0262C9B}"/>
                </a:ext>
              </a:extLst>
            </p:cNvPr>
            <p:cNvCxnSpPr>
              <a:cxnSpLocks/>
            </p:cNvCxnSpPr>
            <p:nvPr/>
          </p:nvCxnSpPr>
          <p:spPr>
            <a:xfrm flipH="1">
              <a:off x="3670013" y="2518755"/>
              <a:ext cx="4008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5" name="Straight Connector 194">
              <a:extLst>
                <a:ext uri="{FF2B5EF4-FFF2-40B4-BE49-F238E27FC236}">
                  <a16:creationId xmlns:a16="http://schemas.microsoft.com/office/drawing/2014/main" xmlns="" id="{45EB3855-16FA-492E-93F8-5E5472588EC8}"/>
                </a:ext>
              </a:extLst>
            </p:cNvPr>
            <p:cNvCxnSpPr>
              <a:cxnSpLocks/>
            </p:cNvCxnSpPr>
            <p:nvPr/>
          </p:nvCxnSpPr>
          <p:spPr>
            <a:xfrm flipH="1">
              <a:off x="3589980" y="2518755"/>
              <a:ext cx="69231"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6" name="Straight Connector 195">
              <a:extLst>
                <a:ext uri="{FF2B5EF4-FFF2-40B4-BE49-F238E27FC236}">
                  <a16:creationId xmlns:a16="http://schemas.microsoft.com/office/drawing/2014/main" xmlns="" id="{ABD06FB7-C4BB-44EB-8F78-D220F9223A7E}"/>
                </a:ext>
              </a:extLst>
            </p:cNvPr>
            <p:cNvCxnSpPr>
              <a:cxnSpLocks/>
            </p:cNvCxnSpPr>
            <p:nvPr/>
          </p:nvCxnSpPr>
          <p:spPr>
            <a:xfrm flipH="1">
              <a:off x="3550506" y="2518755"/>
              <a:ext cx="2867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7" name="Straight Connector 196">
              <a:extLst>
                <a:ext uri="{FF2B5EF4-FFF2-40B4-BE49-F238E27FC236}">
                  <a16:creationId xmlns:a16="http://schemas.microsoft.com/office/drawing/2014/main" xmlns="" id="{93689FC5-620D-4B7F-BE39-2A43A6211DCB}"/>
                </a:ext>
              </a:extLst>
            </p:cNvPr>
            <p:cNvCxnSpPr>
              <a:cxnSpLocks/>
            </p:cNvCxnSpPr>
            <p:nvPr/>
          </p:nvCxnSpPr>
          <p:spPr>
            <a:xfrm flipH="1">
              <a:off x="3511033" y="2518755"/>
              <a:ext cx="2867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198" name="Straight Connector 197">
              <a:extLst>
                <a:ext uri="{FF2B5EF4-FFF2-40B4-BE49-F238E27FC236}">
                  <a16:creationId xmlns:a16="http://schemas.microsoft.com/office/drawing/2014/main" xmlns="" id="{40475273-1DE2-46DD-A750-EE4E34BC8886}"/>
                </a:ext>
              </a:extLst>
            </p:cNvPr>
            <p:cNvCxnSpPr>
              <a:cxnSpLocks/>
            </p:cNvCxnSpPr>
            <p:nvPr/>
          </p:nvCxnSpPr>
          <p:spPr>
            <a:xfrm flipH="1">
              <a:off x="3489508" y="2518755"/>
              <a:ext cx="10721"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4" name="Group 103">
            <a:extLst>
              <a:ext uri="{FF2B5EF4-FFF2-40B4-BE49-F238E27FC236}">
                <a16:creationId xmlns:a16="http://schemas.microsoft.com/office/drawing/2014/main" xmlns="" id="{79D4EFA7-0209-4907-BC43-2BCC8702769D}"/>
              </a:ext>
            </a:extLst>
          </p:cNvPr>
          <p:cNvGrpSpPr/>
          <p:nvPr/>
        </p:nvGrpSpPr>
        <p:grpSpPr>
          <a:xfrm>
            <a:off x="1761958" y="2415459"/>
            <a:ext cx="259882" cy="0"/>
            <a:chOff x="3511566" y="2568285"/>
            <a:chExt cx="259882" cy="0"/>
          </a:xfrm>
        </p:grpSpPr>
        <p:cxnSp>
          <p:nvCxnSpPr>
            <p:cNvPr id="205" name="Straight Connector 204">
              <a:extLst>
                <a:ext uri="{FF2B5EF4-FFF2-40B4-BE49-F238E27FC236}">
                  <a16:creationId xmlns:a16="http://schemas.microsoft.com/office/drawing/2014/main" xmlns="" id="{2A14B258-3489-4469-9834-C8910FAC9D27}"/>
                </a:ext>
              </a:extLst>
            </p:cNvPr>
            <p:cNvCxnSpPr>
              <a:cxnSpLocks/>
            </p:cNvCxnSpPr>
            <p:nvPr/>
          </p:nvCxnSpPr>
          <p:spPr>
            <a:xfrm>
              <a:off x="3511566" y="2568285"/>
              <a:ext cx="776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07" name="Straight Connector 206">
              <a:extLst>
                <a:ext uri="{FF2B5EF4-FFF2-40B4-BE49-F238E27FC236}">
                  <a16:creationId xmlns:a16="http://schemas.microsoft.com/office/drawing/2014/main" xmlns="" id="{3EEE56F7-2D71-4ABD-93C9-CDD7BA6E12CC}"/>
                </a:ext>
              </a:extLst>
            </p:cNvPr>
            <p:cNvCxnSpPr>
              <a:cxnSpLocks/>
            </p:cNvCxnSpPr>
            <p:nvPr/>
          </p:nvCxnSpPr>
          <p:spPr>
            <a:xfrm>
              <a:off x="3600041" y="2568285"/>
              <a:ext cx="4008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08" name="Straight Connector 207">
              <a:extLst>
                <a:ext uri="{FF2B5EF4-FFF2-40B4-BE49-F238E27FC236}">
                  <a16:creationId xmlns:a16="http://schemas.microsoft.com/office/drawing/2014/main" xmlns="" id="{DC8BDE51-AF5C-4FF5-BABA-1CAD2CF44D33}"/>
                </a:ext>
              </a:extLst>
            </p:cNvPr>
            <p:cNvCxnSpPr>
              <a:cxnSpLocks/>
            </p:cNvCxnSpPr>
            <p:nvPr/>
          </p:nvCxnSpPr>
          <p:spPr>
            <a:xfrm>
              <a:off x="3650925" y="2568285"/>
              <a:ext cx="69231"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10" name="Straight Connector 209">
              <a:extLst>
                <a:ext uri="{FF2B5EF4-FFF2-40B4-BE49-F238E27FC236}">
                  <a16:creationId xmlns:a16="http://schemas.microsoft.com/office/drawing/2014/main" xmlns="" id="{096CFA37-B042-4E37-83B5-B1F0BED4E1BD}"/>
                </a:ext>
              </a:extLst>
            </p:cNvPr>
            <p:cNvCxnSpPr>
              <a:cxnSpLocks/>
            </p:cNvCxnSpPr>
            <p:nvPr/>
          </p:nvCxnSpPr>
          <p:spPr>
            <a:xfrm>
              <a:off x="3730958" y="2568285"/>
              <a:ext cx="40490"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105" name="Group 104">
            <a:extLst>
              <a:ext uri="{FF2B5EF4-FFF2-40B4-BE49-F238E27FC236}">
                <a16:creationId xmlns:a16="http://schemas.microsoft.com/office/drawing/2014/main" xmlns="" id="{206BBCDE-27F7-4CBB-8CAF-A0C03A99FE73}"/>
              </a:ext>
            </a:extLst>
          </p:cNvPr>
          <p:cNvGrpSpPr/>
          <p:nvPr/>
        </p:nvGrpSpPr>
        <p:grpSpPr>
          <a:xfrm>
            <a:off x="1810385" y="2447000"/>
            <a:ext cx="160476" cy="0"/>
            <a:chOff x="3571423" y="2591145"/>
            <a:chExt cx="160476" cy="0"/>
          </a:xfrm>
        </p:grpSpPr>
        <p:cxnSp>
          <p:nvCxnSpPr>
            <p:cNvPr id="220" name="Straight Connector 219">
              <a:extLst>
                <a:ext uri="{FF2B5EF4-FFF2-40B4-BE49-F238E27FC236}">
                  <a16:creationId xmlns:a16="http://schemas.microsoft.com/office/drawing/2014/main" xmlns="" id="{E86BE01F-F8FE-435B-9794-7B8047E9B960}"/>
                </a:ext>
              </a:extLst>
            </p:cNvPr>
            <p:cNvCxnSpPr>
              <a:cxnSpLocks/>
            </p:cNvCxnSpPr>
            <p:nvPr/>
          </p:nvCxnSpPr>
          <p:spPr>
            <a:xfrm>
              <a:off x="3571423" y="2591145"/>
              <a:ext cx="69251"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21" name="Straight Connector 220">
              <a:extLst>
                <a:ext uri="{FF2B5EF4-FFF2-40B4-BE49-F238E27FC236}">
                  <a16:creationId xmlns:a16="http://schemas.microsoft.com/office/drawing/2014/main" xmlns="" id="{B076E468-4A3D-4C5A-8866-F47E89285B09}"/>
                </a:ext>
              </a:extLst>
            </p:cNvPr>
            <p:cNvCxnSpPr>
              <a:cxnSpLocks/>
            </p:cNvCxnSpPr>
            <p:nvPr/>
          </p:nvCxnSpPr>
          <p:spPr>
            <a:xfrm>
              <a:off x="3651476" y="2591145"/>
              <a:ext cx="4008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22" name="Straight Connector 221">
              <a:extLst>
                <a:ext uri="{FF2B5EF4-FFF2-40B4-BE49-F238E27FC236}">
                  <a16:creationId xmlns:a16="http://schemas.microsoft.com/office/drawing/2014/main" xmlns="" id="{2A13D591-6AD2-4EE6-82F0-A27CF0885855}"/>
                </a:ext>
              </a:extLst>
            </p:cNvPr>
            <p:cNvCxnSpPr>
              <a:cxnSpLocks/>
            </p:cNvCxnSpPr>
            <p:nvPr/>
          </p:nvCxnSpPr>
          <p:spPr>
            <a:xfrm>
              <a:off x="3702360" y="2591145"/>
              <a:ext cx="2953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98" name="Group 97">
            <a:extLst>
              <a:ext uri="{FF2B5EF4-FFF2-40B4-BE49-F238E27FC236}">
                <a16:creationId xmlns:a16="http://schemas.microsoft.com/office/drawing/2014/main" xmlns="" id="{2E8494CD-ECDE-414E-BD50-6150163815A6}"/>
              </a:ext>
            </a:extLst>
          </p:cNvPr>
          <p:cNvGrpSpPr/>
          <p:nvPr/>
        </p:nvGrpSpPr>
        <p:grpSpPr>
          <a:xfrm>
            <a:off x="1726565" y="2191941"/>
            <a:ext cx="339119" cy="0"/>
            <a:chOff x="3451408" y="2328256"/>
            <a:chExt cx="339119" cy="0"/>
          </a:xfrm>
        </p:grpSpPr>
        <p:cxnSp>
          <p:nvCxnSpPr>
            <p:cNvPr id="307" name="Straight Connector 306">
              <a:extLst>
                <a:ext uri="{FF2B5EF4-FFF2-40B4-BE49-F238E27FC236}">
                  <a16:creationId xmlns:a16="http://schemas.microsoft.com/office/drawing/2014/main" xmlns="" id="{A7CDD47B-40B5-4B26-BB33-124F7C11A1DE}"/>
                </a:ext>
              </a:extLst>
            </p:cNvPr>
            <p:cNvCxnSpPr>
              <a:cxnSpLocks/>
            </p:cNvCxnSpPr>
            <p:nvPr/>
          </p:nvCxnSpPr>
          <p:spPr>
            <a:xfrm>
              <a:off x="3451408" y="2328256"/>
              <a:ext cx="69766"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08" name="Straight Connector 307">
              <a:extLst>
                <a:ext uri="{FF2B5EF4-FFF2-40B4-BE49-F238E27FC236}">
                  <a16:creationId xmlns:a16="http://schemas.microsoft.com/office/drawing/2014/main" xmlns="" id="{C7D1337B-1A23-4F2F-9094-386EC35C11B1}"/>
                </a:ext>
              </a:extLst>
            </p:cNvPr>
            <p:cNvCxnSpPr>
              <a:cxnSpLocks/>
            </p:cNvCxnSpPr>
            <p:nvPr/>
          </p:nvCxnSpPr>
          <p:spPr>
            <a:xfrm>
              <a:off x="3532843" y="2328256"/>
              <a:ext cx="43299"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09" name="Straight Connector 308">
              <a:extLst>
                <a:ext uri="{FF2B5EF4-FFF2-40B4-BE49-F238E27FC236}">
                  <a16:creationId xmlns:a16="http://schemas.microsoft.com/office/drawing/2014/main" xmlns="" id="{2E9AE44E-2447-4C50-8E9A-EE1A225B0057}"/>
                </a:ext>
              </a:extLst>
            </p:cNvPr>
            <p:cNvCxnSpPr>
              <a:cxnSpLocks/>
            </p:cNvCxnSpPr>
            <p:nvPr/>
          </p:nvCxnSpPr>
          <p:spPr>
            <a:xfrm>
              <a:off x="3587811" y="2328256"/>
              <a:ext cx="74788"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0" name="Straight Connector 309">
              <a:extLst>
                <a:ext uri="{FF2B5EF4-FFF2-40B4-BE49-F238E27FC236}">
                  <a16:creationId xmlns:a16="http://schemas.microsoft.com/office/drawing/2014/main" xmlns="" id="{9BAAFC5E-964B-4653-8A81-E764ABFB0AD4}"/>
                </a:ext>
              </a:extLst>
            </p:cNvPr>
            <p:cNvCxnSpPr>
              <a:cxnSpLocks/>
            </p:cNvCxnSpPr>
            <p:nvPr/>
          </p:nvCxnSpPr>
          <p:spPr>
            <a:xfrm>
              <a:off x="3674268" y="2328256"/>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1" name="Straight Connector 310">
              <a:extLst>
                <a:ext uri="{FF2B5EF4-FFF2-40B4-BE49-F238E27FC236}">
                  <a16:creationId xmlns:a16="http://schemas.microsoft.com/office/drawing/2014/main" xmlns="" id="{BCDF2794-5544-413A-ABBD-6D601EC2398A}"/>
                </a:ext>
              </a:extLst>
            </p:cNvPr>
            <p:cNvCxnSpPr>
              <a:cxnSpLocks/>
            </p:cNvCxnSpPr>
            <p:nvPr/>
          </p:nvCxnSpPr>
          <p:spPr>
            <a:xfrm>
              <a:off x="3716910" y="2328256"/>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2" name="Straight Connector 311">
              <a:extLst>
                <a:ext uri="{FF2B5EF4-FFF2-40B4-BE49-F238E27FC236}">
                  <a16:creationId xmlns:a16="http://schemas.microsoft.com/office/drawing/2014/main" xmlns="" id="{6028944B-5393-4610-81F3-F6A29E300B05}"/>
                </a:ext>
              </a:extLst>
            </p:cNvPr>
            <p:cNvCxnSpPr>
              <a:cxnSpLocks/>
            </p:cNvCxnSpPr>
            <p:nvPr/>
          </p:nvCxnSpPr>
          <p:spPr>
            <a:xfrm>
              <a:off x="3759554" y="2328256"/>
              <a:ext cx="309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97" name="Group 96">
            <a:extLst>
              <a:ext uri="{FF2B5EF4-FFF2-40B4-BE49-F238E27FC236}">
                <a16:creationId xmlns:a16="http://schemas.microsoft.com/office/drawing/2014/main" xmlns="" id="{12DE3DBA-A3F4-408A-8F53-63BDADF36E5A}"/>
              </a:ext>
            </a:extLst>
          </p:cNvPr>
          <p:cNvGrpSpPr/>
          <p:nvPr/>
        </p:nvGrpSpPr>
        <p:grpSpPr>
          <a:xfrm>
            <a:off x="1743710" y="2156593"/>
            <a:ext cx="297632" cy="0"/>
            <a:chOff x="3476173" y="2290155"/>
            <a:chExt cx="297632" cy="0"/>
          </a:xfrm>
        </p:grpSpPr>
        <p:cxnSp>
          <p:nvCxnSpPr>
            <p:cNvPr id="314" name="Straight Connector 313">
              <a:extLst>
                <a:ext uri="{FF2B5EF4-FFF2-40B4-BE49-F238E27FC236}">
                  <a16:creationId xmlns:a16="http://schemas.microsoft.com/office/drawing/2014/main" xmlns="" id="{F7FBD953-B7A8-4D80-99ED-3FF3FD393CAC}"/>
                </a:ext>
              </a:extLst>
            </p:cNvPr>
            <p:cNvCxnSpPr>
              <a:cxnSpLocks/>
            </p:cNvCxnSpPr>
            <p:nvPr/>
          </p:nvCxnSpPr>
          <p:spPr>
            <a:xfrm flipH="1">
              <a:off x="3696132" y="2290155"/>
              <a:ext cx="7767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6" name="Straight Connector 315">
              <a:extLst>
                <a:ext uri="{FF2B5EF4-FFF2-40B4-BE49-F238E27FC236}">
                  <a16:creationId xmlns:a16="http://schemas.microsoft.com/office/drawing/2014/main" xmlns="" id="{F08832F7-CD3B-43A2-844D-F970C5D5EF5D}"/>
                </a:ext>
              </a:extLst>
            </p:cNvPr>
            <p:cNvCxnSpPr>
              <a:cxnSpLocks/>
            </p:cNvCxnSpPr>
            <p:nvPr/>
          </p:nvCxnSpPr>
          <p:spPr>
            <a:xfrm flipH="1">
              <a:off x="3645248" y="2290155"/>
              <a:ext cx="4008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7" name="Straight Connector 316">
              <a:extLst>
                <a:ext uri="{FF2B5EF4-FFF2-40B4-BE49-F238E27FC236}">
                  <a16:creationId xmlns:a16="http://schemas.microsoft.com/office/drawing/2014/main" xmlns="" id="{0BD4FEFF-004A-41A0-BBB2-0E7F9F09E4CC}"/>
                </a:ext>
              </a:extLst>
            </p:cNvPr>
            <p:cNvCxnSpPr>
              <a:cxnSpLocks/>
            </p:cNvCxnSpPr>
            <p:nvPr/>
          </p:nvCxnSpPr>
          <p:spPr>
            <a:xfrm flipH="1">
              <a:off x="3565215" y="2290155"/>
              <a:ext cx="69231"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8" name="Straight Connector 317">
              <a:extLst>
                <a:ext uri="{FF2B5EF4-FFF2-40B4-BE49-F238E27FC236}">
                  <a16:creationId xmlns:a16="http://schemas.microsoft.com/office/drawing/2014/main" xmlns="" id="{1406CE0D-F534-4A14-A360-8452F39BB362}"/>
                </a:ext>
              </a:extLst>
            </p:cNvPr>
            <p:cNvCxnSpPr>
              <a:cxnSpLocks/>
            </p:cNvCxnSpPr>
            <p:nvPr/>
          </p:nvCxnSpPr>
          <p:spPr>
            <a:xfrm flipH="1">
              <a:off x="3525741" y="2290155"/>
              <a:ext cx="2867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19" name="Straight Connector 318">
              <a:extLst>
                <a:ext uri="{FF2B5EF4-FFF2-40B4-BE49-F238E27FC236}">
                  <a16:creationId xmlns:a16="http://schemas.microsoft.com/office/drawing/2014/main" xmlns="" id="{A93D1DE3-BE51-4283-8C15-324B3E8463B0}"/>
                </a:ext>
              </a:extLst>
            </p:cNvPr>
            <p:cNvCxnSpPr>
              <a:cxnSpLocks/>
            </p:cNvCxnSpPr>
            <p:nvPr/>
          </p:nvCxnSpPr>
          <p:spPr>
            <a:xfrm flipH="1">
              <a:off x="3476173" y="2290155"/>
              <a:ext cx="38767"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96" name="Group 95">
            <a:extLst>
              <a:ext uri="{FF2B5EF4-FFF2-40B4-BE49-F238E27FC236}">
                <a16:creationId xmlns:a16="http://schemas.microsoft.com/office/drawing/2014/main" xmlns="" id="{EE91D248-897B-4CBE-BF18-ACCDDC66F907}"/>
              </a:ext>
            </a:extLst>
          </p:cNvPr>
          <p:cNvGrpSpPr/>
          <p:nvPr/>
        </p:nvGrpSpPr>
        <p:grpSpPr>
          <a:xfrm>
            <a:off x="1790533" y="2117435"/>
            <a:ext cx="195112" cy="0"/>
            <a:chOff x="3551571" y="2255865"/>
            <a:chExt cx="195112" cy="0"/>
          </a:xfrm>
        </p:grpSpPr>
        <p:cxnSp>
          <p:nvCxnSpPr>
            <p:cNvPr id="322" name="Straight Connector 321">
              <a:extLst>
                <a:ext uri="{FF2B5EF4-FFF2-40B4-BE49-F238E27FC236}">
                  <a16:creationId xmlns:a16="http://schemas.microsoft.com/office/drawing/2014/main" xmlns="" id="{4757A519-E592-4FFD-BB5C-B6ABC0531569}"/>
                </a:ext>
              </a:extLst>
            </p:cNvPr>
            <p:cNvCxnSpPr>
              <a:cxnSpLocks/>
            </p:cNvCxnSpPr>
            <p:nvPr/>
          </p:nvCxnSpPr>
          <p:spPr>
            <a:xfrm>
              <a:off x="3551571" y="2255865"/>
              <a:ext cx="7767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23" name="Straight Connector 322">
              <a:extLst>
                <a:ext uri="{FF2B5EF4-FFF2-40B4-BE49-F238E27FC236}">
                  <a16:creationId xmlns:a16="http://schemas.microsoft.com/office/drawing/2014/main" xmlns="" id="{F0293BED-50A8-48EF-A226-F8A050BC7292}"/>
                </a:ext>
              </a:extLst>
            </p:cNvPr>
            <p:cNvCxnSpPr>
              <a:cxnSpLocks/>
            </p:cNvCxnSpPr>
            <p:nvPr/>
          </p:nvCxnSpPr>
          <p:spPr>
            <a:xfrm>
              <a:off x="3640046" y="2255865"/>
              <a:ext cx="40082"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324" name="Straight Connector 323">
              <a:extLst>
                <a:ext uri="{FF2B5EF4-FFF2-40B4-BE49-F238E27FC236}">
                  <a16:creationId xmlns:a16="http://schemas.microsoft.com/office/drawing/2014/main" xmlns="" id="{7F05A187-DCCE-432E-A65D-38E25C4B89ED}"/>
                </a:ext>
              </a:extLst>
            </p:cNvPr>
            <p:cNvCxnSpPr>
              <a:cxnSpLocks/>
            </p:cNvCxnSpPr>
            <p:nvPr/>
          </p:nvCxnSpPr>
          <p:spPr>
            <a:xfrm>
              <a:off x="3690930" y="2255865"/>
              <a:ext cx="55753" cy="0"/>
            </a:xfrm>
            <a:prstGeom prst="line">
              <a:avLst/>
            </a:prstGeom>
            <a:noFill/>
            <a:ln w="12700" cap="flat">
              <a:solidFill>
                <a:schemeClr val="accent1">
                  <a:alpha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 name="Title 1">
            <a:extLst>
              <a:ext uri="{FF2B5EF4-FFF2-40B4-BE49-F238E27FC236}">
                <a16:creationId xmlns:a16="http://schemas.microsoft.com/office/drawing/2014/main" xmlns="" id="{63B28C6A-661D-44E0-BCFF-D8416B42F148}"/>
              </a:ext>
            </a:extLst>
          </p:cNvPr>
          <p:cNvSpPr>
            <a:spLocks noGrp="1"/>
          </p:cNvSpPr>
          <p:nvPr>
            <p:ph type="title"/>
          </p:nvPr>
        </p:nvSpPr>
        <p:spPr/>
        <p:txBody>
          <a:bodyPr/>
          <a:lstStyle/>
          <a:p>
            <a:r>
              <a:rPr lang="en-US"/>
              <a:t>Cognitive skills </a:t>
            </a:r>
          </a:p>
        </p:txBody>
      </p:sp>
      <p:grpSp>
        <p:nvGrpSpPr>
          <p:cNvPr id="5" name="Group 4">
            <a:extLst>
              <a:ext uri="{FF2B5EF4-FFF2-40B4-BE49-F238E27FC236}">
                <a16:creationId xmlns:a16="http://schemas.microsoft.com/office/drawing/2014/main" xmlns="" id="{D592FD64-5B5E-4C2A-8D64-9C1F2D064521}"/>
              </a:ext>
            </a:extLst>
          </p:cNvPr>
          <p:cNvGrpSpPr/>
          <p:nvPr/>
        </p:nvGrpSpPr>
        <p:grpSpPr>
          <a:xfrm>
            <a:off x="8038917" y="1452878"/>
            <a:ext cx="3625769" cy="4417574"/>
            <a:chOff x="8038917" y="1452878"/>
            <a:chExt cx="3625769" cy="4417574"/>
          </a:xfrm>
        </p:grpSpPr>
        <p:grpSp>
          <p:nvGrpSpPr>
            <p:cNvPr id="3" name="Group 2">
              <a:extLst>
                <a:ext uri="{FF2B5EF4-FFF2-40B4-BE49-F238E27FC236}">
                  <a16:creationId xmlns:a16="http://schemas.microsoft.com/office/drawing/2014/main" xmlns="" id="{1A145FE4-FBD9-4D58-A27B-C593DF573637}"/>
                </a:ext>
              </a:extLst>
            </p:cNvPr>
            <p:cNvGrpSpPr/>
            <p:nvPr/>
          </p:nvGrpSpPr>
          <p:grpSpPr>
            <a:xfrm>
              <a:off x="8041888" y="5026254"/>
              <a:ext cx="3622798" cy="844198"/>
              <a:chOff x="8041888" y="5026254"/>
              <a:chExt cx="3622798" cy="844198"/>
            </a:xfrm>
          </p:grpSpPr>
          <p:sp>
            <p:nvSpPr>
              <p:cNvPr id="390" name="Rectangle 389">
                <a:extLst>
                  <a:ext uri="{FF2B5EF4-FFF2-40B4-BE49-F238E27FC236}">
                    <a16:creationId xmlns:a16="http://schemas.microsoft.com/office/drawing/2014/main" xmlns="" id="{17B874AB-A19F-4010-ADB9-FBDD1C977483}"/>
                  </a:ext>
                </a:extLst>
              </p:cNvPr>
              <p:cNvSpPr/>
              <p:nvPr/>
            </p:nvSpPr>
            <p:spPr bwMode="auto">
              <a:xfrm>
                <a:off x="8041888" y="5026254"/>
                <a:ext cx="3581931" cy="8441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91" name="Group 390">
                <a:extLst>
                  <a:ext uri="{FF2B5EF4-FFF2-40B4-BE49-F238E27FC236}">
                    <a16:creationId xmlns:a16="http://schemas.microsoft.com/office/drawing/2014/main" xmlns="" id="{3FFE58AA-0393-498A-8D45-B1A47A576460}"/>
                  </a:ext>
                </a:extLst>
              </p:cNvPr>
              <p:cNvGrpSpPr/>
              <p:nvPr/>
            </p:nvGrpSpPr>
            <p:grpSpPr>
              <a:xfrm>
                <a:off x="8042933" y="5111454"/>
                <a:ext cx="1020340" cy="674992"/>
                <a:chOff x="7286594" y="4073701"/>
                <a:chExt cx="1070924" cy="841034"/>
              </a:xfrm>
            </p:grpSpPr>
            <p:grpSp>
              <p:nvGrpSpPr>
                <p:cNvPr id="392" name="Group 391">
                  <a:extLst>
                    <a:ext uri="{FF2B5EF4-FFF2-40B4-BE49-F238E27FC236}">
                      <a16:creationId xmlns:a16="http://schemas.microsoft.com/office/drawing/2014/main" xmlns="" id="{39AF9ABD-1C56-4667-917E-47277F8A35E0}"/>
                    </a:ext>
                  </a:extLst>
                </p:cNvPr>
                <p:cNvGrpSpPr/>
                <p:nvPr/>
              </p:nvGrpSpPr>
              <p:grpSpPr>
                <a:xfrm>
                  <a:off x="7605655" y="4073701"/>
                  <a:ext cx="432803" cy="480989"/>
                  <a:chOff x="2378131" y="1581496"/>
                  <a:chExt cx="552649" cy="614178"/>
                </a:xfrm>
                <a:solidFill>
                  <a:schemeClr val="bg1"/>
                </a:solidFill>
              </p:grpSpPr>
              <p:sp>
                <p:nvSpPr>
                  <p:cNvPr id="394" name="Freeform: Shape 393">
                    <a:extLst>
                      <a:ext uri="{FF2B5EF4-FFF2-40B4-BE49-F238E27FC236}">
                        <a16:creationId xmlns:a16="http://schemas.microsoft.com/office/drawing/2014/main" xmlns="" id="{A1768D52-5C8D-4309-A0C1-EF52809C59D7}"/>
                      </a:ext>
                    </a:extLst>
                  </p:cNvPr>
                  <p:cNvSpPr/>
                  <p:nvPr/>
                </p:nvSpPr>
                <p:spPr>
                  <a:xfrm>
                    <a:off x="2379057" y="1581496"/>
                    <a:ext cx="551723" cy="311303"/>
                  </a:xfrm>
                  <a:custGeom>
                    <a:avLst/>
                    <a:gdLst>
                      <a:gd name="connsiteX0" fmla="*/ 52815 w 278466"/>
                      <a:gd name="connsiteY0" fmla="*/ 107833 h 157123"/>
                      <a:gd name="connsiteX1" fmla="*/ 108042 w 278466"/>
                      <a:gd name="connsiteY1" fmla="*/ 139569 h 157123"/>
                      <a:gd name="connsiteX2" fmla="*/ 139156 w 278466"/>
                      <a:gd name="connsiteY2" fmla="*/ 156526 h 157123"/>
                      <a:gd name="connsiteX3" fmla="*/ 171203 w 278466"/>
                      <a:gd name="connsiteY3" fmla="*/ 139413 h 157123"/>
                      <a:gd name="connsiteX4" fmla="*/ 217406 w 278466"/>
                      <a:gd name="connsiteY4" fmla="*/ 113278 h 157123"/>
                      <a:gd name="connsiteX5" fmla="*/ 271699 w 278466"/>
                      <a:gd name="connsiteY5" fmla="*/ 82009 h 157123"/>
                      <a:gd name="connsiteX6" fmla="*/ 277922 w 278466"/>
                      <a:gd name="connsiteY6" fmla="*/ 79519 h 157123"/>
                      <a:gd name="connsiteX7" fmla="*/ 275122 w 278466"/>
                      <a:gd name="connsiteY7" fmla="*/ 77186 h 157123"/>
                      <a:gd name="connsiteX8" fmla="*/ 196560 w 278466"/>
                      <a:gd name="connsiteY8" fmla="*/ 32382 h 157123"/>
                      <a:gd name="connsiteX9" fmla="*/ 144289 w 278466"/>
                      <a:gd name="connsiteY9" fmla="*/ 2825 h 157123"/>
                      <a:gd name="connsiteX10" fmla="*/ 134489 w 278466"/>
                      <a:gd name="connsiteY10" fmla="*/ 2669 h 157123"/>
                      <a:gd name="connsiteX11" fmla="*/ 71483 w 278466"/>
                      <a:gd name="connsiteY11" fmla="*/ 38605 h 157123"/>
                      <a:gd name="connsiteX12" fmla="*/ 5056 w 278466"/>
                      <a:gd name="connsiteY12" fmla="*/ 76097 h 157123"/>
                      <a:gd name="connsiteX13" fmla="*/ 1167 w 278466"/>
                      <a:gd name="connsiteY13" fmla="*/ 79364 h 157123"/>
                      <a:gd name="connsiteX14" fmla="*/ 21546 w 278466"/>
                      <a:gd name="connsiteY14" fmla="*/ 90098 h 157123"/>
                      <a:gd name="connsiteX15" fmla="*/ 33680 w 278466"/>
                      <a:gd name="connsiteY15" fmla="*/ 96787 h 157123"/>
                      <a:gd name="connsiteX16" fmla="*/ 52815 w 278466"/>
                      <a:gd name="connsiteY16" fmla="*/ 107833 h 157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8466" h="157123">
                        <a:moveTo>
                          <a:pt x="52815" y="107833"/>
                        </a:moveTo>
                        <a:cubicBezTo>
                          <a:pt x="70550" y="119500"/>
                          <a:pt x="89529" y="129146"/>
                          <a:pt x="108042" y="139569"/>
                        </a:cubicBezTo>
                        <a:cubicBezTo>
                          <a:pt x="118309" y="145325"/>
                          <a:pt x="128266" y="151703"/>
                          <a:pt x="139156" y="156526"/>
                        </a:cubicBezTo>
                        <a:cubicBezTo>
                          <a:pt x="150356" y="151859"/>
                          <a:pt x="160468" y="145169"/>
                          <a:pt x="171203" y="139413"/>
                        </a:cubicBezTo>
                        <a:cubicBezTo>
                          <a:pt x="186759" y="131012"/>
                          <a:pt x="202472" y="122767"/>
                          <a:pt x="217406" y="113278"/>
                        </a:cubicBezTo>
                        <a:cubicBezTo>
                          <a:pt x="235141" y="102077"/>
                          <a:pt x="253809" y="92898"/>
                          <a:pt x="271699" y="82009"/>
                        </a:cubicBezTo>
                        <a:cubicBezTo>
                          <a:pt x="273566" y="80764"/>
                          <a:pt x="275589" y="79364"/>
                          <a:pt x="277922" y="79519"/>
                        </a:cubicBezTo>
                        <a:cubicBezTo>
                          <a:pt x="277767" y="77808"/>
                          <a:pt x="276211" y="77653"/>
                          <a:pt x="275122" y="77186"/>
                        </a:cubicBezTo>
                        <a:cubicBezTo>
                          <a:pt x="249142" y="61940"/>
                          <a:pt x="222229" y="48250"/>
                          <a:pt x="196560" y="32382"/>
                        </a:cubicBezTo>
                        <a:cubicBezTo>
                          <a:pt x="179603" y="21804"/>
                          <a:pt x="161713" y="12781"/>
                          <a:pt x="144289" y="2825"/>
                        </a:cubicBezTo>
                        <a:cubicBezTo>
                          <a:pt x="140867" y="802"/>
                          <a:pt x="138067" y="491"/>
                          <a:pt x="134489" y="2669"/>
                        </a:cubicBezTo>
                        <a:cubicBezTo>
                          <a:pt x="113642" y="14803"/>
                          <a:pt x="92330" y="26004"/>
                          <a:pt x="71483" y="38605"/>
                        </a:cubicBezTo>
                        <a:cubicBezTo>
                          <a:pt x="49704" y="51828"/>
                          <a:pt x="27147" y="63652"/>
                          <a:pt x="5056" y="76097"/>
                        </a:cubicBezTo>
                        <a:cubicBezTo>
                          <a:pt x="3656" y="76875"/>
                          <a:pt x="1478" y="77030"/>
                          <a:pt x="1167" y="79364"/>
                        </a:cubicBezTo>
                        <a:cubicBezTo>
                          <a:pt x="8323" y="82320"/>
                          <a:pt x="14857" y="86209"/>
                          <a:pt x="21546" y="90098"/>
                        </a:cubicBezTo>
                        <a:cubicBezTo>
                          <a:pt x="25591" y="92432"/>
                          <a:pt x="29480" y="94765"/>
                          <a:pt x="33680" y="96787"/>
                        </a:cubicBezTo>
                        <a:cubicBezTo>
                          <a:pt x="40059" y="100210"/>
                          <a:pt x="46593" y="103788"/>
                          <a:pt x="52815" y="107833"/>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sp>
                <p:nvSpPr>
                  <p:cNvPr id="395" name="Freeform: Shape 394">
                    <a:extLst>
                      <a:ext uri="{FF2B5EF4-FFF2-40B4-BE49-F238E27FC236}">
                        <a16:creationId xmlns:a16="http://schemas.microsoft.com/office/drawing/2014/main" xmlns="" id="{E9BD2D6D-0026-47B2-8954-44B86B685F57}"/>
                      </a:ext>
                    </a:extLst>
                  </p:cNvPr>
                  <p:cNvSpPr/>
                  <p:nvPr/>
                </p:nvSpPr>
                <p:spPr>
                  <a:xfrm>
                    <a:off x="2378440" y="1887144"/>
                    <a:ext cx="551723" cy="209589"/>
                  </a:xfrm>
                  <a:custGeom>
                    <a:avLst/>
                    <a:gdLst>
                      <a:gd name="connsiteX0" fmla="*/ 113331 w 278466"/>
                      <a:gd name="connsiteY0" fmla="*/ 91241 h 105786"/>
                      <a:gd name="connsiteX1" fmla="*/ 139467 w 278466"/>
                      <a:gd name="connsiteY1" fmla="*/ 105864 h 105786"/>
                      <a:gd name="connsiteX2" fmla="*/ 203716 w 278466"/>
                      <a:gd name="connsiteY2" fmla="*/ 69928 h 105786"/>
                      <a:gd name="connsiteX3" fmla="*/ 256454 w 278466"/>
                      <a:gd name="connsiteY3" fmla="*/ 40525 h 105786"/>
                      <a:gd name="connsiteX4" fmla="*/ 277767 w 278466"/>
                      <a:gd name="connsiteY4" fmla="*/ 27769 h 105786"/>
                      <a:gd name="connsiteX5" fmla="*/ 273877 w 278466"/>
                      <a:gd name="connsiteY5" fmla="*/ 24969 h 105786"/>
                      <a:gd name="connsiteX6" fmla="*/ 231407 w 278466"/>
                      <a:gd name="connsiteY6" fmla="*/ 1167 h 105786"/>
                      <a:gd name="connsiteX7" fmla="*/ 195316 w 278466"/>
                      <a:gd name="connsiteY7" fmla="*/ 20924 h 105786"/>
                      <a:gd name="connsiteX8" fmla="*/ 143511 w 278466"/>
                      <a:gd name="connsiteY8" fmla="*/ 50948 h 105786"/>
                      <a:gd name="connsiteX9" fmla="*/ 142578 w 278466"/>
                      <a:gd name="connsiteY9" fmla="*/ 51415 h 105786"/>
                      <a:gd name="connsiteX10" fmla="*/ 139467 w 278466"/>
                      <a:gd name="connsiteY10" fmla="*/ 52504 h 105786"/>
                      <a:gd name="connsiteX11" fmla="*/ 98552 w 278466"/>
                      <a:gd name="connsiteY11" fmla="*/ 29169 h 105786"/>
                      <a:gd name="connsiteX12" fmla="*/ 50482 w 278466"/>
                      <a:gd name="connsiteY12" fmla="*/ 2256 h 105786"/>
                      <a:gd name="connsiteX13" fmla="*/ 47682 w 278466"/>
                      <a:gd name="connsiteY13" fmla="*/ 1322 h 105786"/>
                      <a:gd name="connsiteX14" fmla="*/ 4123 w 278466"/>
                      <a:gd name="connsiteY14" fmla="*/ 25746 h 105786"/>
                      <a:gd name="connsiteX15" fmla="*/ 1167 w 278466"/>
                      <a:gd name="connsiteY15" fmla="*/ 28080 h 105786"/>
                      <a:gd name="connsiteX16" fmla="*/ 29947 w 278466"/>
                      <a:gd name="connsiteY16" fmla="*/ 45037 h 105786"/>
                      <a:gd name="connsiteX17" fmla="*/ 59194 w 278466"/>
                      <a:gd name="connsiteY17" fmla="*/ 61216 h 105786"/>
                      <a:gd name="connsiteX18" fmla="*/ 113331 w 278466"/>
                      <a:gd name="connsiteY18" fmla="*/ 91241 h 105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8466" h="105786">
                        <a:moveTo>
                          <a:pt x="113331" y="91241"/>
                        </a:moveTo>
                        <a:cubicBezTo>
                          <a:pt x="122043" y="96063"/>
                          <a:pt x="130755" y="101041"/>
                          <a:pt x="139467" y="105864"/>
                        </a:cubicBezTo>
                        <a:cubicBezTo>
                          <a:pt x="160935" y="93885"/>
                          <a:pt x="182248" y="81906"/>
                          <a:pt x="203716" y="69928"/>
                        </a:cubicBezTo>
                        <a:cubicBezTo>
                          <a:pt x="221295" y="60127"/>
                          <a:pt x="238875" y="50171"/>
                          <a:pt x="256454" y="40525"/>
                        </a:cubicBezTo>
                        <a:cubicBezTo>
                          <a:pt x="263766" y="36636"/>
                          <a:pt x="270455" y="31658"/>
                          <a:pt x="277767" y="27769"/>
                        </a:cubicBezTo>
                        <a:cubicBezTo>
                          <a:pt x="276833" y="26213"/>
                          <a:pt x="275122" y="25746"/>
                          <a:pt x="273877" y="24969"/>
                        </a:cubicBezTo>
                        <a:cubicBezTo>
                          <a:pt x="259721" y="17035"/>
                          <a:pt x="245564" y="9101"/>
                          <a:pt x="231407" y="1167"/>
                        </a:cubicBezTo>
                        <a:cubicBezTo>
                          <a:pt x="218962" y="7078"/>
                          <a:pt x="207294" y="14234"/>
                          <a:pt x="195316" y="20924"/>
                        </a:cubicBezTo>
                        <a:cubicBezTo>
                          <a:pt x="177892" y="30725"/>
                          <a:pt x="160780" y="40992"/>
                          <a:pt x="143511" y="50948"/>
                        </a:cubicBezTo>
                        <a:cubicBezTo>
                          <a:pt x="143200" y="51104"/>
                          <a:pt x="142889" y="51260"/>
                          <a:pt x="142578" y="51415"/>
                        </a:cubicBezTo>
                        <a:cubicBezTo>
                          <a:pt x="141645" y="51882"/>
                          <a:pt x="140556" y="52037"/>
                          <a:pt x="139467" y="52504"/>
                        </a:cubicBezTo>
                        <a:cubicBezTo>
                          <a:pt x="125621" y="45037"/>
                          <a:pt x="111931" y="37414"/>
                          <a:pt x="98552" y="29169"/>
                        </a:cubicBezTo>
                        <a:cubicBezTo>
                          <a:pt x="82996" y="19524"/>
                          <a:pt x="66661" y="11123"/>
                          <a:pt x="50482" y="2256"/>
                        </a:cubicBezTo>
                        <a:cubicBezTo>
                          <a:pt x="49704" y="1789"/>
                          <a:pt x="48615" y="1633"/>
                          <a:pt x="47682" y="1322"/>
                        </a:cubicBezTo>
                        <a:cubicBezTo>
                          <a:pt x="33214" y="9412"/>
                          <a:pt x="18590" y="17501"/>
                          <a:pt x="4123" y="25746"/>
                        </a:cubicBezTo>
                        <a:cubicBezTo>
                          <a:pt x="3034" y="26369"/>
                          <a:pt x="1633" y="26524"/>
                          <a:pt x="1167" y="28080"/>
                        </a:cubicBezTo>
                        <a:cubicBezTo>
                          <a:pt x="10656" y="33992"/>
                          <a:pt x="20302" y="39592"/>
                          <a:pt x="29947" y="45037"/>
                        </a:cubicBezTo>
                        <a:cubicBezTo>
                          <a:pt x="39592" y="50482"/>
                          <a:pt x="49393" y="55771"/>
                          <a:pt x="59194" y="61216"/>
                        </a:cubicBezTo>
                        <a:cubicBezTo>
                          <a:pt x="77395" y="71017"/>
                          <a:pt x="95285" y="81129"/>
                          <a:pt x="113331" y="91241"/>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sp>
                <p:nvSpPr>
                  <p:cNvPr id="396" name="Freeform: Shape 395">
                    <a:extLst>
                      <a:ext uri="{FF2B5EF4-FFF2-40B4-BE49-F238E27FC236}">
                        <a16:creationId xmlns:a16="http://schemas.microsoft.com/office/drawing/2014/main" xmlns="" id="{934BE78A-FD21-43F0-ADC7-AAEDB603E16C}"/>
                      </a:ext>
                    </a:extLst>
                  </p:cNvPr>
                  <p:cNvSpPr/>
                  <p:nvPr/>
                </p:nvSpPr>
                <p:spPr>
                  <a:xfrm>
                    <a:off x="2652763" y="1939850"/>
                    <a:ext cx="277403" cy="255822"/>
                  </a:xfrm>
                  <a:custGeom>
                    <a:avLst/>
                    <a:gdLst>
                      <a:gd name="connsiteX0" fmla="*/ 139933 w 140011"/>
                      <a:gd name="connsiteY0" fmla="*/ 26680 h 129121"/>
                      <a:gd name="connsiteX1" fmla="*/ 139467 w 140011"/>
                      <a:gd name="connsiteY1" fmla="*/ 1167 h 129121"/>
                      <a:gd name="connsiteX2" fmla="*/ 118154 w 140011"/>
                      <a:gd name="connsiteY2" fmla="*/ 13923 h 129121"/>
                      <a:gd name="connsiteX3" fmla="*/ 65416 w 140011"/>
                      <a:gd name="connsiteY3" fmla="*/ 43326 h 129121"/>
                      <a:gd name="connsiteX4" fmla="*/ 1167 w 140011"/>
                      <a:gd name="connsiteY4" fmla="*/ 79262 h 129121"/>
                      <a:gd name="connsiteX5" fmla="*/ 1167 w 140011"/>
                      <a:gd name="connsiteY5" fmla="*/ 129044 h 129121"/>
                      <a:gd name="connsiteX6" fmla="*/ 5989 w 140011"/>
                      <a:gd name="connsiteY6" fmla="*/ 127021 h 129121"/>
                      <a:gd name="connsiteX7" fmla="*/ 96374 w 140011"/>
                      <a:gd name="connsiteY7" fmla="*/ 75684 h 129121"/>
                      <a:gd name="connsiteX8" fmla="*/ 136666 w 140011"/>
                      <a:gd name="connsiteY8" fmla="*/ 53126 h 129121"/>
                      <a:gd name="connsiteX9" fmla="*/ 140245 w 140011"/>
                      <a:gd name="connsiteY9" fmla="*/ 47059 h 129121"/>
                      <a:gd name="connsiteX10" fmla="*/ 139933 w 140011"/>
                      <a:gd name="connsiteY10" fmla="*/ 26680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39933" y="26680"/>
                        </a:moveTo>
                        <a:cubicBezTo>
                          <a:pt x="139778" y="18124"/>
                          <a:pt x="140711" y="9723"/>
                          <a:pt x="139467" y="1167"/>
                        </a:cubicBezTo>
                        <a:cubicBezTo>
                          <a:pt x="132155" y="5056"/>
                          <a:pt x="125466" y="10034"/>
                          <a:pt x="118154" y="13923"/>
                        </a:cubicBezTo>
                        <a:cubicBezTo>
                          <a:pt x="100419" y="23569"/>
                          <a:pt x="82996" y="33525"/>
                          <a:pt x="65416" y="43326"/>
                        </a:cubicBezTo>
                        <a:cubicBezTo>
                          <a:pt x="43948" y="55304"/>
                          <a:pt x="22635" y="67283"/>
                          <a:pt x="1167" y="79262"/>
                        </a:cubicBezTo>
                        <a:cubicBezTo>
                          <a:pt x="1167" y="95908"/>
                          <a:pt x="1167" y="112398"/>
                          <a:pt x="1167" y="129044"/>
                        </a:cubicBezTo>
                        <a:cubicBezTo>
                          <a:pt x="3189" y="129199"/>
                          <a:pt x="4434" y="127799"/>
                          <a:pt x="5989" y="127021"/>
                        </a:cubicBezTo>
                        <a:cubicBezTo>
                          <a:pt x="36014" y="109753"/>
                          <a:pt x="66816" y="93885"/>
                          <a:pt x="96374" y="75684"/>
                        </a:cubicBezTo>
                        <a:cubicBezTo>
                          <a:pt x="109442" y="67594"/>
                          <a:pt x="123132" y="60438"/>
                          <a:pt x="136666" y="53126"/>
                        </a:cubicBezTo>
                        <a:cubicBezTo>
                          <a:pt x="139311" y="51726"/>
                          <a:pt x="140400" y="50015"/>
                          <a:pt x="140245" y="47059"/>
                        </a:cubicBezTo>
                        <a:cubicBezTo>
                          <a:pt x="139933" y="40059"/>
                          <a:pt x="140089" y="33369"/>
                          <a:pt x="139933" y="26680"/>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sp>
                <p:nvSpPr>
                  <p:cNvPr id="397" name="Freeform: Shape 396">
                    <a:extLst>
                      <a:ext uri="{FF2B5EF4-FFF2-40B4-BE49-F238E27FC236}">
                        <a16:creationId xmlns:a16="http://schemas.microsoft.com/office/drawing/2014/main" xmlns="" id="{0CE57785-B389-4D34-B392-7C02DAFE1F7C}"/>
                      </a:ext>
                    </a:extLst>
                  </p:cNvPr>
                  <p:cNvSpPr/>
                  <p:nvPr/>
                </p:nvSpPr>
                <p:spPr>
                  <a:xfrm>
                    <a:off x="2652149" y="1736427"/>
                    <a:ext cx="277403" cy="255822"/>
                  </a:xfrm>
                  <a:custGeom>
                    <a:avLst/>
                    <a:gdLst>
                      <a:gd name="connsiteX0" fmla="*/ 79417 w 140011"/>
                      <a:gd name="connsiteY0" fmla="*/ 35081 h 129121"/>
                      <a:gd name="connsiteX1" fmla="*/ 33214 w 140011"/>
                      <a:gd name="connsiteY1" fmla="*/ 61216 h 129121"/>
                      <a:gd name="connsiteX2" fmla="*/ 1167 w 140011"/>
                      <a:gd name="connsiteY2" fmla="*/ 78328 h 129121"/>
                      <a:gd name="connsiteX3" fmla="*/ 1167 w 140011"/>
                      <a:gd name="connsiteY3" fmla="*/ 128577 h 129121"/>
                      <a:gd name="connsiteX4" fmla="*/ 4278 w 140011"/>
                      <a:gd name="connsiteY4" fmla="*/ 127488 h 129121"/>
                      <a:gd name="connsiteX5" fmla="*/ 5212 w 140011"/>
                      <a:gd name="connsiteY5" fmla="*/ 127021 h 129121"/>
                      <a:gd name="connsiteX6" fmla="*/ 57016 w 140011"/>
                      <a:gd name="connsiteY6" fmla="*/ 96997 h 129121"/>
                      <a:gd name="connsiteX7" fmla="*/ 93107 w 140011"/>
                      <a:gd name="connsiteY7" fmla="*/ 77239 h 129121"/>
                      <a:gd name="connsiteX8" fmla="*/ 95752 w 140011"/>
                      <a:gd name="connsiteY8" fmla="*/ 75373 h 129121"/>
                      <a:gd name="connsiteX9" fmla="*/ 136355 w 140011"/>
                      <a:gd name="connsiteY9" fmla="*/ 52504 h 129121"/>
                      <a:gd name="connsiteX10" fmla="*/ 140089 w 140011"/>
                      <a:gd name="connsiteY10" fmla="*/ 47993 h 129121"/>
                      <a:gd name="connsiteX11" fmla="*/ 139778 w 140011"/>
                      <a:gd name="connsiteY11" fmla="*/ 1167 h 129121"/>
                      <a:gd name="connsiteX12" fmla="*/ 133555 w 140011"/>
                      <a:gd name="connsiteY12" fmla="*/ 3656 h 129121"/>
                      <a:gd name="connsiteX13" fmla="*/ 79417 w 140011"/>
                      <a:gd name="connsiteY13" fmla="*/ 35081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79417" y="35081"/>
                        </a:moveTo>
                        <a:cubicBezTo>
                          <a:pt x="64483" y="44570"/>
                          <a:pt x="48771" y="52815"/>
                          <a:pt x="33214" y="61216"/>
                        </a:cubicBezTo>
                        <a:cubicBezTo>
                          <a:pt x="22635" y="66972"/>
                          <a:pt x="12368" y="73661"/>
                          <a:pt x="1167" y="78328"/>
                        </a:cubicBezTo>
                        <a:cubicBezTo>
                          <a:pt x="1167" y="95130"/>
                          <a:pt x="1167" y="111775"/>
                          <a:pt x="1167" y="128577"/>
                        </a:cubicBezTo>
                        <a:cubicBezTo>
                          <a:pt x="2256" y="128266"/>
                          <a:pt x="3345" y="127955"/>
                          <a:pt x="4278" y="127488"/>
                        </a:cubicBezTo>
                        <a:cubicBezTo>
                          <a:pt x="4589" y="127332"/>
                          <a:pt x="4900" y="127177"/>
                          <a:pt x="5212" y="127021"/>
                        </a:cubicBezTo>
                        <a:cubicBezTo>
                          <a:pt x="22480" y="117065"/>
                          <a:pt x="39592" y="106797"/>
                          <a:pt x="57016" y="96997"/>
                        </a:cubicBezTo>
                        <a:cubicBezTo>
                          <a:pt x="68994" y="90307"/>
                          <a:pt x="80662" y="82995"/>
                          <a:pt x="93107" y="77239"/>
                        </a:cubicBezTo>
                        <a:cubicBezTo>
                          <a:pt x="94041" y="76617"/>
                          <a:pt x="94819" y="75839"/>
                          <a:pt x="95752" y="75373"/>
                        </a:cubicBezTo>
                        <a:cubicBezTo>
                          <a:pt x="109287" y="67750"/>
                          <a:pt x="122821" y="60127"/>
                          <a:pt x="136355" y="52504"/>
                        </a:cubicBezTo>
                        <a:cubicBezTo>
                          <a:pt x="138222" y="51571"/>
                          <a:pt x="140089" y="50948"/>
                          <a:pt x="140089" y="47993"/>
                        </a:cubicBezTo>
                        <a:cubicBezTo>
                          <a:pt x="139933" y="32436"/>
                          <a:pt x="139933" y="16879"/>
                          <a:pt x="139778" y="1167"/>
                        </a:cubicBezTo>
                        <a:cubicBezTo>
                          <a:pt x="137289" y="1167"/>
                          <a:pt x="135422" y="2567"/>
                          <a:pt x="133555" y="3656"/>
                        </a:cubicBezTo>
                        <a:cubicBezTo>
                          <a:pt x="115976" y="14546"/>
                          <a:pt x="97152" y="23880"/>
                          <a:pt x="79417" y="35081"/>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sp>
                <p:nvSpPr>
                  <p:cNvPr id="398" name="Freeform: Shape 397">
                    <a:extLst>
                      <a:ext uri="{FF2B5EF4-FFF2-40B4-BE49-F238E27FC236}">
                        <a16:creationId xmlns:a16="http://schemas.microsoft.com/office/drawing/2014/main" xmlns="" id="{50ED30E2-706F-45CA-9FE1-F44D27C44732}"/>
                      </a:ext>
                    </a:extLst>
                  </p:cNvPr>
                  <p:cNvSpPr/>
                  <p:nvPr/>
                </p:nvSpPr>
                <p:spPr>
                  <a:xfrm>
                    <a:off x="2378135" y="1939852"/>
                    <a:ext cx="277403" cy="255822"/>
                  </a:xfrm>
                  <a:custGeom>
                    <a:avLst/>
                    <a:gdLst>
                      <a:gd name="connsiteX0" fmla="*/ 113487 w 140011"/>
                      <a:gd name="connsiteY0" fmla="*/ 64638 h 129121"/>
                      <a:gd name="connsiteX1" fmla="*/ 59505 w 140011"/>
                      <a:gd name="connsiteY1" fmla="*/ 34303 h 129121"/>
                      <a:gd name="connsiteX2" fmla="*/ 30258 w 140011"/>
                      <a:gd name="connsiteY2" fmla="*/ 18124 h 129121"/>
                      <a:gd name="connsiteX3" fmla="*/ 1478 w 140011"/>
                      <a:gd name="connsiteY3" fmla="*/ 1167 h 129121"/>
                      <a:gd name="connsiteX4" fmla="*/ 1167 w 140011"/>
                      <a:gd name="connsiteY4" fmla="*/ 47993 h 129121"/>
                      <a:gd name="connsiteX5" fmla="*/ 4123 w 140011"/>
                      <a:gd name="connsiteY5" fmla="*/ 52504 h 129121"/>
                      <a:gd name="connsiteX6" fmla="*/ 56082 w 140011"/>
                      <a:gd name="connsiteY6" fmla="*/ 82218 h 129121"/>
                      <a:gd name="connsiteX7" fmla="*/ 117843 w 140011"/>
                      <a:gd name="connsiteY7" fmla="*/ 117065 h 129121"/>
                      <a:gd name="connsiteX8" fmla="*/ 139467 w 140011"/>
                      <a:gd name="connsiteY8" fmla="*/ 128888 h 129121"/>
                      <a:gd name="connsiteX9" fmla="*/ 139467 w 140011"/>
                      <a:gd name="connsiteY9" fmla="*/ 79106 h 129121"/>
                      <a:gd name="connsiteX10" fmla="*/ 113487 w 140011"/>
                      <a:gd name="connsiteY10" fmla="*/ 64638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13487" y="64638"/>
                        </a:moveTo>
                        <a:cubicBezTo>
                          <a:pt x="95441" y="54527"/>
                          <a:pt x="77551" y="44415"/>
                          <a:pt x="59505" y="34303"/>
                        </a:cubicBezTo>
                        <a:cubicBezTo>
                          <a:pt x="49860" y="28858"/>
                          <a:pt x="40059" y="23569"/>
                          <a:pt x="30258" y="18124"/>
                        </a:cubicBezTo>
                        <a:cubicBezTo>
                          <a:pt x="20613" y="12679"/>
                          <a:pt x="10968" y="7078"/>
                          <a:pt x="1478" y="1167"/>
                        </a:cubicBezTo>
                        <a:cubicBezTo>
                          <a:pt x="1478" y="16724"/>
                          <a:pt x="1478" y="32436"/>
                          <a:pt x="1167" y="47993"/>
                        </a:cubicBezTo>
                        <a:cubicBezTo>
                          <a:pt x="1167" y="50482"/>
                          <a:pt x="2256" y="51415"/>
                          <a:pt x="4123" y="52504"/>
                        </a:cubicBezTo>
                        <a:cubicBezTo>
                          <a:pt x="21391" y="62616"/>
                          <a:pt x="38970" y="71795"/>
                          <a:pt x="56082" y="82218"/>
                        </a:cubicBezTo>
                        <a:cubicBezTo>
                          <a:pt x="76306" y="94507"/>
                          <a:pt x="97308" y="105553"/>
                          <a:pt x="117843" y="117065"/>
                        </a:cubicBezTo>
                        <a:cubicBezTo>
                          <a:pt x="124999" y="121110"/>
                          <a:pt x="132311" y="124843"/>
                          <a:pt x="139467" y="128888"/>
                        </a:cubicBezTo>
                        <a:cubicBezTo>
                          <a:pt x="139467" y="112242"/>
                          <a:pt x="139467" y="95752"/>
                          <a:pt x="139467" y="79106"/>
                        </a:cubicBezTo>
                        <a:cubicBezTo>
                          <a:pt x="130910" y="74439"/>
                          <a:pt x="122199" y="69617"/>
                          <a:pt x="113487" y="64638"/>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sp>
                <p:nvSpPr>
                  <p:cNvPr id="399" name="Freeform: Shape 398">
                    <a:extLst>
                      <a:ext uri="{FF2B5EF4-FFF2-40B4-BE49-F238E27FC236}">
                        <a16:creationId xmlns:a16="http://schemas.microsoft.com/office/drawing/2014/main" xmlns="" id="{AD4709FA-F767-476C-8263-D7A242E0D1AE}"/>
                      </a:ext>
                    </a:extLst>
                  </p:cNvPr>
                  <p:cNvSpPr/>
                  <p:nvPr/>
                </p:nvSpPr>
                <p:spPr>
                  <a:xfrm>
                    <a:off x="2378131" y="1736733"/>
                    <a:ext cx="277403" cy="255822"/>
                  </a:xfrm>
                  <a:custGeom>
                    <a:avLst/>
                    <a:gdLst>
                      <a:gd name="connsiteX0" fmla="*/ 98708 w 140011"/>
                      <a:gd name="connsiteY0" fmla="*/ 105086 h 129121"/>
                      <a:gd name="connsiteX1" fmla="*/ 139622 w 140011"/>
                      <a:gd name="connsiteY1" fmla="*/ 128421 h 129121"/>
                      <a:gd name="connsiteX2" fmla="*/ 139622 w 140011"/>
                      <a:gd name="connsiteY2" fmla="*/ 78173 h 129121"/>
                      <a:gd name="connsiteX3" fmla="*/ 108509 w 140011"/>
                      <a:gd name="connsiteY3" fmla="*/ 61216 h 129121"/>
                      <a:gd name="connsiteX4" fmla="*/ 53126 w 140011"/>
                      <a:gd name="connsiteY4" fmla="*/ 29480 h 129121"/>
                      <a:gd name="connsiteX5" fmla="*/ 33836 w 140011"/>
                      <a:gd name="connsiteY5" fmla="*/ 18590 h 129121"/>
                      <a:gd name="connsiteX6" fmla="*/ 21702 w 140011"/>
                      <a:gd name="connsiteY6" fmla="*/ 11901 h 129121"/>
                      <a:gd name="connsiteX7" fmla="*/ 1322 w 140011"/>
                      <a:gd name="connsiteY7" fmla="*/ 1167 h 129121"/>
                      <a:gd name="connsiteX8" fmla="*/ 1167 w 140011"/>
                      <a:gd name="connsiteY8" fmla="*/ 46593 h 129121"/>
                      <a:gd name="connsiteX9" fmla="*/ 4900 w 140011"/>
                      <a:gd name="connsiteY9" fmla="*/ 52660 h 129121"/>
                      <a:gd name="connsiteX10" fmla="*/ 36325 w 140011"/>
                      <a:gd name="connsiteY10" fmla="*/ 70239 h 129121"/>
                      <a:gd name="connsiteX11" fmla="*/ 47993 w 140011"/>
                      <a:gd name="connsiteY11" fmla="*/ 77395 h 129121"/>
                      <a:gd name="connsiteX12" fmla="*/ 50793 w 140011"/>
                      <a:gd name="connsiteY12" fmla="*/ 78328 h 129121"/>
                      <a:gd name="connsiteX13" fmla="*/ 98708 w 140011"/>
                      <a:gd name="connsiteY13" fmla="*/ 105086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98708" y="105086"/>
                        </a:moveTo>
                        <a:cubicBezTo>
                          <a:pt x="112087" y="113331"/>
                          <a:pt x="125777" y="120954"/>
                          <a:pt x="139622" y="128421"/>
                        </a:cubicBezTo>
                        <a:cubicBezTo>
                          <a:pt x="139622" y="111620"/>
                          <a:pt x="139622" y="94974"/>
                          <a:pt x="139622" y="78173"/>
                        </a:cubicBezTo>
                        <a:cubicBezTo>
                          <a:pt x="128888" y="73350"/>
                          <a:pt x="118776" y="66972"/>
                          <a:pt x="108509" y="61216"/>
                        </a:cubicBezTo>
                        <a:cubicBezTo>
                          <a:pt x="89996" y="50793"/>
                          <a:pt x="71017" y="40992"/>
                          <a:pt x="53126" y="29480"/>
                        </a:cubicBezTo>
                        <a:cubicBezTo>
                          <a:pt x="46904" y="25435"/>
                          <a:pt x="40525" y="21857"/>
                          <a:pt x="33836" y="18590"/>
                        </a:cubicBezTo>
                        <a:cubicBezTo>
                          <a:pt x="29791" y="16412"/>
                          <a:pt x="25747" y="14234"/>
                          <a:pt x="21702" y="11901"/>
                        </a:cubicBezTo>
                        <a:cubicBezTo>
                          <a:pt x="15012" y="8012"/>
                          <a:pt x="8478" y="4123"/>
                          <a:pt x="1322" y="1167"/>
                        </a:cubicBezTo>
                        <a:cubicBezTo>
                          <a:pt x="1322" y="16257"/>
                          <a:pt x="1322" y="31502"/>
                          <a:pt x="1167" y="46593"/>
                        </a:cubicBezTo>
                        <a:cubicBezTo>
                          <a:pt x="1167" y="49704"/>
                          <a:pt x="2256" y="51260"/>
                          <a:pt x="4900" y="52660"/>
                        </a:cubicBezTo>
                        <a:cubicBezTo>
                          <a:pt x="15479" y="58416"/>
                          <a:pt x="25902" y="64327"/>
                          <a:pt x="36325" y="70239"/>
                        </a:cubicBezTo>
                        <a:cubicBezTo>
                          <a:pt x="40214" y="72417"/>
                          <a:pt x="44570" y="74128"/>
                          <a:pt x="47993" y="77395"/>
                        </a:cubicBezTo>
                        <a:cubicBezTo>
                          <a:pt x="48926" y="77706"/>
                          <a:pt x="49860" y="77862"/>
                          <a:pt x="50793" y="78328"/>
                        </a:cubicBezTo>
                        <a:cubicBezTo>
                          <a:pt x="66816" y="87040"/>
                          <a:pt x="83151" y="95441"/>
                          <a:pt x="98708" y="105086"/>
                        </a:cubicBezTo>
                        <a:close/>
                      </a:path>
                    </a:pathLst>
                  </a:custGeom>
                  <a:grpFill/>
                  <a:ln w="9525" cap="flat">
                    <a:solidFill>
                      <a:schemeClr val="accent1"/>
                    </a:solid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200" b="0" i="0" u="none" strike="noStrike" kern="0" cap="none" spc="0" normalizeH="0" baseline="0" noProof="0">
                      <a:ln>
                        <a:noFill/>
                      </a:ln>
                      <a:solidFill>
                        <a:srgbClr val="505050"/>
                      </a:solidFill>
                      <a:effectLst/>
                      <a:uLnTx/>
                      <a:uFillTx/>
                      <a:latin typeface="Segoe UI"/>
                      <a:ea typeface="+mn-ea"/>
                      <a:cs typeface="+mn-cs"/>
                    </a:endParaRPr>
                  </a:p>
                </p:txBody>
              </p:sp>
            </p:grpSp>
            <p:sp>
              <p:nvSpPr>
                <p:cNvPr id="393" name="TextBox 392">
                  <a:extLst>
                    <a:ext uri="{FF2B5EF4-FFF2-40B4-BE49-F238E27FC236}">
                      <a16:creationId xmlns:a16="http://schemas.microsoft.com/office/drawing/2014/main" xmlns="" id="{EDB90E12-1158-4C76-AC71-69956B87F2F9}"/>
                    </a:ext>
                  </a:extLst>
                </p:cNvPr>
                <p:cNvSpPr txBox="1"/>
                <p:nvPr/>
              </p:nvSpPr>
              <p:spPr>
                <a:xfrm>
                  <a:off x="7286594" y="4573103"/>
                  <a:ext cx="1070924" cy="34163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Azure </a:t>
                  </a:r>
                  <a:b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br>
                  <a: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400" name="Group 399">
                <a:extLst>
                  <a:ext uri="{FF2B5EF4-FFF2-40B4-BE49-F238E27FC236}">
                    <a16:creationId xmlns:a16="http://schemas.microsoft.com/office/drawing/2014/main" xmlns="" id="{827891AC-9206-4D34-811A-7364D66ECBD8}"/>
                  </a:ext>
                </a:extLst>
              </p:cNvPr>
              <p:cNvGrpSpPr/>
              <p:nvPr/>
            </p:nvGrpSpPr>
            <p:grpSpPr>
              <a:xfrm>
                <a:off x="10447806" y="5102763"/>
                <a:ext cx="1216880" cy="683683"/>
                <a:chOff x="10329687" y="4128063"/>
                <a:chExt cx="1315630" cy="786672"/>
              </a:xfrm>
            </p:grpSpPr>
            <p:sp>
              <p:nvSpPr>
                <p:cNvPr id="401" name="TextBox 400">
                  <a:extLst>
                    <a:ext uri="{FF2B5EF4-FFF2-40B4-BE49-F238E27FC236}">
                      <a16:creationId xmlns:a16="http://schemas.microsoft.com/office/drawing/2014/main" xmlns="" id="{CB2A8F15-3DCC-46E3-BF45-BFDBC1EEA169}"/>
                    </a:ext>
                  </a:extLst>
                </p:cNvPr>
                <p:cNvSpPr txBox="1"/>
                <p:nvPr/>
              </p:nvSpPr>
              <p:spPr>
                <a:xfrm>
                  <a:off x="10329687" y="4573103"/>
                  <a:ext cx="1315630" cy="341632"/>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Machine Learning</a:t>
                  </a:r>
                  <a:b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br>
                  <a: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VMs</a:t>
                  </a:r>
                </a:p>
              </p:txBody>
            </p:sp>
            <p:pic>
              <p:nvPicPr>
                <p:cNvPr id="402" name="Picture 401">
                  <a:extLst>
                    <a:ext uri="{FF2B5EF4-FFF2-40B4-BE49-F238E27FC236}">
                      <a16:creationId xmlns:a16="http://schemas.microsoft.com/office/drawing/2014/main" xmlns="" id="{DFDAE378-FA09-4680-A270-E2B7F51D71DF}"/>
                    </a:ext>
                  </a:extLst>
                </p:cNvPr>
                <p:cNvPicPr>
                  <a:picLocks noChangeAspect="1"/>
                </p:cNvPicPr>
                <p:nvPr/>
              </p:nvPicPr>
              <p:blipFill>
                <a:blip r:embed="rId6" cstate="screen">
                  <a:biLevel thresh="25000"/>
                  <a:extLst>
                    <a:ext uri="{28A0092B-C50C-407E-A947-70E740481C1C}">
                      <a14:useLocalDpi xmlns:a14="http://schemas.microsoft.com/office/drawing/2010/main"/>
                    </a:ext>
                  </a:extLst>
                </a:blip>
                <a:stretch>
                  <a:fillRect/>
                </a:stretch>
              </p:blipFill>
              <p:spPr>
                <a:xfrm>
                  <a:off x="10760041" y="4128063"/>
                  <a:ext cx="454922" cy="454179"/>
                </a:xfrm>
                <a:prstGeom prst="rect">
                  <a:avLst/>
                </a:prstGeom>
              </p:spPr>
            </p:pic>
          </p:grpSp>
          <p:grpSp>
            <p:nvGrpSpPr>
              <p:cNvPr id="403" name="Group 402">
                <a:extLst>
                  <a:ext uri="{FF2B5EF4-FFF2-40B4-BE49-F238E27FC236}">
                    <a16:creationId xmlns:a16="http://schemas.microsoft.com/office/drawing/2014/main" xmlns="" id="{DA802A53-C7F8-4A9D-8E34-2D52937002D0}"/>
                  </a:ext>
                </a:extLst>
              </p:cNvPr>
              <p:cNvGrpSpPr/>
              <p:nvPr/>
            </p:nvGrpSpPr>
            <p:grpSpPr>
              <a:xfrm>
                <a:off x="9270349" y="5170013"/>
                <a:ext cx="970381" cy="673576"/>
                <a:chOff x="8770011" y="4174476"/>
                <a:chExt cx="1315630" cy="808885"/>
              </a:xfrm>
            </p:grpSpPr>
            <p:sp>
              <p:nvSpPr>
                <p:cNvPr id="404" name="TextBox 403">
                  <a:extLst>
                    <a:ext uri="{FF2B5EF4-FFF2-40B4-BE49-F238E27FC236}">
                      <a16:creationId xmlns:a16="http://schemas.microsoft.com/office/drawing/2014/main" xmlns="" id="{A01D9D0E-9FD0-4E30-8D5F-72FFD3B4017F}"/>
                    </a:ext>
                  </a:extLst>
                </p:cNvPr>
                <p:cNvSpPr txBox="1"/>
                <p:nvPr/>
              </p:nvSpPr>
              <p:spPr>
                <a:xfrm>
                  <a:off x="8770011" y="4573102"/>
                  <a:ext cx="1315630" cy="410259"/>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Azure Machine Learning</a:t>
                  </a:r>
                </a:p>
              </p:txBody>
            </p:sp>
            <p:pic>
              <p:nvPicPr>
                <p:cNvPr id="405" name="Picture 404">
                  <a:extLst>
                    <a:ext uri="{FF2B5EF4-FFF2-40B4-BE49-F238E27FC236}">
                      <a16:creationId xmlns:a16="http://schemas.microsoft.com/office/drawing/2014/main" xmlns="" id="{FD6A3632-0583-4AE3-BC42-FF630849081A}"/>
                    </a:ext>
                  </a:extLst>
                </p:cNvPr>
                <p:cNvPicPr>
                  <a:picLocks noChangeAspect="1"/>
                </p:cNvPicPr>
                <p:nvPr/>
              </p:nvPicPr>
              <p:blipFill>
                <a:blip r:embed="rId7" cstate="print">
                  <a:lum bright="70000" contrast="-70000"/>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a:ext>
                  </a:extLst>
                </a:blip>
                <a:stretch>
                  <a:fillRect/>
                </a:stretch>
              </p:blipFill>
              <p:spPr>
                <a:xfrm>
                  <a:off x="9234230" y="4174476"/>
                  <a:ext cx="387192" cy="387192"/>
                </a:xfrm>
                <a:prstGeom prst="rect">
                  <a:avLst/>
                </a:prstGeom>
              </p:spPr>
            </p:pic>
          </p:grpSp>
        </p:grpSp>
        <p:grpSp>
          <p:nvGrpSpPr>
            <p:cNvPr id="4" name="Group 3">
              <a:extLst>
                <a:ext uri="{FF2B5EF4-FFF2-40B4-BE49-F238E27FC236}">
                  <a16:creationId xmlns:a16="http://schemas.microsoft.com/office/drawing/2014/main" xmlns="" id="{2BC9A1D9-7A86-4909-8667-0D14508AD425}"/>
                </a:ext>
              </a:extLst>
            </p:cNvPr>
            <p:cNvGrpSpPr/>
            <p:nvPr/>
          </p:nvGrpSpPr>
          <p:grpSpPr>
            <a:xfrm>
              <a:off x="8038917" y="1452878"/>
              <a:ext cx="3584902" cy="3271810"/>
              <a:chOff x="8038917" y="1452878"/>
              <a:chExt cx="3584902" cy="3271810"/>
            </a:xfrm>
          </p:grpSpPr>
          <p:sp>
            <p:nvSpPr>
              <p:cNvPr id="171" name="Rectangle 170">
                <a:extLst>
                  <a:ext uri="{FF2B5EF4-FFF2-40B4-BE49-F238E27FC236}">
                    <a16:creationId xmlns:a16="http://schemas.microsoft.com/office/drawing/2014/main" xmlns="" id="{83F5CA53-F351-4E14-A871-3A56577AE0DD}"/>
                  </a:ext>
                </a:extLst>
              </p:cNvPr>
              <p:cNvSpPr/>
              <p:nvPr/>
            </p:nvSpPr>
            <p:spPr bwMode="auto">
              <a:xfrm>
                <a:off x="8414319" y="1452878"/>
                <a:ext cx="2710880" cy="461665"/>
              </a:xfrm>
              <a:prstGeom prst="rect">
                <a:avLst/>
              </a:prstGeom>
            </p:spPr>
            <p:txBody>
              <a:bodyPr vert="horz" wrap="square" lIns="91440" tIns="45720" rIns="91440" bIns="45720" rtlCol="0" anchor="t">
                <a:spAutoFit/>
              </a:bodyPr>
              <a:lstStyle/>
              <a:p>
                <a:pPr algn="ctr" defTabSz="932742">
                  <a:spcBef>
                    <a:spcPct val="0"/>
                  </a:spcBef>
                  <a:defRPr/>
                </a:pPr>
                <a:r>
                  <a:rPr lang="en-US" sz="2400">
                    <a:latin typeface="Segoe UI Semibold" panose="020B0702040204020203" pitchFamily="34" charset="0"/>
                    <a:cs typeface="Segoe UI Semibold" panose="020B0702040204020203" pitchFamily="34" charset="0"/>
                  </a:rPr>
                  <a:t>Custom skills</a:t>
                </a:r>
              </a:p>
            </p:txBody>
          </p:sp>
          <p:sp>
            <p:nvSpPr>
              <p:cNvPr id="172" name="Left Bracket 171">
                <a:extLst>
                  <a:ext uri="{FF2B5EF4-FFF2-40B4-BE49-F238E27FC236}">
                    <a16:creationId xmlns:a16="http://schemas.microsoft.com/office/drawing/2014/main" xmlns="" id="{5CFED85A-DA38-43B5-B44A-77D8E1F9EBCF}"/>
                  </a:ext>
                </a:extLst>
              </p:cNvPr>
              <p:cNvSpPr/>
              <p:nvPr/>
            </p:nvSpPr>
            <p:spPr>
              <a:xfrm>
                <a:off x="8038917" y="1662408"/>
                <a:ext cx="375402" cy="3062279"/>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173" name="Left Bracket 172">
                <a:extLst>
                  <a:ext uri="{FF2B5EF4-FFF2-40B4-BE49-F238E27FC236}">
                    <a16:creationId xmlns:a16="http://schemas.microsoft.com/office/drawing/2014/main" xmlns="" id="{C6C757DD-618F-44DA-934B-ABF2EDA15F5F}"/>
                  </a:ext>
                </a:extLst>
              </p:cNvPr>
              <p:cNvSpPr/>
              <p:nvPr/>
            </p:nvSpPr>
            <p:spPr>
              <a:xfrm flipH="1">
                <a:off x="11248417" y="1645852"/>
                <a:ext cx="375402" cy="3078836"/>
              </a:xfrm>
              <a:prstGeom prst="leftBracket">
                <a:avLst>
                  <a:gd name="adj" fmla="val 0"/>
                </a:avLst>
              </a:pr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nvGrpSpPr>
              <p:cNvPr id="406" name="Group 405">
                <a:extLst>
                  <a:ext uri="{FF2B5EF4-FFF2-40B4-BE49-F238E27FC236}">
                    <a16:creationId xmlns:a16="http://schemas.microsoft.com/office/drawing/2014/main" xmlns="" id="{72683702-7C06-4988-A145-A5CB9CDA1463}"/>
                  </a:ext>
                </a:extLst>
              </p:cNvPr>
              <p:cNvGrpSpPr/>
              <p:nvPr/>
            </p:nvGrpSpPr>
            <p:grpSpPr>
              <a:xfrm>
                <a:off x="9185160" y="2710388"/>
                <a:ext cx="1329018" cy="1104897"/>
                <a:chOff x="9585985" y="3514824"/>
                <a:chExt cx="1329018" cy="1104897"/>
              </a:xfrm>
            </p:grpSpPr>
            <p:sp>
              <p:nvSpPr>
                <p:cNvPr id="407" name="Rectangle: Rounded Corners 406">
                  <a:extLst>
                    <a:ext uri="{FF2B5EF4-FFF2-40B4-BE49-F238E27FC236}">
                      <a16:creationId xmlns:a16="http://schemas.microsoft.com/office/drawing/2014/main" xmlns="" id="{3A950BED-4FEF-4440-B017-95BDEBC1BC78}"/>
                    </a:ext>
                  </a:extLst>
                </p:cNvPr>
                <p:cNvSpPr/>
                <p:nvPr/>
              </p:nvSpPr>
              <p:spPr bwMode="auto">
                <a:xfrm>
                  <a:off x="9585985" y="3514824"/>
                  <a:ext cx="1329018" cy="1104897"/>
                </a:xfrm>
                <a:prstGeom prst="roundRect">
                  <a:avLst/>
                </a:prstGeom>
                <a:solidFill>
                  <a:srgbClr val="0078D4"/>
                </a:solidFill>
                <a:ln>
                  <a:solidFill>
                    <a:srgbClr val="2C3D5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sp>
              <p:nvSpPr>
                <p:cNvPr id="408" name="TextBox 407">
                  <a:extLst>
                    <a:ext uri="{FF2B5EF4-FFF2-40B4-BE49-F238E27FC236}">
                      <a16:creationId xmlns:a16="http://schemas.microsoft.com/office/drawing/2014/main" xmlns="" id="{049EA776-9E88-4E40-8226-7CF48BAEC766}"/>
                    </a:ext>
                  </a:extLst>
                </p:cNvPr>
                <p:cNvSpPr txBox="1"/>
                <p:nvPr/>
              </p:nvSpPr>
              <p:spPr>
                <a:xfrm>
                  <a:off x="9655846" y="3995025"/>
                  <a:ext cx="1189301" cy="461665"/>
                </a:xfrm>
                <a:prstGeom prst="rect">
                  <a:avLst/>
                </a:prstGeom>
                <a:noFill/>
              </p:spPr>
              <p:txBody>
                <a:bodyPr wrap="none" lIns="91440" tIns="45720" rIns="91440" bIns="45720" rtlCol="0">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lang="en-US" sz="1200">
                      <a:solidFill>
                        <a:schemeClr val="bg1"/>
                      </a:solidFill>
                      <a:latin typeface="Segoe UI"/>
                    </a:rPr>
                    <a:t>Your custom</a:t>
                  </a:r>
                  <a:br>
                    <a:rPr lang="en-US" sz="1200">
                      <a:solidFill>
                        <a:schemeClr val="bg1"/>
                      </a:solidFill>
                      <a:latin typeface="Segoe UI"/>
                    </a:rPr>
                  </a:br>
                  <a:r>
                    <a:rPr lang="en-US" sz="1200">
                      <a:solidFill>
                        <a:schemeClr val="bg1"/>
                      </a:solidFill>
                      <a:latin typeface="Segoe UI"/>
                    </a:rPr>
                    <a:t>skill goes here!</a:t>
                  </a:r>
                  <a:endParaRPr kumimoji="0" lang="en-US" sz="1200" b="0" i="0" u="none" strike="noStrike" kern="1200" cap="none" spc="0" normalizeH="0" baseline="0" noProof="0">
                    <a:ln>
                      <a:noFill/>
                    </a:ln>
                    <a:solidFill>
                      <a:schemeClr val="bg1"/>
                    </a:solidFill>
                    <a:effectLst/>
                    <a:uLnTx/>
                    <a:uFillTx/>
                    <a:latin typeface="Segoe UI"/>
                  </a:endParaRPr>
                </a:p>
              </p:txBody>
            </p:sp>
            <p:sp>
              <p:nvSpPr>
                <p:cNvPr id="409" name="DeveloperTools_EC7A">
                  <a:extLst>
                    <a:ext uri="{FF2B5EF4-FFF2-40B4-BE49-F238E27FC236}">
                      <a16:creationId xmlns:a16="http://schemas.microsoft.com/office/drawing/2014/main" xmlns="" id="{9D6B5F99-D731-440F-9F24-7E58EB8D1E3C}"/>
                    </a:ext>
                  </a:extLst>
                </p:cNvPr>
                <p:cNvSpPr>
                  <a:spLocks noChangeAspect="1" noEditPoints="1"/>
                </p:cNvSpPr>
                <p:nvPr/>
              </p:nvSpPr>
              <p:spPr bwMode="auto">
                <a:xfrm>
                  <a:off x="10142289" y="3642682"/>
                  <a:ext cx="216410" cy="340984"/>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2700" cap="rnd">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pic>
        <p:nvPicPr>
          <p:cNvPr id="6" name="Graphic 5" descr="Pocket knife">
            <a:extLst>
              <a:ext uri="{FF2B5EF4-FFF2-40B4-BE49-F238E27FC236}">
                <a16:creationId xmlns:a16="http://schemas.microsoft.com/office/drawing/2014/main" xmlns="" id="{FDDF98ED-ACD7-4D76-B0D8-BF2A97CACF25}"/>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1642145" y="5044035"/>
            <a:ext cx="522714" cy="522714"/>
          </a:xfrm>
          <a:prstGeom prst="rect">
            <a:avLst/>
          </a:prstGeom>
        </p:spPr>
      </p:pic>
    </p:spTree>
    <p:custDataLst>
      <p:tags r:id="rId1"/>
    </p:custDataLst>
    <p:extLst>
      <p:ext uri="{BB962C8B-B14F-4D97-AF65-F5344CB8AC3E}">
        <p14:creationId xmlns:p14="http://schemas.microsoft.com/office/powerpoint/2010/main" val="33835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Text Analytics</a:t>
            </a:r>
            <a:endParaRPr lang="da-DK" dirty="0"/>
          </a:p>
        </p:txBody>
      </p:sp>
      <p:sp>
        <p:nvSpPr>
          <p:cNvPr id="3" name="Content Placeholder 2"/>
          <p:cNvSpPr>
            <a:spLocks noGrp="1"/>
          </p:cNvSpPr>
          <p:nvPr>
            <p:ph idx="1"/>
          </p:nvPr>
        </p:nvSpPr>
        <p:spPr/>
        <p:txBody>
          <a:bodyPr/>
          <a:lstStyle/>
          <a:p>
            <a:r>
              <a:rPr lang="sv-SE" dirty="0" smtClean="0"/>
              <a:t>Demo: </a:t>
            </a:r>
            <a:r>
              <a:rPr lang="da-DK" dirty="0">
                <a:hlinkClick r:id="rId2"/>
              </a:rPr>
              <a:t>https://text-analytics-demo-dev.azurewebsites.net/</a:t>
            </a:r>
            <a:endParaRPr lang="da-DK" dirty="0"/>
          </a:p>
        </p:txBody>
      </p:sp>
    </p:spTree>
    <p:extLst>
      <p:ext uri="{BB962C8B-B14F-4D97-AF65-F5344CB8AC3E}">
        <p14:creationId xmlns:p14="http://schemas.microsoft.com/office/powerpoint/2010/main" val="82352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/aboutme</a:t>
            </a:r>
            <a:endParaRPr lang="da-DK" dirty="0"/>
          </a:p>
        </p:txBody>
      </p:sp>
    </p:spTree>
    <p:extLst>
      <p:ext uri="{BB962C8B-B14F-4D97-AF65-F5344CB8AC3E}">
        <p14:creationId xmlns:p14="http://schemas.microsoft.com/office/powerpoint/2010/main" val="355050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Times</a:t>
            </a:r>
            <a:endParaRPr lang="da-DK" dirty="0"/>
          </a:p>
        </p:txBody>
      </p:sp>
      <p:sp>
        <p:nvSpPr>
          <p:cNvPr id="3" name="Content Placeholder 2"/>
          <p:cNvSpPr>
            <a:spLocks noGrp="1"/>
          </p:cNvSpPr>
          <p:nvPr>
            <p:ph idx="1"/>
          </p:nvPr>
        </p:nvSpPr>
        <p:spPr/>
        <p:txBody>
          <a:bodyPr/>
          <a:lstStyle/>
          <a:p>
            <a:r>
              <a:rPr lang="sv-SE" dirty="0" smtClean="0"/>
              <a:t>10:15 – 10:35 Coffee</a:t>
            </a:r>
          </a:p>
          <a:p>
            <a:r>
              <a:rPr lang="sv-SE" dirty="0" smtClean="0"/>
              <a:t>12:00 - 13:00 Lunch</a:t>
            </a:r>
          </a:p>
          <a:p>
            <a:r>
              <a:rPr lang="sv-SE" dirty="0" smtClean="0"/>
              <a:t>14:30 </a:t>
            </a:r>
            <a:r>
              <a:rPr lang="sv-SE" smtClean="0"/>
              <a:t>– 14:50 Coffee</a:t>
            </a:r>
            <a:endParaRPr lang="da-DK" dirty="0"/>
          </a:p>
        </p:txBody>
      </p:sp>
    </p:spTree>
    <p:extLst>
      <p:ext uri="{BB962C8B-B14F-4D97-AF65-F5344CB8AC3E}">
        <p14:creationId xmlns:p14="http://schemas.microsoft.com/office/powerpoint/2010/main" val="88109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Download the Workshop files</a:t>
            </a:r>
            <a:endParaRPr lang="da-DK" dirty="0"/>
          </a:p>
        </p:txBody>
      </p:sp>
      <p:sp>
        <p:nvSpPr>
          <p:cNvPr id="3" name="Content Placeholder 2"/>
          <p:cNvSpPr>
            <a:spLocks noGrp="1"/>
          </p:cNvSpPr>
          <p:nvPr>
            <p:ph idx="1"/>
          </p:nvPr>
        </p:nvSpPr>
        <p:spPr/>
        <p:txBody>
          <a:bodyPr/>
          <a:lstStyle/>
          <a:p>
            <a:r>
              <a:rPr lang="da-DK" dirty="0" smtClean="0">
                <a:hlinkClick r:id="rId2"/>
              </a:rPr>
              <a:t>https://github.com/petejoha-sog/cognitive-workshop</a:t>
            </a:r>
            <a:endParaRPr lang="da-DK" dirty="0" smtClean="0"/>
          </a:p>
          <a:p>
            <a:r>
              <a:rPr lang="sv-SE" dirty="0" smtClean="0"/>
              <a:t>Or</a:t>
            </a:r>
          </a:p>
          <a:p>
            <a:r>
              <a:rPr lang="sv-SE" dirty="0" smtClean="0">
                <a:hlinkClick r:id="rId3"/>
              </a:rPr>
              <a:t>https://tiny.cc/cogws</a:t>
            </a:r>
            <a:endParaRPr lang="sv-SE" dirty="0" smtClean="0"/>
          </a:p>
          <a:p>
            <a:endParaRPr lang="sv-SE" dirty="0" smtClean="0"/>
          </a:p>
        </p:txBody>
      </p:sp>
    </p:spTree>
    <p:extLst>
      <p:ext uri="{BB962C8B-B14F-4D97-AF65-F5344CB8AC3E}">
        <p14:creationId xmlns:p14="http://schemas.microsoft.com/office/powerpoint/2010/main" val="322020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AI/Machine Learning/Cognitive Services</a:t>
            </a:r>
            <a:endParaRPr lang="da-DK" dirty="0"/>
          </a:p>
        </p:txBody>
      </p:sp>
      <p:sp>
        <p:nvSpPr>
          <p:cNvPr id="3" name="Content Placeholder 2"/>
          <p:cNvSpPr>
            <a:spLocks noGrp="1"/>
          </p:cNvSpPr>
          <p:nvPr>
            <p:ph idx="1"/>
          </p:nvPr>
        </p:nvSpPr>
        <p:spPr/>
        <p:txBody>
          <a:bodyPr/>
          <a:lstStyle/>
          <a:p>
            <a:r>
              <a:rPr lang="sv-SE" dirty="0" smtClean="0"/>
              <a:t>IBM started 2015</a:t>
            </a:r>
          </a:p>
          <a:p>
            <a:r>
              <a:rPr lang="sv-SE" dirty="0" smtClean="0"/>
              <a:t>The rest started in 2016</a:t>
            </a:r>
          </a:p>
        </p:txBody>
      </p:sp>
    </p:spTree>
    <p:extLst>
      <p:ext uri="{BB962C8B-B14F-4D97-AF65-F5344CB8AC3E}">
        <p14:creationId xmlns:p14="http://schemas.microsoft.com/office/powerpoint/2010/main" val="94696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Service Catalogue </a:t>
            </a:r>
            <a:endParaRPr lang="da-DK" dirty="0"/>
          </a:p>
        </p:txBody>
      </p:sp>
      <p:sp>
        <p:nvSpPr>
          <p:cNvPr id="3" name="Content Placeholder 2"/>
          <p:cNvSpPr>
            <a:spLocks noGrp="1"/>
          </p:cNvSpPr>
          <p:nvPr>
            <p:ph idx="1"/>
          </p:nvPr>
        </p:nvSpPr>
        <p:spPr/>
        <p:txBody>
          <a:bodyPr/>
          <a:lstStyle/>
          <a:p>
            <a:r>
              <a:rPr lang="da-DK" dirty="0">
                <a:hlinkClick r:id="rId2"/>
              </a:rPr>
              <a:t>https://azure.microsoft.com/en-us/services/cognitive-services/directory/</a:t>
            </a:r>
            <a:endParaRPr lang="da-DK" dirty="0"/>
          </a:p>
        </p:txBody>
      </p:sp>
    </p:spTree>
    <p:extLst>
      <p:ext uri="{BB962C8B-B14F-4D97-AF65-F5344CB8AC3E}">
        <p14:creationId xmlns:p14="http://schemas.microsoft.com/office/powerpoint/2010/main" val="260171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Image classification vs Object classification</a:t>
            </a:r>
            <a:endParaRPr lang="da-DK"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97282" y="1975448"/>
            <a:ext cx="5298057" cy="374646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75448"/>
            <a:ext cx="4992418" cy="3744314"/>
          </a:xfrm>
          <a:prstGeom prst="rect">
            <a:avLst/>
          </a:prstGeom>
        </p:spPr>
      </p:pic>
      <p:sp>
        <p:nvSpPr>
          <p:cNvPr id="6" name="TextBox 5"/>
          <p:cNvSpPr txBox="1"/>
          <p:nvPr/>
        </p:nvSpPr>
        <p:spPr>
          <a:xfrm>
            <a:off x="3087642" y="5894442"/>
            <a:ext cx="493533" cy="369332"/>
          </a:xfrm>
          <a:prstGeom prst="rect">
            <a:avLst/>
          </a:prstGeom>
          <a:noFill/>
        </p:spPr>
        <p:txBody>
          <a:bodyPr wrap="none" rtlCol="0">
            <a:spAutoFit/>
          </a:bodyPr>
          <a:lstStyle/>
          <a:p>
            <a:r>
              <a:rPr lang="sv-SE" dirty="0" smtClean="0"/>
              <a:t>Cat</a:t>
            </a:r>
            <a:endParaRPr lang="da-DK" dirty="0"/>
          </a:p>
        </p:txBody>
      </p:sp>
      <p:sp>
        <p:nvSpPr>
          <p:cNvPr id="7" name="Rectangle 6"/>
          <p:cNvSpPr/>
          <p:nvPr/>
        </p:nvSpPr>
        <p:spPr>
          <a:xfrm>
            <a:off x="9100868" y="2613804"/>
            <a:ext cx="552090" cy="10869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 name="Rectangle 7"/>
          <p:cNvSpPr/>
          <p:nvPr/>
        </p:nvSpPr>
        <p:spPr>
          <a:xfrm>
            <a:off x="10955547" y="2700067"/>
            <a:ext cx="569343" cy="10006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 name="Rectangle 11"/>
          <p:cNvSpPr/>
          <p:nvPr/>
        </p:nvSpPr>
        <p:spPr>
          <a:xfrm>
            <a:off x="8445260" y="2613804"/>
            <a:ext cx="595223" cy="10869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ectangle 12"/>
          <p:cNvSpPr/>
          <p:nvPr/>
        </p:nvSpPr>
        <p:spPr>
          <a:xfrm>
            <a:off x="7832785" y="2613804"/>
            <a:ext cx="603849" cy="10869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Rectangle 13"/>
          <p:cNvSpPr/>
          <p:nvPr/>
        </p:nvSpPr>
        <p:spPr>
          <a:xfrm>
            <a:off x="7194430" y="2613804"/>
            <a:ext cx="655608" cy="10869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 name="Rectangle 14"/>
          <p:cNvSpPr/>
          <p:nvPr/>
        </p:nvSpPr>
        <p:spPr>
          <a:xfrm>
            <a:off x="8436634" y="3856008"/>
            <a:ext cx="603849" cy="12508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Rectangle 15"/>
          <p:cNvSpPr/>
          <p:nvPr/>
        </p:nvSpPr>
        <p:spPr>
          <a:xfrm>
            <a:off x="9040483" y="3873260"/>
            <a:ext cx="612475" cy="12767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7" name="Rectangle 16"/>
          <p:cNvSpPr/>
          <p:nvPr/>
        </p:nvSpPr>
        <p:spPr>
          <a:xfrm>
            <a:off x="9652958" y="3856008"/>
            <a:ext cx="612476" cy="12508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8" name="TextBox 17"/>
          <p:cNvSpPr txBox="1"/>
          <p:nvPr/>
        </p:nvSpPr>
        <p:spPr>
          <a:xfrm>
            <a:off x="8046640" y="5894442"/>
            <a:ext cx="584647" cy="369332"/>
          </a:xfrm>
          <a:prstGeom prst="rect">
            <a:avLst/>
          </a:prstGeom>
          <a:noFill/>
        </p:spPr>
        <p:txBody>
          <a:bodyPr wrap="none" rtlCol="0">
            <a:spAutoFit/>
          </a:bodyPr>
          <a:lstStyle/>
          <a:p>
            <a:r>
              <a:rPr lang="sv-SE" dirty="0" smtClean="0"/>
              <a:t>Cars</a:t>
            </a:r>
            <a:endParaRPr lang="da-DK" dirty="0"/>
          </a:p>
        </p:txBody>
      </p:sp>
    </p:spTree>
    <p:extLst>
      <p:ext uri="{BB962C8B-B14F-4D97-AF65-F5344CB8AC3E}">
        <p14:creationId xmlns:p14="http://schemas.microsoft.com/office/powerpoint/2010/main" val="181849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41871" y="692149"/>
            <a:ext cx="8473679" cy="5649119"/>
          </a:xfrm>
        </p:spPr>
      </p:pic>
    </p:spTree>
    <p:extLst>
      <p:ext uri="{BB962C8B-B14F-4D97-AF65-F5344CB8AC3E}">
        <p14:creationId xmlns:p14="http://schemas.microsoft.com/office/powerpoint/2010/main" val="349807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CustomVision</a:t>
            </a:r>
            <a:endParaRPr lang="da-DK" dirty="0"/>
          </a:p>
        </p:txBody>
      </p:sp>
      <p:sp>
        <p:nvSpPr>
          <p:cNvPr id="3" name="Content Placeholder 2"/>
          <p:cNvSpPr>
            <a:spLocks noGrp="1"/>
          </p:cNvSpPr>
          <p:nvPr>
            <p:ph idx="1"/>
          </p:nvPr>
        </p:nvSpPr>
        <p:spPr/>
        <p:txBody>
          <a:bodyPr/>
          <a:lstStyle/>
          <a:p>
            <a:r>
              <a:rPr lang="sv-SE" dirty="0"/>
              <a:t>Docs: </a:t>
            </a:r>
            <a:r>
              <a:rPr lang="da-DK" dirty="0">
                <a:hlinkClick r:id="rId2"/>
              </a:rPr>
              <a:t>https://docs.microsoft.com/en-us/azure/cognitive-services/custom-vision-service</a:t>
            </a:r>
            <a:r>
              <a:rPr lang="da-DK" dirty="0" smtClean="0">
                <a:hlinkClick r:id="rId2"/>
              </a:rPr>
              <a:t>/</a:t>
            </a:r>
            <a:endParaRPr lang="sv-SE" dirty="0" smtClean="0"/>
          </a:p>
          <a:p>
            <a:r>
              <a:rPr lang="sv-SE" dirty="0" smtClean="0"/>
              <a:t>Portal: </a:t>
            </a:r>
            <a:r>
              <a:rPr lang="da-DK" dirty="0">
                <a:hlinkClick r:id="rId3"/>
              </a:rPr>
              <a:t>https://</a:t>
            </a:r>
            <a:r>
              <a:rPr lang="da-DK" dirty="0" smtClean="0">
                <a:hlinkClick r:id="rId3"/>
              </a:rPr>
              <a:t>customvision.ai</a:t>
            </a:r>
            <a:endParaRPr lang="da-DK" dirty="0" smtClean="0"/>
          </a:p>
        </p:txBody>
      </p:sp>
    </p:spTree>
    <p:extLst>
      <p:ext uri="{BB962C8B-B14F-4D97-AF65-F5344CB8AC3E}">
        <p14:creationId xmlns:p14="http://schemas.microsoft.com/office/powerpoint/2010/main" val="34792007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db3aaaa4-adbd-4499-b7b6-1481f44d1c96&quot;,&quot;TimeStamp&quot;:&quot;2018-09-13T12:42:00.7477604-07:00&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675</Words>
  <Application>Microsoft Office PowerPoint</Application>
  <PresentationFormat>Widescreen</PresentationFormat>
  <Paragraphs>144</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Segoe UI</vt:lpstr>
      <vt:lpstr>Segoe UI Semibold</vt:lpstr>
      <vt:lpstr>Segoe UI Semilight</vt:lpstr>
      <vt:lpstr>Office Theme</vt:lpstr>
      <vt:lpstr>Cognitive Services in Azure</vt:lpstr>
      <vt:lpstr>/aboutme</vt:lpstr>
      <vt:lpstr>Times</vt:lpstr>
      <vt:lpstr>Download the Workshop files</vt:lpstr>
      <vt:lpstr>AI/Machine Learning/Cognitive Services</vt:lpstr>
      <vt:lpstr>Service Catalogue </vt:lpstr>
      <vt:lpstr>Image classification vs Object classification</vt:lpstr>
      <vt:lpstr>PowerPoint Presentation</vt:lpstr>
      <vt:lpstr>CustomVision</vt:lpstr>
      <vt:lpstr>LUIS</vt:lpstr>
      <vt:lpstr>QnA Maker</vt:lpstr>
      <vt:lpstr>Azure Search</vt:lpstr>
      <vt:lpstr>PowerPoint Presentation</vt:lpstr>
      <vt:lpstr>  management free keyword search faceting language analyzers geospatial support suggestions/auto-complete customizable scoring proximity search synonyms complex types etc. </vt:lpstr>
      <vt:lpstr>Cognitive Search Pattern</vt:lpstr>
      <vt:lpstr>Cognitive Search A new capability of Azure Search</vt:lpstr>
      <vt:lpstr>Built-in Skills in Multiple Languages</vt:lpstr>
      <vt:lpstr>Cognitive skills </vt:lpstr>
      <vt:lpstr>Text Analytics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Kognitiva tjänst i Azure</dc:title>
  <dc:creator>Johansson, Peter</dc:creator>
  <cp:keywords>workshop;stockholm</cp:keywords>
  <cp:lastModifiedBy>Johansson, Peter</cp:lastModifiedBy>
  <cp:revision>14</cp:revision>
  <dcterms:created xsi:type="dcterms:W3CDTF">2019-11-03T19:40:42Z</dcterms:created>
  <dcterms:modified xsi:type="dcterms:W3CDTF">2019-11-04T07:41:49Z</dcterms:modified>
</cp:coreProperties>
</file>