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9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Ed Interlock" panose="02000000000000000000" pitchFamily="50" charset="0"/>
      <p:regular r:id="rId9"/>
    </p:embeddedFont>
    <p:embeddedFont>
      <p:font typeface="Grandview" panose="020B0502040204020203" pitchFamily="34" charset="0"/>
      <p:regular r:id="rId10"/>
      <p:bold r:id="rId11"/>
    </p:embeddedFont>
    <p:embeddedFont>
      <p:font typeface="Grandview Display" panose="020B0502040204020203" pitchFamily="34" charset="0"/>
      <p:regular r:id="rId12"/>
    </p:embeddedFont>
    <p:embeddedFont>
      <p:font typeface="Webdings" panose="05030102010509060703" pitchFamily="18" charset="2"/>
      <p:regular r:id="rId13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000"/>
    <a:srgbClr val="FFF7CC"/>
    <a:srgbClr val="FFFFFF"/>
    <a:srgbClr val="993300"/>
    <a:srgbClr val="7C7E22"/>
    <a:srgbClr val="FCFCF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34" Type="http://schemas.openxmlformats.org/officeDocument/2006/relationships/image" Target="../media/image58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5" Type="http://schemas.openxmlformats.org/officeDocument/2006/relationships/image" Target="../media/image49.svg"/><Relationship Id="rId33" Type="http://schemas.openxmlformats.org/officeDocument/2006/relationships/image" Target="../media/image57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31" Type="http://schemas.openxmlformats.org/officeDocument/2006/relationships/image" Target="../media/image55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svg"/><Relationship Id="rId30" Type="http://schemas.openxmlformats.org/officeDocument/2006/relationships/image" Target="../media/image54.png"/><Relationship Id="rId35" Type="http://schemas.openxmlformats.org/officeDocument/2006/relationships/image" Target="../media/image59.svg"/><Relationship Id="rId8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DCBDF1-30E5-4F45-9B63-B53978E9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9FDE4-B666-2BE1-04A7-7A8B234E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4" b="-1"/>
          <a:stretch/>
        </p:blipFill>
        <p:spPr>
          <a:xfrm>
            <a:off x="1988446" y="1"/>
            <a:ext cx="6172200" cy="50673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8E1BE60-F558-7B35-E41F-7050CC80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309" y="1943260"/>
            <a:ext cx="5373566" cy="2476339"/>
          </a:xfrm>
        </p:spPr>
        <p:txBody>
          <a:bodyPr anchor="t">
            <a:noAutofit/>
          </a:bodyPr>
          <a:lstStyle/>
          <a:p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NONOGRAM</a:t>
            </a:r>
            <a:b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alkalmazás</a:t>
            </a:r>
            <a:b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hu-HU" sz="4000" dirty="0">
                <a:latin typeface="Ed Interlock" panose="02000000000000000000" pitchFamily="50" charset="0"/>
                <a:ea typeface="ADLaM Display" panose="02010000000000000000" pitchFamily="2" charset="0"/>
                <a:cs typeface="ADLaM Display" panose="02010000000000000000" pitchFamily="2" charset="0"/>
              </a:rPr>
              <a:t> 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6F1E37-10FF-0394-FEB2-48C21187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344" y="5654592"/>
            <a:ext cx="9383906" cy="900881"/>
          </a:xfrm>
        </p:spPr>
        <p:txBody>
          <a:bodyPr>
            <a:normAutofit/>
          </a:bodyPr>
          <a:lstStyle/>
          <a:p>
            <a:r>
              <a:rPr lang="hu-HU" dirty="0"/>
              <a:t>pete </a:t>
            </a:r>
            <a:r>
              <a:rPr lang="hu-HU" dirty="0" err="1"/>
              <a:t>krisztián</a:t>
            </a:r>
            <a:r>
              <a:rPr lang="hu-HU" dirty="0"/>
              <a:t> &amp; szabó </a:t>
            </a:r>
            <a:r>
              <a:rPr lang="hu-HU" dirty="0" err="1"/>
              <a:t>patrik</a:t>
            </a:r>
            <a:r>
              <a:rPr lang="hu-HU" dirty="0"/>
              <a:t> </a:t>
            </a:r>
            <a:r>
              <a:rPr lang="hu-HU"/>
              <a:t>(konzulens: </a:t>
            </a:r>
            <a:r>
              <a:rPr lang="hu-HU" dirty="0" err="1"/>
              <a:t>wéber</a:t>
            </a:r>
            <a:r>
              <a:rPr lang="hu-HU" dirty="0"/>
              <a:t> lászló péter)</a:t>
            </a:r>
          </a:p>
          <a:p>
            <a:r>
              <a:rPr lang="hu-HU" dirty="0"/>
              <a:t>szeptember végi beszámoló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2C0047C-4367-ABB3-60C1-36C710A8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7" r="9794" b="-2"/>
          <a:stretch/>
        </p:blipFill>
        <p:spPr>
          <a:xfrm>
            <a:off x="8160646" y="1"/>
            <a:ext cx="405366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rajz, diagram, vázlat látható&#10;&#10;Automatikusan generált leírás">
            <a:extLst>
              <a:ext uri="{FF2B5EF4-FFF2-40B4-BE49-F238E27FC236}">
                <a16:creationId xmlns:a16="http://schemas.microsoft.com/office/drawing/2014/main" id="{C11F226E-A4BC-69DF-4F8C-355BF17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8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362451"/>
            <a:ext cx="12191999" cy="24955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6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5329240"/>
            <a:ext cx="3295650" cy="10191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Ed Interlock" panose="02000000000000000000" pitchFamily="50" charset="0"/>
              </a:rPr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23235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4" y="432619"/>
            <a:ext cx="5850194" cy="77674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Séma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1F226E-A4BC-69DF-4F8C-355BF17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488" y="1747884"/>
            <a:ext cx="7866765" cy="4477472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CEE4262-9A39-C4B8-9045-93127EEB3553}"/>
              </a:ext>
            </a:extLst>
          </p:cNvPr>
          <p:cNvSpPr txBox="1"/>
          <p:nvPr/>
        </p:nvSpPr>
        <p:spPr>
          <a:xfrm>
            <a:off x="942975" y="4620310"/>
            <a:ext cx="225742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https://github.com/petekrisz/Nonogram/blob/main/Dokument%C3%A1ci%C3%B3/nonogram.sql</a:t>
            </a:r>
          </a:p>
        </p:txBody>
      </p:sp>
    </p:spTree>
    <p:extLst>
      <p:ext uri="{BB962C8B-B14F-4D97-AF65-F5344CB8AC3E}">
        <p14:creationId xmlns:p14="http://schemas.microsoft.com/office/powerpoint/2010/main" val="1684236675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93B4F66-1D84-5AD0-9321-CA008E94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9578" y="1988880"/>
            <a:ext cx="4762500" cy="458278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C512865-773A-7406-06A1-3F3BE2B03644}"/>
              </a:ext>
            </a:extLst>
          </p:cNvPr>
          <p:cNvSpPr txBox="1"/>
          <p:nvPr/>
        </p:nvSpPr>
        <p:spPr>
          <a:xfrm>
            <a:off x="5466735" y="530942"/>
            <a:ext cx="628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Sas</a:t>
            </a:r>
          </a:p>
          <a:p>
            <a:pPr algn="ctr"/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124/169</a:t>
            </a:r>
          </a:p>
        </p:txBody>
      </p:sp>
      <p:pic>
        <p:nvPicPr>
          <p:cNvPr id="12" name="Ábra 11" descr="Sas egyszínű kitöltéssel">
            <a:extLst>
              <a:ext uri="{FF2B5EF4-FFF2-40B4-BE49-F238E27FC236}">
                <a16:creationId xmlns:a16="http://schemas.microsoft.com/office/drawing/2014/main" id="{41F49B07-3CB4-B927-F179-7BE732870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1935" y="530942"/>
            <a:ext cx="570271" cy="57027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5EFDE52-C3DA-386B-8FB9-45BDEFFE3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702" y="2372647"/>
            <a:ext cx="704850" cy="7048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D6CC57D5-9805-09DD-E9B6-CE875C24F6E3}"/>
              </a:ext>
            </a:extLst>
          </p:cNvPr>
          <p:cNvSpPr txBox="1"/>
          <p:nvPr/>
        </p:nvSpPr>
        <p:spPr>
          <a:xfrm>
            <a:off x="328677" y="3147843"/>
            <a:ext cx="280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  <a:latin typeface="+mj-lt"/>
              </a:rPr>
              <a:t>kovácspistike#154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3F783B5B-674C-88B9-95EB-45986BDF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69410"/>
              </p:ext>
            </p:extLst>
          </p:nvPr>
        </p:nvGraphicFramePr>
        <p:xfrm>
          <a:off x="471948" y="4280271"/>
          <a:ext cx="422788" cy="229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88">
                  <a:extLst>
                    <a:ext uri="{9D8B030D-6E8A-4147-A177-3AD203B41FA5}">
                      <a16:colId xmlns:a16="http://schemas.microsoft.com/office/drawing/2014/main" val="1165550382"/>
                    </a:ext>
                  </a:extLst>
                </a:gridCol>
              </a:tblGrid>
              <a:tr h="381899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7C7E22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21471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rgbClr val="7C7E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</a:t>
                      </a:r>
                      <a:endParaRPr lang="hu-HU" dirty="0">
                        <a:solidFill>
                          <a:srgbClr val="7C7E22"/>
                        </a:solidFill>
                      </a:endParaRPr>
                    </a:p>
                  </a:txBody>
                  <a:tcPr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05638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7C7E22"/>
                        </a:solidFill>
                      </a:endParaRPr>
                    </a:p>
                  </a:txBody>
                  <a:tcPr>
                    <a:solidFill>
                      <a:srgbClr val="7C7E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74727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7572413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7251551"/>
                  </a:ext>
                </a:extLst>
              </a:tr>
              <a:tr h="381899">
                <a:tc>
                  <a:txBody>
                    <a:bodyPr/>
                    <a:lstStyle/>
                    <a:p>
                      <a:r>
                        <a:rPr lang="hu-HU" dirty="0"/>
                        <a:t>+c</a:t>
                      </a: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67000"/>
                          </a:schemeClr>
                        </a:gs>
                        <a:gs pos="48000">
                          <a:schemeClr val="accent5">
                            <a:lumMod val="97000"/>
                            <a:lumOff val="3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8373985"/>
                  </a:ext>
                </a:extLst>
              </a:tr>
            </a:tbl>
          </a:graphicData>
        </a:graphic>
      </p:graphicFrame>
      <p:pic>
        <p:nvPicPr>
          <p:cNvPr id="19" name="Ábra 18" descr="A dolgok internete egyszínű kitöltéssel">
            <a:extLst>
              <a:ext uri="{FF2B5EF4-FFF2-40B4-BE49-F238E27FC236}">
                <a16:creationId xmlns:a16="http://schemas.microsoft.com/office/drawing/2014/main" id="{9917F0B5-99AB-16F3-77B6-8A3CC751A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4755" y="5212363"/>
            <a:ext cx="380301" cy="380301"/>
          </a:xfrm>
          <a:prstGeom prst="rect">
            <a:avLst/>
          </a:prstGeom>
        </p:spPr>
      </p:pic>
      <p:pic>
        <p:nvPicPr>
          <p:cNvPr id="21" name="Ábra 20" descr="Három vonal ikon egyszínű kitöltéssel">
            <a:extLst>
              <a:ext uri="{FF2B5EF4-FFF2-40B4-BE49-F238E27FC236}">
                <a16:creationId xmlns:a16="http://schemas.microsoft.com/office/drawing/2014/main" id="{32F3D74D-8A9B-803B-1AD4-95778659A2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4537" y="5889241"/>
            <a:ext cx="373181" cy="373181"/>
          </a:xfrm>
          <a:prstGeom prst="rect">
            <a:avLst/>
          </a:prstGeom>
        </p:spPr>
      </p:pic>
      <p:pic>
        <p:nvPicPr>
          <p:cNvPr id="27" name="Ábra 26" descr="Szem egyszínű kitöltéssel">
            <a:extLst>
              <a:ext uri="{FF2B5EF4-FFF2-40B4-BE49-F238E27FC236}">
                <a16:creationId xmlns:a16="http://schemas.microsoft.com/office/drawing/2014/main" id="{81883F3D-CC69-495A-1242-0AEF05D638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91629" y="3760287"/>
            <a:ext cx="409999" cy="409999"/>
          </a:xfrm>
          <a:prstGeom prst="rect">
            <a:avLst/>
          </a:prstGeom>
        </p:spPr>
      </p:pic>
      <p:pic>
        <p:nvPicPr>
          <p:cNvPr id="29" name="Ábra 28" descr="Kirakós játék egyszínű kitöltéssel">
            <a:extLst>
              <a:ext uri="{FF2B5EF4-FFF2-40B4-BE49-F238E27FC236}">
                <a16:creationId xmlns:a16="http://schemas.microsoft.com/office/drawing/2014/main" id="{04DD5840-0157-4FCB-9359-80ECDA30C9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98386" y="3800954"/>
            <a:ext cx="369332" cy="369332"/>
          </a:xfrm>
          <a:prstGeom prst="rect">
            <a:avLst/>
          </a:prstGeom>
        </p:spPr>
      </p:pic>
      <p:pic>
        <p:nvPicPr>
          <p:cNvPr id="35" name="Ábra 34" descr="Új egyszínű kitöltéssel">
            <a:extLst>
              <a:ext uri="{FF2B5EF4-FFF2-40B4-BE49-F238E27FC236}">
                <a16:creationId xmlns:a16="http://schemas.microsoft.com/office/drawing/2014/main" id="{1A1E7559-E167-DD3E-E9F2-428A27238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82609" y="4512360"/>
            <a:ext cx="428038" cy="428038"/>
          </a:xfrm>
          <a:prstGeom prst="rect">
            <a:avLst/>
          </a:prstGeom>
        </p:spPr>
      </p:pic>
      <p:pic>
        <p:nvPicPr>
          <p:cNvPr id="37" name="Ábra 36" descr="Nyolcas biliárdgolyó egyszínű kitöltéssel">
            <a:extLst>
              <a:ext uri="{FF2B5EF4-FFF2-40B4-BE49-F238E27FC236}">
                <a16:creationId xmlns:a16="http://schemas.microsoft.com/office/drawing/2014/main" id="{E9FA7D7E-950A-E91A-545E-B85005D552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3663" y="5184556"/>
            <a:ext cx="435913" cy="435913"/>
          </a:xfrm>
          <a:prstGeom prst="rect">
            <a:avLst/>
          </a:prstGeom>
        </p:spPr>
      </p:pic>
      <p:pic>
        <p:nvPicPr>
          <p:cNvPr id="39" name="Ábra 38" descr="Radír egyszínű kitöltéssel">
            <a:extLst>
              <a:ext uri="{FF2B5EF4-FFF2-40B4-BE49-F238E27FC236}">
                <a16:creationId xmlns:a16="http://schemas.microsoft.com/office/drawing/2014/main" id="{A289588D-10E8-052D-CA98-E16F88CC3B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59610" y="4507678"/>
            <a:ext cx="408108" cy="408108"/>
          </a:xfrm>
          <a:prstGeom prst="rect">
            <a:avLst/>
          </a:prstGeom>
        </p:spPr>
      </p:pic>
      <p:pic>
        <p:nvPicPr>
          <p:cNvPr id="41" name="Ábra 40" descr="Vonalas nyíl: egyenes egyszínű kitöltéssel">
            <a:extLst>
              <a:ext uri="{FF2B5EF4-FFF2-40B4-BE49-F238E27FC236}">
                <a16:creationId xmlns:a16="http://schemas.microsoft.com/office/drawing/2014/main" id="{1B42D2FA-0B84-5E7C-12D8-C5D24932D2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0800000">
            <a:off x="1265714" y="5878109"/>
            <a:ext cx="435914" cy="435914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C713BE1E-96FC-58B6-D714-59450B1DB6A2}"/>
              </a:ext>
            </a:extLst>
          </p:cNvPr>
          <p:cNvSpPr txBox="1"/>
          <p:nvPr/>
        </p:nvSpPr>
        <p:spPr>
          <a:xfrm>
            <a:off x="1323177" y="414946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553EC43-CA36-D340-2661-02B55CB4D6FB}"/>
              </a:ext>
            </a:extLst>
          </p:cNvPr>
          <p:cNvSpPr txBox="1"/>
          <p:nvPr/>
        </p:nvSpPr>
        <p:spPr>
          <a:xfrm>
            <a:off x="1795222" y="4163599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E0CFE26-37FA-F835-A21F-0248CDC82AC8}"/>
              </a:ext>
            </a:extLst>
          </p:cNvPr>
          <p:cNvSpPr txBox="1"/>
          <p:nvPr/>
        </p:nvSpPr>
        <p:spPr>
          <a:xfrm>
            <a:off x="1323177" y="488680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FD57DE85-78CF-DE15-16B4-1497A8862FD7}"/>
              </a:ext>
            </a:extLst>
          </p:cNvPr>
          <p:cNvSpPr txBox="1"/>
          <p:nvPr/>
        </p:nvSpPr>
        <p:spPr>
          <a:xfrm>
            <a:off x="1838172" y="4903122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F8BAB8CE-165D-DD1B-AC9F-08280EDF4C03}"/>
              </a:ext>
            </a:extLst>
          </p:cNvPr>
          <p:cNvSpPr txBox="1"/>
          <p:nvPr/>
        </p:nvSpPr>
        <p:spPr>
          <a:xfrm>
            <a:off x="1840571" y="6262422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CF5292FD-5CCF-A5AF-23F6-64C2875AE30D}"/>
              </a:ext>
            </a:extLst>
          </p:cNvPr>
          <p:cNvSpPr txBox="1"/>
          <p:nvPr/>
        </p:nvSpPr>
        <p:spPr>
          <a:xfrm>
            <a:off x="1363800" y="625619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7E3133DB-7F2A-4595-F7CC-24EC4052616E}"/>
              </a:ext>
            </a:extLst>
          </p:cNvPr>
          <p:cNvSpPr txBox="1"/>
          <p:nvPr/>
        </p:nvSpPr>
        <p:spPr>
          <a:xfrm>
            <a:off x="1324632" y="5583463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4EA8B268-78B6-632F-DD48-12AA5AE0B5F9}"/>
              </a:ext>
            </a:extLst>
          </p:cNvPr>
          <p:cNvSpPr txBox="1"/>
          <p:nvPr/>
        </p:nvSpPr>
        <p:spPr>
          <a:xfrm>
            <a:off x="1865896" y="5572880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AD7D174D-ADC7-A21F-A334-499C05676FF1}"/>
              </a:ext>
            </a:extLst>
          </p:cNvPr>
          <p:cNvSpPr txBox="1"/>
          <p:nvPr/>
        </p:nvSpPr>
        <p:spPr>
          <a:xfrm>
            <a:off x="981343" y="2399506"/>
            <a:ext cx="813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10000</a:t>
            </a:r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ebdings" panose="05030102010509060703" pitchFamily="18" charset="2"/>
              </a:rPr>
              <a:t></a:t>
            </a:r>
            <a:endParaRPr lang="hu-HU" sz="11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051EAB6D-52B5-1725-1093-C491A308003A}"/>
              </a:ext>
            </a:extLst>
          </p:cNvPr>
          <p:cNvSpPr txBox="1"/>
          <p:nvPr/>
        </p:nvSpPr>
        <p:spPr>
          <a:xfrm>
            <a:off x="562567" y="2730654"/>
            <a:ext cx="10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  <a:latin typeface="Ed Interlock" panose="02000000000000000000" pitchFamily="50" charset="0"/>
              </a:rPr>
              <a:t>7648394</a:t>
            </a:r>
          </a:p>
        </p:txBody>
      </p:sp>
      <p:sp>
        <p:nvSpPr>
          <p:cNvPr id="54" name="Beszédbuborék: négyszög 53">
            <a:extLst>
              <a:ext uri="{FF2B5EF4-FFF2-40B4-BE49-F238E27FC236}">
                <a16:creationId xmlns:a16="http://schemas.microsoft.com/office/drawing/2014/main" id="{6BA06DE4-6B36-EA32-BA9F-AF58437C3C69}"/>
              </a:ext>
            </a:extLst>
          </p:cNvPr>
          <p:cNvSpPr/>
          <p:nvPr/>
        </p:nvSpPr>
        <p:spPr>
          <a:xfrm>
            <a:off x="2653615" y="2589202"/>
            <a:ext cx="2869995" cy="2478098"/>
          </a:xfrm>
          <a:prstGeom prst="wedgeRectCallout">
            <a:avLst>
              <a:gd name="adj1" fmla="val -67812"/>
              <a:gd name="adj2" fmla="val -431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avatar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(rákattintva kijön a menü, amiben a profibeállítások, mentés, és egyéb lehetőségek szerepelnek)</a:t>
            </a:r>
          </a:p>
        </p:txBody>
      </p:sp>
      <p:sp>
        <p:nvSpPr>
          <p:cNvPr id="56" name="Beszédbuborék: négyszög 55">
            <a:extLst>
              <a:ext uri="{FF2B5EF4-FFF2-40B4-BE49-F238E27FC236}">
                <a16:creationId xmlns:a16="http://schemas.microsoft.com/office/drawing/2014/main" id="{1BA352C9-102B-4E2E-5863-F24EA206C421}"/>
              </a:ext>
            </a:extLst>
          </p:cNvPr>
          <p:cNvSpPr/>
          <p:nvPr/>
        </p:nvSpPr>
        <p:spPr>
          <a:xfrm>
            <a:off x="894736" y="769556"/>
            <a:ext cx="1969628" cy="523468"/>
          </a:xfrm>
          <a:prstGeom prst="wedgeRectCallout">
            <a:avLst>
              <a:gd name="adj1" fmla="val -24716"/>
              <a:gd name="adj2" fmla="val 27201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tokenek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Beszédbuborék: négyszög 56">
            <a:extLst>
              <a:ext uri="{FF2B5EF4-FFF2-40B4-BE49-F238E27FC236}">
                <a16:creationId xmlns:a16="http://schemas.microsoft.com/office/drawing/2014/main" id="{9BD6B317-DC10-91D3-8FDE-9A2CE5FE19C4}"/>
              </a:ext>
            </a:extLst>
          </p:cNvPr>
          <p:cNvSpPr/>
          <p:nvPr/>
        </p:nvSpPr>
        <p:spPr>
          <a:xfrm>
            <a:off x="2333552" y="1811529"/>
            <a:ext cx="1969628" cy="742499"/>
          </a:xfrm>
          <a:prstGeom prst="wedgeRectCallout">
            <a:avLst>
              <a:gd name="adj1" fmla="val -101124"/>
              <a:gd name="adj2" fmla="val 907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pontszám</a:t>
            </a:r>
          </a:p>
        </p:txBody>
      </p:sp>
      <p:sp>
        <p:nvSpPr>
          <p:cNvPr id="58" name="Beszédbuborék: négyszög 57">
            <a:extLst>
              <a:ext uri="{FF2B5EF4-FFF2-40B4-BE49-F238E27FC236}">
                <a16:creationId xmlns:a16="http://schemas.microsoft.com/office/drawing/2014/main" id="{46A500B2-A354-BBFA-9408-39DD6756ED18}"/>
              </a:ext>
            </a:extLst>
          </p:cNvPr>
          <p:cNvSpPr/>
          <p:nvPr/>
        </p:nvSpPr>
        <p:spPr>
          <a:xfrm>
            <a:off x="2612048" y="3537772"/>
            <a:ext cx="1969628" cy="742499"/>
          </a:xfrm>
          <a:prstGeom prst="wedgeRectCallout">
            <a:avLst>
              <a:gd name="adj1" fmla="val -82264"/>
              <a:gd name="adj2" fmla="val -7600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játékos: neve</a:t>
            </a:r>
          </a:p>
        </p:txBody>
      </p:sp>
      <p:sp>
        <p:nvSpPr>
          <p:cNvPr id="59" name="Beszédbuborék: négyszög 58">
            <a:extLst>
              <a:ext uri="{FF2B5EF4-FFF2-40B4-BE49-F238E27FC236}">
                <a16:creationId xmlns:a16="http://schemas.microsoft.com/office/drawing/2014/main" id="{A11186EA-4FD4-3E46-C01B-27F7D7AC8C34}"/>
              </a:ext>
            </a:extLst>
          </p:cNvPr>
          <p:cNvSpPr/>
          <p:nvPr/>
        </p:nvSpPr>
        <p:spPr>
          <a:xfrm>
            <a:off x="10084720" y="159692"/>
            <a:ext cx="1969628" cy="2051952"/>
          </a:xfrm>
          <a:prstGeom prst="wedgeRectCallout">
            <a:avLst>
              <a:gd name="adj1" fmla="val -112247"/>
              <a:gd name="adj2" fmla="val -2329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címe (rákattintva a jellemzői is elérhetőek egy felugró ablakban)</a:t>
            </a:r>
          </a:p>
        </p:txBody>
      </p:sp>
      <p:sp>
        <p:nvSpPr>
          <p:cNvPr id="60" name="Beszédbuborék: négyszög 59">
            <a:extLst>
              <a:ext uri="{FF2B5EF4-FFF2-40B4-BE49-F238E27FC236}">
                <a16:creationId xmlns:a16="http://schemas.microsoft.com/office/drawing/2014/main" id="{3EAEEE8E-9986-C1A8-3279-C413C79B6296}"/>
              </a:ext>
            </a:extLst>
          </p:cNvPr>
          <p:cNvSpPr/>
          <p:nvPr/>
        </p:nvSpPr>
        <p:spPr>
          <a:xfrm>
            <a:off x="9228881" y="1154411"/>
            <a:ext cx="2807901" cy="887667"/>
          </a:xfrm>
          <a:prstGeom prst="wedgeRectCallout">
            <a:avLst>
              <a:gd name="adj1" fmla="val -64365"/>
              <a:gd name="adj2" fmla="val -607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</a:t>
            </a:r>
          </a:p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pontszám/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pontszám</a:t>
            </a:r>
          </a:p>
        </p:txBody>
      </p:sp>
      <p:sp>
        <p:nvSpPr>
          <p:cNvPr id="61" name="Beszédbuborék: négyszög 60">
            <a:extLst>
              <a:ext uri="{FF2B5EF4-FFF2-40B4-BE49-F238E27FC236}">
                <a16:creationId xmlns:a16="http://schemas.microsoft.com/office/drawing/2014/main" id="{BD7D9599-E447-5A9E-7E1F-924A1ADFAEF5}"/>
              </a:ext>
            </a:extLst>
          </p:cNvPr>
          <p:cNvSpPr/>
          <p:nvPr/>
        </p:nvSpPr>
        <p:spPr>
          <a:xfrm>
            <a:off x="6211285" y="237468"/>
            <a:ext cx="1969628" cy="1674617"/>
          </a:xfrm>
          <a:prstGeom prst="wedgeRectCallout">
            <a:avLst>
              <a:gd name="adj1" fmla="val -72109"/>
              <a:gd name="adj2" fmla="val -135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kategória logója (rákattintva a kategória neve)</a:t>
            </a:r>
          </a:p>
        </p:txBody>
      </p:sp>
      <p:sp>
        <p:nvSpPr>
          <p:cNvPr id="62" name="Beszédbuborék: négyszög 61">
            <a:extLst>
              <a:ext uri="{FF2B5EF4-FFF2-40B4-BE49-F238E27FC236}">
                <a16:creationId xmlns:a16="http://schemas.microsoft.com/office/drawing/2014/main" id="{9D47EED3-088C-E87E-7792-A25B2F7D2D61}"/>
              </a:ext>
            </a:extLst>
          </p:cNvPr>
          <p:cNvSpPr/>
          <p:nvPr/>
        </p:nvSpPr>
        <p:spPr>
          <a:xfrm>
            <a:off x="9779920" y="4646356"/>
            <a:ext cx="1969628" cy="742499"/>
          </a:xfrm>
          <a:prstGeom prst="wedgeRectCallout">
            <a:avLst>
              <a:gd name="adj1" fmla="val -126755"/>
              <a:gd name="adj2" fmla="val -1042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 (adatbázisból)</a:t>
            </a:r>
          </a:p>
        </p:txBody>
      </p:sp>
      <p:sp>
        <p:nvSpPr>
          <p:cNvPr id="63" name="Beszédbuborék: négyszög 62">
            <a:extLst>
              <a:ext uri="{FF2B5EF4-FFF2-40B4-BE49-F238E27FC236}">
                <a16:creationId xmlns:a16="http://schemas.microsoft.com/office/drawing/2014/main" id="{3893BA10-558C-8147-1D6A-1EF7589A4AAA}"/>
              </a:ext>
            </a:extLst>
          </p:cNvPr>
          <p:cNvSpPr/>
          <p:nvPr/>
        </p:nvSpPr>
        <p:spPr>
          <a:xfrm>
            <a:off x="9099905" y="2771283"/>
            <a:ext cx="2453919" cy="1378183"/>
          </a:xfrm>
          <a:prstGeom prst="wedgeRectCallout">
            <a:avLst>
              <a:gd name="adj1" fmla="val -120933"/>
              <a:gd name="adj2" fmla="val -8211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Kép: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clues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(adatbázisból generálja a program)</a:t>
            </a:r>
          </a:p>
        </p:txBody>
      </p:sp>
      <p:sp>
        <p:nvSpPr>
          <p:cNvPr id="65" name="Beszédbuborék: négyszög 64">
            <a:extLst>
              <a:ext uri="{FF2B5EF4-FFF2-40B4-BE49-F238E27FC236}">
                <a16:creationId xmlns:a16="http://schemas.microsoft.com/office/drawing/2014/main" id="{C96F7F7E-6F43-CCA7-1149-19D9495E0F1D}"/>
              </a:ext>
            </a:extLst>
          </p:cNvPr>
          <p:cNvSpPr/>
          <p:nvPr/>
        </p:nvSpPr>
        <p:spPr>
          <a:xfrm>
            <a:off x="147600" y="532903"/>
            <a:ext cx="2453919" cy="471528"/>
          </a:xfrm>
          <a:prstGeom prst="wedgeRectCallout">
            <a:avLst>
              <a:gd name="adj1" fmla="val -28166"/>
              <a:gd name="adj2" fmla="val 72290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Akció-típusok</a:t>
            </a:r>
          </a:p>
        </p:txBody>
      </p:sp>
      <p:sp>
        <p:nvSpPr>
          <p:cNvPr id="66" name="Beszédbuborék: négyszög 65">
            <a:extLst>
              <a:ext uri="{FF2B5EF4-FFF2-40B4-BE49-F238E27FC236}">
                <a16:creationId xmlns:a16="http://schemas.microsoft.com/office/drawing/2014/main" id="{CE7E5E26-0556-FF3E-3116-0A6D85FC8160}"/>
              </a:ext>
            </a:extLst>
          </p:cNvPr>
          <p:cNvSpPr/>
          <p:nvPr/>
        </p:nvSpPr>
        <p:spPr>
          <a:xfrm>
            <a:off x="2589600" y="4117851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üres mező (bal egérgomb)</a:t>
            </a:r>
          </a:p>
        </p:txBody>
      </p:sp>
      <p:sp>
        <p:nvSpPr>
          <p:cNvPr id="67" name="Beszédbuborék: négyszög 66">
            <a:extLst>
              <a:ext uri="{FF2B5EF4-FFF2-40B4-BE49-F238E27FC236}">
                <a16:creationId xmlns:a16="http://schemas.microsoft.com/office/drawing/2014/main" id="{8E625A14-39EC-8BC9-3932-1ADD057FE29D}"/>
              </a:ext>
            </a:extLst>
          </p:cNvPr>
          <p:cNvSpPr/>
          <p:nvPr/>
        </p:nvSpPr>
        <p:spPr>
          <a:xfrm>
            <a:off x="2611024" y="4497866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lehetséges teli mező (jobb egérgomb)</a:t>
            </a:r>
          </a:p>
        </p:txBody>
      </p:sp>
      <p:sp>
        <p:nvSpPr>
          <p:cNvPr id="68" name="Beszédbuborék: négyszög 67">
            <a:extLst>
              <a:ext uri="{FF2B5EF4-FFF2-40B4-BE49-F238E27FC236}">
                <a16:creationId xmlns:a16="http://schemas.microsoft.com/office/drawing/2014/main" id="{6DBE1A17-7190-9ACF-52D9-B6FA76A7BC36}"/>
              </a:ext>
            </a:extLst>
          </p:cNvPr>
          <p:cNvSpPr/>
          <p:nvPr/>
        </p:nvSpPr>
        <p:spPr>
          <a:xfrm>
            <a:off x="2597156" y="4880947"/>
            <a:ext cx="2453919" cy="586449"/>
          </a:xfrm>
          <a:prstGeom prst="wedgeRectCallout">
            <a:avLst>
              <a:gd name="adj1" fmla="val -122873"/>
              <a:gd name="adj2" fmla="val 14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teli mező (bal egérgomb)</a:t>
            </a:r>
          </a:p>
        </p:txBody>
      </p:sp>
      <p:sp>
        <p:nvSpPr>
          <p:cNvPr id="69" name="Beszédbuborék: négyszög 68">
            <a:extLst>
              <a:ext uri="{FF2B5EF4-FFF2-40B4-BE49-F238E27FC236}">
                <a16:creationId xmlns:a16="http://schemas.microsoft.com/office/drawing/2014/main" id="{9A86181B-63DF-41DE-676F-2CCA5F89FC83}"/>
              </a:ext>
            </a:extLst>
          </p:cNvPr>
          <p:cNvSpPr/>
          <p:nvPr/>
        </p:nvSpPr>
        <p:spPr>
          <a:xfrm>
            <a:off x="2581567" y="5264508"/>
            <a:ext cx="2453919" cy="1348456"/>
          </a:xfrm>
          <a:prstGeom prst="wedgeRectCallout">
            <a:avLst>
              <a:gd name="adj1" fmla="val -121320"/>
              <a:gd name="adj2" fmla="val 51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Akció: teli mező (bal egérgomb) – amennyiben több színt is tartalmaz a kép</a:t>
            </a:r>
          </a:p>
        </p:txBody>
      </p:sp>
      <p:sp>
        <p:nvSpPr>
          <p:cNvPr id="70" name="Beszédbuborék: négyszög 69">
            <a:extLst>
              <a:ext uri="{FF2B5EF4-FFF2-40B4-BE49-F238E27FC236}">
                <a16:creationId xmlns:a16="http://schemas.microsoft.com/office/drawing/2014/main" id="{5B756056-C5C9-4162-B4C9-53D42FD350FA}"/>
              </a:ext>
            </a:extLst>
          </p:cNvPr>
          <p:cNvSpPr/>
          <p:nvPr/>
        </p:nvSpPr>
        <p:spPr>
          <a:xfrm>
            <a:off x="1074585" y="1883367"/>
            <a:ext cx="2453919" cy="1348456"/>
          </a:xfrm>
          <a:prstGeom prst="wedgeRectCallout">
            <a:avLst>
              <a:gd name="adj1" fmla="val -24669"/>
              <a:gd name="adj2" fmla="val 8354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Segítségek: részben a képpel járnak, részben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tokenért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vásárolhatók</a:t>
            </a:r>
          </a:p>
        </p:txBody>
      </p:sp>
      <p:sp>
        <p:nvSpPr>
          <p:cNvPr id="71" name="Beszédbuborék: négyszög 70">
            <a:extLst>
              <a:ext uri="{FF2B5EF4-FFF2-40B4-BE49-F238E27FC236}">
                <a16:creationId xmlns:a16="http://schemas.microsoft.com/office/drawing/2014/main" id="{A66B2001-F11D-C1C1-4B79-BDD0BAEFAAAF}"/>
              </a:ext>
            </a:extLst>
          </p:cNvPr>
          <p:cNvSpPr/>
          <p:nvPr/>
        </p:nvSpPr>
        <p:spPr>
          <a:xfrm>
            <a:off x="3153319" y="2658096"/>
            <a:ext cx="2453919" cy="1348456"/>
          </a:xfrm>
          <a:prstGeom prst="wedgeRectCallout">
            <a:avLst>
              <a:gd name="adj1" fmla="val -87939"/>
              <a:gd name="adj2" fmla="val 482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Segítségek: rákattintva használhatók</a:t>
            </a:r>
          </a:p>
        </p:txBody>
      </p:sp>
    </p:spTree>
    <p:extLst>
      <p:ext uri="{BB962C8B-B14F-4D97-AF65-F5344CB8AC3E}">
        <p14:creationId xmlns:p14="http://schemas.microsoft.com/office/powerpoint/2010/main" val="20121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4" y="432619"/>
            <a:ext cx="5850194" cy="77674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Segítségek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790B71-508C-3E6E-9B4A-4B0CEAE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49" y="1571625"/>
            <a:ext cx="8982076" cy="4809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ellenőrzi az elhelyezett mezőket (a lehetségeseket figyelmen kívül hagyja, és vagy „minden ok” üzenettel tér vissza, vagy megjelöl </a:t>
            </a:r>
            <a:r>
              <a:rPr lang="hu-HU" sz="1600" dirty="0" err="1">
                <a:solidFill>
                  <a:srgbClr val="FFC000"/>
                </a:solidFill>
              </a:rPr>
              <a:t>max</a:t>
            </a:r>
            <a:r>
              <a:rPr lang="hu-HU" sz="1600" dirty="0">
                <a:solidFill>
                  <a:srgbClr val="FFC000"/>
                </a:solidFill>
              </a:rPr>
              <a:t> 3 hibát; ha minden rendben van, nem veszik el a segítség.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egyetlen, a játékos által megjelölt mező tartalmát fedi fel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három tetszőleges (véletlenül generált mezőt fed fel a kitöltetlenek vagy rosszul kitöltöttek közül), ha van rossz mező, akkor előbb azokat javítja és a maradékot fedi fel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minden rosszul kitöltött mezőt kitöröl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8 kitöltetlen mezőt felfed (tetszőlegeset), de nem foglalkozik a rosszul kitöltött mezőkkel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összesen 13 mezőt felfed egy megjelölt mező körül amik </a:t>
            </a:r>
            <a:r>
              <a:rPr lang="hu-HU" sz="1600" dirty="0" err="1">
                <a:solidFill>
                  <a:srgbClr val="FFC000"/>
                </a:solidFill>
              </a:rPr>
              <a:t>max</a:t>
            </a:r>
            <a:r>
              <a:rPr lang="hu-HU" sz="1600" dirty="0">
                <a:solidFill>
                  <a:srgbClr val="FFC000"/>
                </a:solidFill>
              </a:rPr>
              <a:t> 2 mezőnyi távolságra vannak (egyenesen vagy L alakban: 1-3-5-3-1 alakzatban, középen a megjelölt mezővel), a rossz mezőket javítja, a jó mezőket úgy hagyja, a kitöltetleneket kitölti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egy megjelölt sort vagy oszlopot felfed, a benne lévő rossz mezőket javítja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FFC000"/>
                </a:solidFill>
              </a:rPr>
              <a:t>3 megjelölt (a középsőt kell megjelölni) sor vagy oszlopot felfed, a rossz mezőket javítja</a:t>
            </a:r>
            <a:endParaRPr lang="hu-HU" sz="1800" dirty="0"/>
          </a:p>
        </p:txBody>
      </p:sp>
      <p:pic>
        <p:nvPicPr>
          <p:cNvPr id="8" name="Ábra 7" descr="A dolgok internete egyszínű kitöltéssel">
            <a:extLst>
              <a:ext uri="{FF2B5EF4-FFF2-40B4-BE49-F238E27FC236}">
                <a16:creationId xmlns:a16="http://schemas.microsoft.com/office/drawing/2014/main" id="{914EC577-13F3-4A65-0210-4028F2ED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055" y="5279038"/>
            <a:ext cx="380301" cy="380301"/>
          </a:xfrm>
          <a:prstGeom prst="rect">
            <a:avLst/>
          </a:prstGeom>
        </p:spPr>
      </p:pic>
      <p:pic>
        <p:nvPicPr>
          <p:cNvPr id="9" name="Ábra 8" descr="Három vonal ikon egyszínű kitöltéssel">
            <a:extLst>
              <a:ext uri="{FF2B5EF4-FFF2-40B4-BE49-F238E27FC236}">
                <a16:creationId xmlns:a16="http://schemas.microsoft.com/office/drawing/2014/main" id="{948B6DFA-19F1-A9C8-07AF-F95E7C6D5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7837" y="5955916"/>
            <a:ext cx="373181" cy="373181"/>
          </a:xfrm>
          <a:prstGeom prst="rect">
            <a:avLst/>
          </a:prstGeom>
        </p:spPr>
      </p:pic>
      <p:pic>
        <p:nvPicPr>
          <p:cNvPr id="10" name="Ábra 9" descr="Szem egyszínű kitöltéssel">
            <a:extLst>
              <a:ext uri="{FF2B5EF4-FFF2-40B4-BE49-F238E27FC236}">
                <a16:creationId xmlns:a16="http://schemas.microsoft.com/office/drawing/2014/main" id="{A2DFCC78-B678-C787-E702-02F9C7D7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29" y="3826962"/>
            <a:ext cx="409999" cy="409999"/>
          </a:xfrm>
          <a:prstGeom prst="rect">
            <a:avLst/>
          </a:prstGeom>
        </p:spPr>
      </p:pic>
      <p:pic>
        <p:nvPicPr>
          <p:cNvPr id="11" name="Ábra 10" descr="Kirakós játék egyszínű kitöltéssel">
            <a:extLst>
              <a:ext uri="{FF2B5EF4-FFF2-40B4-BE49-F238E27FC236}">
                <a16:creationId xmlns:a16="http://schemas.microsoft.com/office/drawing/2014/main" id="{7F036B09-B419-031A-F079-C92E22174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1686" y="3867629"/>
            <a:ext cx="369332" cy="369332"/>
          </a:xfrm>
          <a:prstGeom prst="rect">
            <a:avLst/>
          </a:prstGeom>
        </p:spPr>
      </p:pic>
      <p:pic>
        <p:nvPicPr>
          <p:cNvPr id="12" name="Ábra 11" descr="Új egyszínű kitöltéssel">
            <a:extLst>
              <a:ext uri="{FF2B5EF4-FFF2-40B4-BE49-F238E27FC236}">
                <a16:creationId xmlns:a16="http://schemas.microsoft.com/office/drawing/2014/main" id="{D06A99B7-8472-8CA5-559A-68FBD5EF5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5909" y="4579035"/>
            <a:ext cx="428038" cy="428038"/>
          </a:xfrm>
          <a:prstGeom prst="rect">
            <a:avLst/>
          </a:prstGeom>
        </p:spPr>
      </p:pic>
      <p:pic>
        <p:nvPicPr>
          <p:cNvPr id="13" name="Ábra 12" descr="Nyolcas biliárdgolyó egyszínű kitöltéssel">
            <a:extLst>
              <a:ext uri="{FF2B5EF4-FFF2-40B4-BE49-F238E27FC236}">
                <a16:creationId xmlns:a16="http://schemas.microsoft.com/office/drawing/2014/main" id="{24243FE6-A538-D640-8BAB-596ECD880F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963" y="5251231"/>
            <a:ext cx="435913" cy="435913"/>
          </a:xfrm>
          <a:prstGeom prst="rect">
            <a:avLst/>
          </a:prstGeom>
        </p:spPr>
      </p:pic>
      <p:pic>
        <p:nvPicPr>
          <p:cNvPr id="14" name="Ábra 13" descr="Radír egyszínű kitöltéssel">
            <a:extLst>
              <a:ext uri="{FF2B5EF4-FFF2-40B4-BE49-F238E27FC236}">
                <a16:creationId xmlns:a16="http://schemas.microsoft.com/office/drawing/2014/main" id="{051083E7-EDE3-233C-6CE8-06BAC5C702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92910" y="4574353"/>
            <a:ext cx="408108" cy="408108"/>
          </a:xfrm>
          <a:prstGeom prst="rect">
            <a:avLst/>
          </a:prstGeom>
        </p:spPr>
      </p:pic>
      <p:pic>
        <p:nvPicPr>
          <p:cNvPr id="15" name="Ábra 14" descr="Vonalas nyíl: egyenes egyszínű kitöltéssel">
            <a:extLst>
              <a:ext uri="{FF2B5EF4-FFF2-40B4-BE49-F238E27FC236}">
                <a16:creationId xmlns:a16="http://schemas.microsoft.com/office/drawing/2014/main" id="{BE4D1A34-7B0C-CD65-C320-E3A165658C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999014" y="5944784"/>
            <a:ext cx="435914" cy="435914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4662292-5D91-685B-29EC-E6341752C363}"/>
              </a:ext>
            </a:extLst>
          </p:cNvPr>
          <p:cNvSpPr txBox="1"/>
          <p:nvPr/>
        </p:nvSpPr>
        <p:spPr>
          <a:xfrm>
            <a:off x="1056477" y="421614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FA8156A-FC4E-A1F2-F320-20E056590B63}"/>
              </a:ext>
            </a:extLst>
          </p:cNvPr>
          <p:cNvSpPr txBox="1"/>
          <p:nvPr/>
        </p:nvSpPr>
        <p:spPr>
          <a:xfrm>
            <a:off x="1528522" y="4230274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F20B973-8DED-86F5-0CF8-4247EC5451FC}"/>
              </a:ext>
            </a:extLst>
          </p:cNvPr>
          <p:cNvSpPr txBox="1"/>
          <p:nvPr/>
        </p:nvSpPr>
        <p:spPr>
          <a:xfrm>
            <a:off x="1056477" y="4953476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D77DABC-DD21-F7F3-FD76-1B69696DDDF3}"/>
              </a:ext>
            </a:extLst>
          </p:cNvPr>
          <p:cNvSpPr txBox="1"/>
          <p:nvPr/>
        </p:nvSpPr>
        <p:spPr>
          <a:xfrm>
            <a:off x="1571472" y="4969797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3D7639B-27C6-D5AF-9F3D-975095A05CCD}"/>
              </a:ext>
            </a:extLst>
          </p:cNvPr>
          <p:cNvSpPr txBox="1"/>
          <p:nvPr/>
        </p:nvSpPr>
        <p:spPr>
          <a:xfrm>
            <a:off x="1573871" y="6329097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F4E1E50-14BB-8AAF-EC37-11919FA161B1}"/>
              </a:ext>
            </a:extLst>
          </p:cNvPr>
          <p:cNvSpPr txBox="1"/>
          <p:nvPr/>
        </p:nvSpPr>
        <p:spPr>
          <a:xfrm>
            <a:off x="1097100" y="6322871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B626814-F254-2A01-1E12-EFFB61429634}"/>
              </a:ext>
            </a:extLst>
          </p:cNvPr>
          <p:cNvSpPr txBox="1"/>
          <p:nvPr/>
        </p:nvSpPr>
        <p:spPr>
          <a:xfrm>
            <a:off x="1057932" y="5650138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E73D3FE-A95B-41D4-4DB7-8DE45A1561E7}"/>
              </a:ext>
            </a:extLst>
          </p:cNvPr>
          <p:cNvSpPr txBox="1"/>
          <p:nvPr/>
        </p:nvSpPr>
        <p:spPr>
          <a:xfrm>
            <a:off x="1599196" y="5639555"/>
            <a:ext cx="33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pic>
        <p:nvPicPr>
          <p:cNvPr id="24" name="Ábra 23" descr="Szem egyszínű kitöltéssel">
            <a:extLst>
              <a:ext uri="{FF2B5EF4-FFF2-40B4-BE49-F238E27FC236}">
                <a16:creationId xmlns:a16="http://schemas.microsoft.com/office/drawing/2014/main" id="{C06FC586-4922-5768-EF0D-F8560D3B0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0185" y="1728648"/>
            <a:ext cx="409999" cy="409999"/>
          </a:xfrm>
          <a:prstGeom prst="rect">
            <a:avLst/>
          </a:prstGeom>
        </p:spPr>
      </p:pic>
      <p:pic>
        <p:nvPicPr>
          <p:cNvPr id="25" name="Ábra 24" descr="Kirakós játék egyszínű kitöltéssel">
            <a:extLst>
              <a:ext uri="{FF2B5EF4-FFF2-40B4-BE49-F238E27FC236}">
                <a16:creationId xmlns:a16="http://schemas.microsoft.com/office/drawing/2014/main" id="{5309D82D-CD76-1AE4-0925-CA1C80113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38346" y="2308884"/>
            <a:ext cx="369332" cy="369332"/>
          </a:xfrm>
          <a:prstGeom prst="rect">
            <a:avLst/>
          </a:prstGeom>
        </p:spPr>
      </p:pic>
      <p:pic>
        <p:nvPicPr>
          <p:cNvPr id="26" name="Ábra 25" descr="Új egyszínű kitöltéssel">
            <a:extLst>
              <a:ext uri="{FF2B5EF4-FFF2-40B4-BE49-F238E27FC236}">
                <a16:creationId xmlns:a16="http://schemas.microsoft.com/office/drawing/2014/main" id="{A57119DD-6459-7417-8FA6-D01D89932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8346" y="2847430"/>
            <a:ext cx="428038" cy="428038"/>
          </a:xfrm>
          <a:prstGeom prst="rect">
            <a:avLst/>
          </a:prstGeom>
        </p:spPr>
      </p:pic>
      <p:pic>
        <p:nvPicPr>
          <p:cNvPr id="27" name="Ábra 26" descr="Radír egyszínű kitöltéssel">
            <a:extLst>
              <a:ext uri="{FF2B5EF4-FFF2-40B4-BE49-F238E27FC236}">
                <a16:creationId xmlns:a16="http://schemas.microsoft.com/office/drawing/2014/main" id="{4E6AAE73-D1E1-95AD-C7B0-86898D9F5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54928" y="3378479"/>
            <a:ext cx="408108" cy="408108"/>
          </a:xfrm>
          <a:prstGeom prst="rect">
            <a:avLst/>
          </a:prstGeom>
        </p:spPr>
      </p:pic>
      <p:pic>
        <p:nvPicPr>
          <p:cNvPr id="28" name="Ábra 27" descr="Nyolcas biliárdgolyó egyszínű kitöltéssel">
            <a:extLst>
              <a:ext uri="{FF2B5EF4-FFF2-40B4-BE49-F238E27FC236}">
                <a16:creationId xmlns:a16="http://schemas.microsoft.com/office/drawing/2014/main" id="{CC6B6175-A41B-F1F1-5F36-5F0F5C9283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15691" y="3801048"/>
            <a:ext cx="435913" cy="435913"/>
          </a:xfrm>
          <a:prstGeom prst="rect">
            <a:avLst/>
          </a:prstGeom>
        </p:spPr>
      </p:pic>
      <p:pic>
        <p:nvPicPr>
          <p:cNvPr id="29" name="Ábra 28" descr="A dolgok internete egyszínű kitöltéssel">
            <a:extLst>
              <a:ext uri="{FF2B5EF4-FFF2-40B4-BE49-F238E27FC236}">
                <a16:creationId xmlns:a16="http://schemas.microsoft.com/office/drawing/2014/main" id="{563B83E5-5BE8-C1F1-ADB2-139222F9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434" y="4497982"/>
            <a:ext cx="380301" cy="380301"/>
          </a:xfrm>
          <a:prstGeom prst="rect">
            <a:avLst/>
          </a:prstGeom>
        </p:spPr>
      </p:pic>
      <p:pic>
        <p:nvPicPr>
          <p:cNvPr id="30" name="Ábra 29" descr="Vonalas nyíl: egyenes egyszínű kitöltéssel">
            <a:extLst>
              <a:ext uri="{FF2B5EF4-FFF2-40B4-BE49-F238E27FC236}">
                <a16:creationId xmlns:a16="http://schemas.microsoft.com/office/drawing/2014/main" id="{5B0C05F7-BFC7-526D-55BE-033323A9A1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2600185" y="5279038"/>
            <a:ext cx="435914" cy="435914"/>
          </a:xfrm>
          <a:prstGeom prst="rect">
            <a:avLst/>
          </a:prstGeom>
        </p:spPr>
      </p:pic>
      <p:pic>
        <p:nvPicPr>
          <p:cNvPr id="31" name="Ábra 30" descr="Három vonal ikon egyszínű kitöltéssel">
            <a:extLst>
              <a:ext uri="{FF2B5EF4-FFF2-40B4-BE49-F238E27FC236}">
                <a16:creationId xmlns:a16="http://schemas.microsoft.com/office/drawing/2014/main" id="{3C98A09C-0A08-5B66-08AF-35CE071F4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5655" y="5725157"/>
            <a:ext cx="373181" cy="3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111E4C-EE0A-23AC-53DC-53021233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 descr="Szem egyszínű kitöltéssel">
            <a:extLst>
              <a:ext uri="{FF2B5EF4-FFF2-40B4-BE49-F238E27FC236}">
                <a16:creationId xmlns:a16="http://schemas.microsoft.com/office/drawing/2014/main" id="{EB3DF582-FA3E-123B-6C3C-69B790611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5" y="1943100"/>
            <a:ext cx="914400" cy="914400"/>
          </a:xfrm>
          <a:prstGeom prst="rect">
            <a:avLst/>
          </a:prstGeom>
        </p:spPr>
      </p:pic>
      <p:pic>
        <p:nvPicPr>
          <p:cNvPr id="5" name="Tartalom helye 3" descr="Szem egyszínű kitöltéssel">
            <a:extLst>
              <a:ext uri="{FF2B5EF4-FFF2-40B4-BE49-F238E27FC236}">
                <a16:creationId xmlns:a16="http://schemas.microsoft.com/office/drawing/2014/main" id="{26E4A265-6F45-E2C5-F7AD-96EEA0550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4025" y="1943100"/>
            <a:ext cx="914400" cy="914400"/>
          </a:xfrm>
          <a:prstGeom prst="rect">
            <a:avLst/>
          </a:prstGeom>
        </p:spPr>
      </p:pic>
      <p:pic>
        <p:nvPicPr>
          <p:cNvPr id="11" name="Tartalom helye 3" descr="Szem egyszínű kitöltéssel">
            <a:extLst>
              <a:ext uri="{FF2B5EF4-FFF2-40B4-BE49-F238E27FC236}">
                <a16:creationId xmlns:a16="http://schemas.microsoft.com/office/drawing/2014/main" id="{21EE4CF8-D290-371F-0D29-E7A592428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752" y="1943100"/>
            <a:ext cx="914400" cy="914400"/>
          </a:xfrm>
          <a:prstGeom prst="rect">
            <a:avLst/>
          </a:prstGeom>
        </p:spPr>
      </p:pic>
      <p:pic>
        <p:nvPicPr>
          <p:cNvPr id="12" name="Ábra 11" descr="Kirakós játék egyszínű kitöltéssel">
            <a:extLst>
              <a:ext uri="{FF2B5EF4-FFF2-40B4-BE49-F238E27FC236}">
                <a16:creationId xmlns:a16="http://schemas.microsoft.com/office/drawing/2014/main" id="{77470AD8-A527-8E18-7240-0917061D1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2278" y="1943100"/>
            <a:ext cx="914399" cy="914399"/>
          </a:xfrm>
          <a:prstGeom prst="rect">
            <a:avLst/>
          </a:prstGeom>
        </p:spPr>
      </p:pic>
      <p:pic>
        <p:nvPicPr>
          <p:cNvPr id="13" name="Ábra 12" descr="Kirakós játék egyszínű kitöltéssel">
            <a:extLst>
              <a:ext uri="{FF2B5EF4-FFF2-40B4-BE49-F238E27FC236}">
                <a16:creationId xmlns:a16="http://schemas.microsoft.com/office/drawing/2014/main" id="{363386FC-400C-4789-2AA2-3A5B043F7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8152" y="1943101"/>
            <a:ext cx="914399" cy="914399"/>
          </a:xfrm>
          <a:prstGeom prst="rect">
            <a:avLst/>
          </a:prstGeom>
        </p:spPr>
      </p:pic>
      <p:pic>
        <p:nvPicPr>
          <p:cNvPr id="14" name="Ábra 13" descr="Új egyszínű kitöltéssel">
            <a:extLst>
              <a:ext uri="{FF2B5EF4-FFF2-40B4-BE49-F238E27FC236}">
                <a16:creationId xmlns:a16="http://schemas.microsoft.com/office/drawing/2014/main" id="{4594C0A5-A29D-9396-94B5-247BFBBCD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0530" y="1943099"/>
            <a:ext cx="914399" cy="914399"/>
          </a:xfrm>
          <a:prstGeom prst="rect">
            <a:avLst/>
          </a:prstGeom>
        </p:spPr>
      </p:pic>
      <p:pic>
        <p:nvPicPr>
          <p:cNvPr id="15" name="Ábra 14" descr="Új egyszínű kitöltéssel">
            <a:extLst>
              <a:ext uri="{FF2B5EF4-FFF2-40B4-BE49-F238E27FC236}">
                <a16:creationId xmlns:a16="http://schemas.microsoft.com/office/drawing/2014/main" id="{B0DA6F06-8926-5E85-5CC4-F613AB4DE5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6404" y="1943099"/>
            <a:ext cx="914399" cy="914399"/>
          </a:xfrm>
          <a:prstGeom prst="rect">
            <a:avLst/>
          </a:prstGeom>
        </p:spPr>
      </p:pic>
      <p:pic>
        <p:nvPicPr>
          <p:cNvPr id="16" name="Ábra 15" descr="Radír egyszínű kitöltéssel">
            <a:extLst>
              <a:ext uri="{FF2B5EF4-FFF2-40B4-BE49-F238E27FC236}">
                <a16:creationId xmlns:a16="http://schemas.microsoft.com/office/drawing/2014/main" id="{D7E392C9-67D7-15F5-DE8E-D5F6D7D96F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48783" y="1943098"/>
            <a:ext cx="914398" cy="914398"/>
          </a:xfrm>
          <a:prstGeom prst="rect">
            <a:avLst/>
          </a:prstGeom>
        </p:spPr>
      </p:pic>
      <p:pic>
        <p:nvPicPr>
          <p:cNvPr id="17" name="Ábra 16" descr="Radír egyszínű kitöltéssel">
            <a:extLst>
              <a:ext uri="{FF2B5EF4-FFF2-40B4-BE49-F238E27FC236}">
                <a16:creationId xmlns:a16="http://schemas.microsoft.com/office/drawing/2014/main" id="{C59A3CE7-0DE4-C7AB-B4A7-39EBE1F8FB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94656" y="1943098"/>
            <a:ext cx="914398" cy="914398"/>
          </a:xfrm>
          <a:prstGeom prst="rect">
            <a:avLst/>
          </a:prstGeom>
        </p:spPr>
      </p:pic>
      <p:pic>
        <p:nvPicPr>
          <p:cNvPr id="18" name="Ábra 17" descr="Nyolcas biliárdgolyó egyszínű kitöltéssel">
            <a:extLst>
              <a:ext uri="{FF2B5EF4-FFF2-40B4-BE49-F238E27FC236}">
                <a16:creationId xmlns:a16="http://schemas.microsoft.com/office/drawing/2014/main" id="{5869CA73-68AA-A33D-F7B3-27F91A2D41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2907" y="1943098"/>
            <a:ext cx="914398" cy="914398"/>
          </a:xfrm>
          <a:prstGeom prst="rect">
            <a:avLst/>
          </a:prstGeom>
        </p:spPr>
      </p:pic>
      <p:pic>
        <p:nvPicPr>
          <p:cNvPr id="19" name="Ábra 18" descr="Nyolcas biliárdgolyó egyszínű kitöltéssel">
            <a:extLst>
              <a:ext uri="{FF2B5EF4-FFF2-40B4-BE49-F238E27FC236}">
                <a16:creationId xmlns:a16="http://schemas.microsoft.com/office/drawing/2014/main" id="{89FCD6EC-01B7-9E08-2DE7-EA70BAD001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50987" y="1943098"/>
            <a:ext cx="914398" cy="914398"/>
          </a:xfrm>
          <a:prstGeom prst="rect">
            <a:avLst/>
          </a:prstGeom>
        </p:spPr>
      </p:pic>
      <p:pic>
        <p:nvPicPr>
          <p:cNvPr id="20" name="Ábra 19" descr="A dolgok internete egyszínű kitöltéssel">
            <a:extLst>
              <a:ext uri="{FF2B5EF4-FFF2-40B4-BE49-F238E27FC236}">
                <a16:creationId xmlns:a16="http://schemas.microsoft.com/office/drawing/2014/main" id="{2C154F0B-62D9-00DB-E0DE-6E46648AD9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9625" y="3005847"/>
            <a:ext cx="914398" cy="914398"/>
          </a:xfrm>
          <a:prstGeom prst="rect">
            <a:avLst/>
          </a:prstGeom>
        </p:spPr>
      </p:pic>
      <p:pic>
        <p:nvPicPr>
          <p:cNvPr id="21" name="Ábra 20" descr="A dolgok internete egyszínű kitöltéssel">
            <a:extLst>
              <a:ext uri="{FF2B5EF4-FFF2-40B4-BE49-F238E27FC236}">
                <a16:creationId xmlns:a16="http://schemas.microsoft.com/office/drawing/2014/main" id="{C7CC9EA9-2699-06CA-4865-53EC3B1C4BA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63754" y="3005847"/>
            <a:ext cx="914398" cy="914398"/>
          </a:xfrm>
          <a:prstGeom prst="rect">
            <a:avLst/>
          </a:prstGeom>
        </p:spPr>
      </p:pic>
      <p:pic>
        <p:nvPicPr>
          <p:cNvPr id="22" name="Ábra 21" descr="Vonalas nyíl: egyenes egyszínű kitöltéssel">
            <a:extLst>
              <a:ext uri="{FF2B5EF4-FFF2-40B4-BE49-F238E27FC236}">
                <a16:creationId xmlns:a16="http://schemas.microsoft.com/office/drawing/2014/main" id="{5C53DB67-5D89-6E41-3C4F-1E0AECABCB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2678152" y="3005847"/>
            <a:ext cx="914398" cy="914398"/>
          </a:xfrm>
          <a:prstGeom prst="rect">
            <a:avLst/>
          </a:prstGeom>
        </p:spPr>
      </p:pic>
      <p:pic>
        <p:nvPicPr>
          <p:cNvPr id="23" name="Ábra 22" descr="Vonalas nyíl: egyenes egyszínű kitöltéssel">
            <a:extLst>
              <a:ext uri="{FF2B5EF4-FFF2-40B4-BE49-F238E27FC236}">
                <a16:creationId xmlns:a16="http://schemas.microsoft.com/office/drawing/2014/main" id="{D96AD2F2-791C-D68D-9FD1-181926EDDC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10800000">
            <a:off x="3632278" y="3005847"/>
            <a:ext cx="914398" cy="914398"/>
          </a:xfrm>
          <a:prstGeom prst="rect">
            <a:avLst/>
          </a:prstGeom>
        </p:spPr>
      </p:pic>
      <p:pic>
        <p:nvPicPr>
          <p:cNvPr id="24" name="Ábra 23" descr="Három vonal ikon egyszínű kitöltéssel">
            <a:extLst>
              <a:ext uri="{FF2B5EF4-FFF2-40B4-BE49-F238E27FC236}">
                <a16:creationId xmlns:a16="http://schemas.microsoft.com/office/drawing/2014/main" id="{4463DEFA-D887-55FC-60C4-767350E83BF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86403" y="3005844"/>
            <a:ext cx="954127" cy="954127"/>
          </a:xfrm>
          <a:prstGeom prst="rect">
            <a:avLst/>
          </a:prstGeom>
        </p:spPr>
      </p:pic>
      <p:pic>
        <p:nvPicPr>
          <p:cNvPr id="25" name="Ábra 24" descr="Három vonal ikon egyszínű kitöltéssel">
            <a:extLst>
              <a:ext uri="{FF2B5EF4-FFF2-40B4-BE49-F238E27FC236}">
                <a16:creationId xmlns:a16="http://schemas.microsoft.com/office/drawing/2014/main" id="{3E785047-A914-3B78-480B-60EA315EFBB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00800" y="3007258"/>
            <a:ext cx="954127" cy="9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45A4A-A277-7924-AE19-F19F72D1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399" y="356419"/>
            <a:ext cx="6469626" cy="776748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FFC000"/>
                </a:solidFill>
                <a:latin typeface="Ed Interlock" panose="02000000000000000000" pitchFamily="50" charset="0"/>
              </a:rPr>
              <a:t>Egyelőre itt tart az A projekt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872F76F-567D-60C5-E3B7-CC956EBD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7" t="12376" r="9794" b="11137"/>
          <a:stretch/>
        </p:blipFill>
        <p:spPr>
          <a:xfrm>
            <a:off x="4436544" y="2571750"/>
            <a:ext cx="3052213" cy="29432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B65EC3D-1A05-5593-0033-9EEC7EDB7A50}"/>
              </a:ext>
            </a:extLst>
          </p:cNvPr>
          <p:cNvSpPr txBox="1"/>
          <p:nvPr/>
        </p:nvSpPr>
        <p:spPr>
          <a:xfrm>
            <a:off x="8553450" y="3689419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FFC000"/>
                </a:solidFill>
                <a:latin typeface="Ed Interlock" panose="02000000000000000000" pitchFamily="50" charset="0"/>
              </a:rPr>
              <a:t>köszönjük!</a:t>
            </a:r>
          </a:p>
        </p:txBody>
      </p:sp>
    </p:spTree>
    <p:extLst>
      <p:ext uri="{BB962C8B-B14F-4D97-AF65-F5344CB8AC3E}">
        <p14:creationId xmlns:p14="http://schemas.microsoft.com/office/powerpoint/2010/main" val="3641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390</Words>
  <Application>Microsoft Office PowerPoint</Application>
  <PresentationFormat>Szélesvásznú</PresentationFormat>
  <Paragraphs>61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Times New Roman</vt:lpstr>
      <vt:lpstr>Grandview</vt:lpstr>
      <vt:lpstr>Arial</vt:lpstr>
      <vt:lpstr>Grandview Display</vt:lpstr>
      <vt:lpstr>Ed Interlock</vt:lpstr>
      <vt:lpstr>Webdings</vt:lpstr>
      <vt:lpstr>CitationVTI</vt:lpstr>
      <vt:lpstr>  NONOGRAM   alkalmazás   Fejlesztése</vt:lpstr>
      <vt:lpstr>ER diagram </vt:lpstr>
      <vt:lpstr>Séma</vt:lpstr>
      <vt:lpstr>PowerPoint-bemutató</vt:lpstr>
      <vt:lpstr>Segítségek</vt:lpstr>
      <vt:lpstr>PowerPoint-bemutató</vt:lpstr>
      <vt:lpstr>Egyelőre itt tart az A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 Krisztián Károly</dc:creator>
  <cp:lastModifiedBy>Pete Krisztián Károly</cp:lastModifiedBy>
  <cp:revision>2</cp:revision>
  <dcterms:created xsi:type="dcterms:W3CDTF">2024-09-29T09:06:36Z</dcterms:created>
  <dcterms:modified xsi:type="dcterms:W3CDTF">2024-11-29T09:55:58Z</dcterms:modified>
</cp:coreProperties>
</file>