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3" r:id="rId14"/>
    <p:sldId id="274" r:id="rId15"/>
    <p:sldId id="272" r:id="rId16"/>
    <p:sldId id="275" r:id="rId17"/>
    <p:sldId id="276" r:id="rId18"/>
    <p:sldId id="277" r:id="rId19"/>
    <p:sldId id="267" r:id="rId20"/>
    <p:sldId id="268" r:id="rId2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ED2A42-5F56-49CC-B70C-122FD97B70A3}" type="datetimeFigureOut">
              <a:rPr lang="he-IL" smtClean="0"/>
              <a:t>כ"ד/אדר/תשפ"א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82A3BFC-4220-4BEC-9C05-235ACA5D89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310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2A42-5F56-49CC-B70C-122FD97B70A3}" type="datetimeFigureOut">
              <a:rPr lang="he-IL" smtClean="0"/>
              <a:t>כ"ד/אדר/תשפ"א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3BFC-4220-4BEC-9C05-235ACA5D89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099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ED2A42-5F56-49CC-B70C-122FD97B70A3}" type="datetimeFigureOut">
              <a:rPr lang="he-IL" smtClean="0"/>
              <a:t>כ"ד/אדר/תשפ"א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2A3BFC-4220-4BEC-9C05-235ACA5D89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9646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ED2A42-5F56-49CC-B70C-122FD97B70A3}" type="datetimeFigureOut">
              <a:rPr lang="he-IL" smtClean="0"/>
              <a:t>כ"ד/אדר/תשפ"א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2A3BFC-4220-4BEC-9C05-235ACA5D8983}" type="slidenum">
              <a:rPr lang="he-IL" smtClean="0"/>
              <a:t>‹#›</a:t>
            </a:fld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9344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ED2A42-5F56-49CC-B70C-122FD97B70A3}" type="datetimeFigureOut">
              <a:rPr lang="he-IL" smtClean="0"/>
              <a:t>כ"ד/אדר/תשפ"א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2A3BFC-4220-4BEC-9C05-235ACA5D89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2142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2A42-5F56-49CC-B70C-122FD97B70A3}" type="datetimeFigureOut">
              <a:rPr lang="he-IL" smtClean="0"/>
              <a:t>כ"ד/אדר/תשפ"א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3BFC-4220-4BEC-9C05-235ACA5D89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4902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2A42-5F56-49CC-B70C-122FD97B70A3}" type="datetimeFigureOut">
              <a:rPr lang="he-IL" smtClean="0"/>
              <a:t>כ"ד/אדר/תשפ"א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3BFC-4220-4BEC-9C05-235ACA5D89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8899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2A42-5F56-49CC-B70C-122FD97B70A3}" type="datetimeFigureOut">
              <a:rPr lang="he-IL" smtClean="0"/>
              <a:t>כ"ד/אדר/תשפ"א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3BFC-4220-4BEC-9C05-235ACA5D89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6493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ED2A42-5F56-49CC-B70C-122FD97B70A3}" type="datetimeFigureOut">
              <a:rPr lang="he-IL" smtClean="0"/>
              <a:t>כ"ד/אדר/תשפ"א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2A3BFC-4220-4BEC-9C05-235ACA5D89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382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2A42-5F56-49CC-B70C-122FD97B70A3}" type="datetimeFigureOut">
              <a:rPr lang="he-IL" smtClean="0"/>
              <a:t>כ"ד/אדר/תשפ"א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3BFC-4220-4BEC-9C05-235ACA5D89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868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ED2A42-5F56-49CC-B70C-122FD97B70A3}" type="datetimeFigureOut">
              <a:rPr lang="he-IL" smtClean="0"/>
              <a:t>כ"ד/אדר/תשפ"א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2A3BFC-4220-4BEC-9C05-235ACA5D89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277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2A42-5F56-49CC-B70C-122FD97B70A3}" type="datetimeFigureOut">
              <a:rPr lang="he-IL" smtClean="0"/>
              <a:t>כ"ד/אדר/תשפ"א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3BFC-4220-4BEC-9C05-235ACA5D89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735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2A42-5F56-49CC-B70C-122FD97B70A3}" type="datetimeFigureOut">
              <a:rPr lang="he-IL" smtClean="0"/>
              <a:t>כ"ד/אדר/תשפ"א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3BFC-4220-4BEC-9C05-235ACA5D89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68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2A42-5F56-49CC-B70C-122FD97B70A3}" type="datetimeFigureOut">
              <a:rPr lang="he-IL" smtClean="0"/>
              <a:t>כ"ד/אדר/תשפ"א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3BFC-4220-4BEC-9C05-235ACA5D89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740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2A42-5F56-49CC-B70C-122FD97B70A3}" type="datetimeFigureOut">
              <a:rPr lang="he-IL" smtClean="0"/>
              <a:t>כ"ד/אדר/תשפ"א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3BFC-4220-4BEC-9C05-235ACA5D89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076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2A42-5F56-49CC-B70C-122FD97B70A3}" type="datetimeFigureOut">
              <a:rPr lang="he-IL" smtClean="0"/>
              <a:t>כ"ד/אדר/תשפ"א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3BFC-4220-4BEC-9C05-235ACA5D89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812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2A42-5F56-49CC-B70C-122FD97B70A3}" type="datetimeFigureOut">
              <a:rPr lang="he-IL" smtClean="0"/>
              <a:t>כ"ד/אדר/תשפ"א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3BFC-4220-4BEC-9C05-235ACA5D89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569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D2A42-5F56-49CC-B70C-122FD97B70A3}" type="datetimeFigureOut">
              <a:rPr lang="he-IL" smtClean="0"/>
              <a:t>כ"ד/אדר/תשפ"א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A3BFC-4220-4BEC-9C05-235ACA5D89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9963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apid7.com/db/modules/auxiliary/gather/zookeeper_info_disclosure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989416" y="967057"/>
            <a:ext cx="9448800" cy="1825096"/>
          </a:xfrm>
        </p:spPr>
        <p:txBody>
          <a:bodyPr/>
          <a:lstStyle/>
          <a:p>
            <a:pPr algn="ctr"/>
            <a:r>
              <a:rPr lang="en-US" dirty="0" smtClean="0">
                <a:latin typeface="Garamond" panose="02020404030301010803" pitchFamily="18" charset="0"/>
              </a:rPr>
              <a:t>Workshop in information security</a:t>
            </a:r>
            <a:endParaRPr lang="he-IL" dirty="0">
              <a:latin typeface="Garamond" panose="02020404030301010803" pitchFamily="18" charset="0"/>
            </a:endParaRPr>
          </a:p>
        </p:txBody>
      </p:sp>
      <p:pic>
        <p:nvPicPr>
          <p:cNvPr id="1028" name="Picture 4" descr="Does the UK need or even want a 'Great British Firewall'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672" y="3063357"/>
            <a:ext cx="3934287" cy="295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ader in Cyber Security Solutions | Check Point Softwa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037"/>
            <a:ext cx="3466407" cy="58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626874" y="6488668"/>
            <a:ext cx="256512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powered by Ori </a:t>
            </a:r>
            <a:r>
              <a:rPr lang="en-US" dirty="0" err="1" smtClean="0"/>
              <a:t>Petel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2836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447365" y="683691"/>
            <a:ext cx="8780929" cy="1207862"/>
          </a:xfrm>
        </p:spPr>
        <p:txBody>
          <a:bodyPr/>
          <a:lstStyle/>
          <a:p>
            <a:pPr algn="ctr" rtl="0"/>
            <a:r>
              <a:rPr lang="en-US" dirty="0" smtClean="0"/>
              <a:t>Protection – application layer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790675"/>
            <a:ext cx="5843223" cy="3918695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1528231" y="1694329"/>
            <a:ext cx="86299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Blocking based on the packet’s </a:t>
            </a:r>
            <a:r>
              <a:rPr lang="en-US" sz="2000" dirty="0" smtClean="0"/>
              <a:t>content</a:t>
            </a:r>
            <a:r>
              <a:rPr lang="en-US" sz="2000" dirty="0"/>
              <a:t>.</a:t>
            </a:r>
          </a:p>
          <a:p>
            <a:pPr algn="l" rtl="0"/>
            <a:r>
              <a:rPr lang="en-US" sz="2000" dirty="0"/>
              <a:t>Using the </a:t>
            </a:r>
            <a:r>
              <a:rPr lang="en-US" sz="2000" dirty="0" err="1" smtClean="0"/>
              <a:t>statefull</a:t>
            </a:r>
            <a:r>
              <a:rPr lang="en-US" sz="2000" dirty="0" smtClean="0"/>
              <a:t> </a:t>
            </a:r>
            <a:r>
              <a:rPr lang="en-US" sz="2000" dirty="0"/>
              <a:t>packet </a:t>
            </a:r>
            <a:r>
              <a:rPr lang="en-US" sz="2000" dirty="0" smtClean="0"/>
              <a:t>inspection (MITM proxy) which we </a:t>
            </a:r>
            <a:r>
              <a:rPr lang="en-US" sz="2000" dirty="0"/>
              <a:t>implemented in exercise </a:t>
            </a:r>
            <a:r>
              <a:rPr lang="en-US" sz="2000" dirty="0" smtClean="0"/>
              <a:t>4.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475126" y="2902191"/>
            <a:ext cx="5428211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srgbClr val="00B050"/>
                </a:solidFill>
              </a:rPr>
              <a:t>Pros: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Low granularity filtering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Distinguishes between internal (good) users and external (bad) users.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Allows specific traffic from the outside world.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5127" y="4750022"/>
            <a:ext cx="487419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srgbClr val="C00000"/>
                </a:solidFill>
              </a:rPr>
              <a:t>Cons: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High delay because the traffic passes through the proxy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5126" y="6043855"/>
            <a:ext cx="353209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 smtClean="0">
                <a:solidFill>
                  <a:srgbClr val="FFC000"/>
                </a:solidFill>
              </a:rPr>
              <a:t>Best solution so far !</a:t>
            </a:r>
            <a:endParaRPr lang="he-IL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4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07994" y="907810"/>
            <a:ext cx="8610600" cy="1293028"/>
          </a:xfrm>
        </p:spPr>
        <p:txBody>
          <a:bodyPr/>
          <a:lstStyle/>
          <a:p>
            <a:pPr algn="ctr" rtl="0"/>
            <a:r>
              <a:rPr lang="en-US" dirty="0" smtClean="0"/>
              <a:t>DLP – Data leak prevention</a:t>
            </a:r>
            <a:endParaRPr lang="he-IL" dirty="0"/>
          </a:p>
        </p:txBody>
      </p:sp>
      <p:pic>
        <p:nvPicPr>
          <p:cNvPr id="11266" name="Picture 2" descr="How to Tell Data Leaks from Publicity Stunts — Krebs on Secur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71" y="2514601"/>
            <a:ext cx="4047807" cy="307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What Are The Three Most Important Programming Languages To Learn? - Najeeb  Shaik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590" y="3753972"/>
            <a:ext cx="5028158" cy="284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 descr="Getting to know the C programming language | WorkingNation"/>
          <p:cNvSpPr>
            <a:spLocks noChangeAspect="1" noChangeArrowheads="1"/>
          </p:cNvSpPr>
          <p:nvPr/>
        </p:nvSpPr>
        <p:spPr bwMode="auto">
          <a:xfrm>
            <a:off x="155575" y="-144463"/>
            <a:ext cx="1148506" cy="114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8531" y="1333363"/>
            <a:ext cx="1734949" cy="173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9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45559" y="656796"/>
            <a:ext cx="9300882" cy="1293028"/>
          </a:xfrm>
        </p:spPr>
        <p:txBody>
          <a:bodyPr/>
          <a:lstStyle/>
          <a:p>
            <a:pPr algn="ctr" rtl="0"/>
            <a:r>
              <a:rPr lang="en-US" dirty="0"/>
              <a:t>C detection - </a:t>
            </a:r>
            <a:r>
              <a:rPr lang="en-US" dirty="0" smtClean="0"/>
              <a:t>Properties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96151" y="1835972"/>
            <a:ext cx="11371730" cy="4833769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/>
              <a:t>When I first faced the challenge of detecting C code I had many different </a:t>
            </a:r>
            <a:r>
              <a:rPr lang="en-US" dirty="0" smtClean="0"/>
              <a:t>ideas</a:t>
            </a:r>
            <a:r>
              <a:rPr lang="en-US" dirty="0"/>
              <a:t>. Most of them were related to C language </a:t>
            </a:r>
            <a:r>
              <a:rPr lang="en-US" dirty="0" smtClean="0">
                <a:solidFill>
                  <a:srgbClr val="FFC000"/>
                </a:solidFill>
              </a:rPr>
              <a:t>properties:</a:t>
            </a:r>
            <a:endParaRPr lang="en-US" dirty="0"/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sz="2000" dirty="0" smtClean="0"/>
              <a:t>C keywords</a:t>
            </a:r>
          </a:p>
          <a:p>
            <a:pPr marL="0" indent="0" algn="l" rtl="0">
              <a:buNone/>
            </a:pPr>
            <a:r>
              <a:rPr lang="en-US" sz="2000" dirty="0"/>
              <a:t>	</a:t>
            </a:r>
            <a:r>
              <a:rPr lang="en-US" sz="2000" dirty="0" smtClean="0"/>
              <a:t>‘char’, ‘</a:t>
            </a:r>
            <a:r>
              <a:rPr lang="en-US" sz="2000" dirty="0" err="1" smtClean="0"/>
              <a:t>int</a:t>
            </a:r>
            <a:r>
              <a:rPr lang="en-US" sz="2000" dirty="0" smtClean="0"/>
              <a:t>’, ‘short’, ‘for’, ‘while’, ‘return’, ‘</a:t>
            </a:r>
            <a:r>
              <a:rPr lang="en-US" sz="2000" dirty="0" err="1" smtClean="0"/>
              <a:t>goto</a:t>
            </a:r>
            <a:r>
              <a:rPr lang="en-US" sz="2000" dirty="0" smtClean="0"/>
              <a:t>’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sz="2000" dirty="0" smtClean="0"/>
              <a:t>Loops, conditional blocks and namespaces</a:t>
            </a:r>
          </a:p>
          <a:p>
            <a:pPr marL="0" indent="0" algn="l" rtl="0">
              <a:buNone/>
            </a:pPr>
            <a:r>
              <a:rPr lang="en-US" sz="2000" dirty="0"/>
              <a:t>	f</a:t>
            </a:r>
            <a:r>
              <a:rPr lang="en-US" sz="2000" dirty="0" smtClean="0"/>
              <a:t>or { }, while { }, if { }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sz="2000" dirty="0" smtClean="0"/>
              <a:t>Preprocessors starting with #</a:t>
            </a:r>
          </a:p>
          <a:p>
            <a:pPr marL="0" indent="0" algn="l" rtl="0">
              <a:buNone/>
            </a:pPr>
            <a:r>
              <a:rPr lang="en-US" sz="2000" dirty="0"/>
              <a:t>	</a:t>
            </a:r>
            <a:r>
              <a:rPr lang="en-US" sz="2000" dirty="0" smtClean="0"/>
              <a:t>#define, #</a:t>
            </a:r>
            <a:r>
              <a:rPr lang="en-US" sz="2000" dirty="0" err="1" smtClean="0"/>
              <a:t>ifdef</a:t>
            </a:r>
            <a:r>
              <a:rPr lang="en-US" sz="2000" dirty="0" smtClean="0"/>
              <a:t>, #include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sz="2000" dirty="0" smtClean="0"/>
              <a:t>Semicolons ; at the end of each statement</a:t>
            </a:r>
          </a:p>
          <a:p>
            <a:pPr marL="0" indent="0" algn="l" rtl="0">
              <a:buNone/>
            </a:pPr>
            <a:r>
              <a:rPr lang="en-US" sz="2000" dirty="0"/>
              <a:t>	</a:t>
            </a:r>
            <a:r>
              <a:rPr lang="en-US" sz="2000" dirty="0" smtClean="0"/>
              <a:t>a += 3; z = x * y</a:t>
            </a:r>
          </a:p>
          <a:p>
            <a:pPr marL="0" indent="0" algn="l" rtl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Idea: </a:t>
            </a:r>
            <a:r>
              <a:rPr lang="en-US" dirty="0" smtClean="0"/>
              <a:t>detect </a:t>
            </a:r>
            <a:r>
              <a:rPr lang="en-US" dirty="0"/>
              <a:t>each property </a:t>
            </a:r>
            <a:r>
              <a:rPr lang="en-US" dirty="0">
                <a:solidFill>
                  <a:srgbClr val="FFC000"/>
                </a:solidFill>
              </a:rPr>
              <a:t>separately</a:t>
            </a:r>
            <a:r>
              <a:rPr lang="en-US" dirty="0"/>
              <a:t> and </a:t>
            </a:r>
            <a:r>
              <a:rPr lang="en-US" dirty="0" smtClean="0">
                <a:solidFill>
                  <a:srgbClr val="FFC000"/>
                </a:solidFill>
              </a:rPr>
              <a:t>combine</a:t>
            </a:r>
            <a:r>
              <a:rPr lang="en-US" dirty="0" smtClean="0"/>
              <a:t> them into a normalized result in </a:t>
            </a:r>
            <a:r>
              <a:rPr lang="en-US" dirty="0"/>
              <a:t>[0,1</a:t>
            </a:r>
            <a:r>
              <a:rPr lang="en-US" dirty="0" smtClean="0"/>
              <a:t>].</a:t>
            </a:r>
          </a:p>
        </p:txBody>
      </p:sp>
      <p:pic>
        <p:nvPicPr>
          <p:cNvPr id="4" name="Picture 2" descr="Normalized results of impact assessment for the scenarios (a), (b) and... |  Download Scientific Diagram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0" b="10203"/>
          <a:stretch/>
        </p:blipFill>
        <p:spPr bwMode="auto">
          <a:xfrm>
            <a:off x="8782273" y="3678637"/>
            <a:ext cx="2701515" cy="180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4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050771" y="406925"/>
            <a:ext cx="6568440" cy="1430187"/>
          </a:xfrm>
        </p:spPr>
        <p:txBody>
          <a:bodyPr/>
          <a:lstStyle/>
          <a:p>
            <a:pPr algn="ctr" rtl="0"/>
            <a:r>
              <a:rPr lang="en-US" dirty="0"/>
              <a:t>c </a:t>
            </a:r>
            <a:r>
              <a:rPr lang="en-US" dirty="0" smtClean="0"/>
              <a:t>detection - Problems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05196" y="1612669"/>
            <a:ext cx="11486804" cy="5012575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 smtClean="0"/>
              <a:t>This approach caused some problems in the detection: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457200" indent="-457200" algn="l" rtl="0">
              <a:buFont typeface="+mj-lt"/>
              <a:buAutoNum type="arabicPeriod"/>
            </a:pPr>
            <a:r>
              <a:rPr lang="en-US" b="1" dirty="0"/>
              <a:t>Semicolons</a:t>
            </a:r>
            <a:r>
              <a:rPr lang="en-US" dirty="0"/>
              <a:t> in plain </a:t>
            </a:r>
            <a:r>
              <a:rPr lang="en-US" dirty="0" smtClean="0"/>
              <a:t>text have managed to </a:t>
            </a:r>
            <a:r>
              <a:rPr lang="en-US" dirty="0"/>
              <a:t>confuse my </a:t>
            </a:r>
            <a:r>
              <a:rPr lang="en-US" dirty="0" smtClean="0"/>
              <a:t>algorithm.</a:t>
            </a:r>
          </a:p>
          <a:p>
            <a:pPr marL="457200" indent="-457200" algn="l" rtl="0">
              <a:buFont typeface="+mj-lt"/>
              <a:buAutoNum type="arabicPeriod"/>
            </a:pPr>
            <a:endParaRPr lang="en-US" dirty="0"/>
          </a:p>
          <a:p>
            <a:pPr marL="457200" indent="-457200" algn="l" rtl="0">
              <a:buFont typeface="+mj-lt"/>
              <a:buAutoNum type="arabicPeriod"/>
            </a:pPr>
            <a:r>
              <a:rPr lang="en-US" b="1" dirty="0" smtClean="0"/>
              <a:t>Dependencies</a:t>
            </a:r>
            <a:r>
              <a:rPr lang="en-US" dirty="0" smtClean="0"/>
              <a:t> - some </a:t>
            </a:r>
            <a:r>
              <a:rPr lang="en-US" dirty="0"/>
              <a:t>properties </a:t>
            </a:r>
            <a:r>
              <a:rPr lang="en-US" dirty="0" smtClean="0"/>
              <a:t>are strongly </a:t>
            </a:r>
            <a:r>
              <a:rPr lang="en-US" dirty="0"/>
              <a:t>related to </a:t>
            </a:r>
            <a:r>
              <a:rPr lang="en-US" dirty="0" smtClean="0"/>
              <a:t>one another.</a:t>
            </a:r>
            <a:br>
              <a:rPr lang="en-US" dirty="0" smtClean="0"/>
            </a:br>
            <a:r>
              <a:rPr lang="en-US" dirty="0" smtClean="0"/>
              <a:t>For example: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B0F0"/>
                </a:solidFill>
              </a:rPr>
              <a:t>- Declaration </a:t>
            </a:r>
            <a:r>
              <a:rPr lang="en-US" dirty="0">
                <a:solidFill>
                  <a:srgbClr val="00B0F0"/>
                </a:solidFill>
              </a:rPr>
              <a:t>of </a:t>
            </a:r>
            <a:r>
              <a:rPr lang="en-US" dirty="0" smtClean="0">
                <a:solidFill>
                  <a:srgbClr val="00B0F0"/>
                </a:solidFill>
              </a:rPr>
              <a:t>variable and assignment </a:t>
            </a:r>
            <a:r>
              <a:rPr lang="en-US" dirty="0">
                <a:solidFill>
                  <a:srgbClr val="00B0F0"/>
                </a:solidFill>
              </a:rPr>
              <a:t>to </a:t>
            </a:r>
            <a:r>
              <a:rPr lang="en-US" dirty="0" smtClean="0">
                <a:solidFill>
                  <a:srgbClr val="00B0F0"/>
                </a:solidFill>
              </a:rPr>
              <a:t>the same variable</a:t>
            </a: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- Textual </a:t>
            </a:r>
            <a:r>
              <a:rPr lang="en-US" dirty="0">
                <a:solidFill>
                  <a:srgbClr val="00B0F0"/>
                </a:solidFill>
              </a:rPr>
              <a:t>Macro uses #define and the usage of this macro throughout the </a:t>
            </a:r>
            <a:r>
              <a:rPr lang="en-US" dirty="0" smtClean="0">
                <a:solidFill>
                  <a:srgbClr val="00B0F0"/>
                </a:solidFill>
              </a:rPr>
              <a:t>code</a:t>
            </a:r>
          </a:p>
          <a:p>
            <a:pPr marL="457200" indent="-457200" algn="l" rtl="0">
              <a:buFont typeface="+mj-lt"/>
              <a:buAutoNum type="arabicPeriod"/>
            </a:pPr>
            <a:endParaRPr lang="en-US" dirty="0" smtClean="0"/>
          </a:p>
          <a:p>
            <a:pPr marL="457200" indent="-457200" algn="l" rtl="0">
              <a:buFont typeface="+mj-lt"/>
              <a:buAutoNum type="arabicPeriod"/>
            </a:pPr>
            <a:r>
              <a:rPr lang="en-US" b="1" dirty="0"/>
              <a:t>Double counting </a:t>
            </a:r>
            <a:r>
              <a:rPr lang="en-US" dirty="0"/>
              <a:t>– </a:t>
            </a:r>
            <a:r>
              <a:rPr lang="en-US" dirty="0" smtClean="0"/>
              <a:t>some properties can hold for the same line.</a:t>
            </a:r>
            <a:br>
              <a:rPr lang="en-US" dirty="0" smtClean="0"/>
            </a:br>
            <a:r>
              <a:rPr lang="en-US" dirty="0" smtClean="0"/>
              <a:t>Therefore </a:t>
            </a:r>
            <a:r>
              <a:rPr lang="en-US" dirty="0"/>
              <a:t>it will be </a:t>
            </a:r>
            <a:r>
              <a:rPr lang="en-US" dirty="0" smtClean="0"/>
              <a:t>counted twice (one in each measure).</a:t>
            </a:r>
            <a:br>
              <a:rPr lang="en-US" dirty="0" smtClean="0"/>
            </a:br>
            <a:r>
              <a:rPr lang="en-US" dirty="0" smtClean="0"/>
              <a:t>For example: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- </a:t>
            </a:r>
            <a:r>
              <a:rPr lang="en-US" dirty="0" smtClean="0">
                <a:solidFill>
                  <a:srgbClr val="00B0F0"/>
                </a:solidFill>
              </a:rPr>
              <a:t>If statement that combines an assignment</a:t>
            </a:r>
          </a:p>
        </p:txBody>
      </p:sp>
    </p:spTree>
    <p:extLst>
      <p:ext uri="{BB962C8B-B14F-4D97-AF65-F5344CB8AC3E}">
        <p14:creationId xmlns:p14="http://schemas.microsoft.com/office/powerpoint/2010/main" val="114435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263833" y="523304"/>
            <a:ext cx="8610600" cy="1293028"/>
          </a:xfrm>
        </p:spPr>
        <p:txBody>
          <a:bodyPr/>
          <a:lstStyle/>
          <a:p>
            <a:pPr algn="ctr" rtl="0"/>
            <a:r>
              <a:rPr lang="en-US" dirty="0"/>
              <a:t>c detection – </a:t>
            </a:r>
            <a:r>
              <a:rPr lang="en-US" dirty="0" smtClean="0"/>
              <a:t>Solution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62000" y="2194560"/>
            <a:ext cx="10112433" cy="4024125"/>
          </a:xfrm>
        </p:spPr>
        <p:txBody>
          <a:bodyPr/>
          <a:lstStyle/>
          <a:p>
            <a:pPr algn="l" rtl="0"/>
            <a:r>
              <a:rPr lang="en-US" dirty="0" smtClean="0"/>
              <a:t>As a result I realized it's </a:t>
            </a:r>
            <a:r>
              <a:rPr lang="en-US" dirty="0"/>
              <a:t>not sufficient to verify </a:t>
            </a:r>
            <a:r>
              <a:rPr lang="en-US" dirty="0" smtClean="0"/>
              <a:t>that </a:t>
            </a:r>
            <a:r>
              <a:rPr lang="en-US" dirty="0"/>
              <a:t>each </a:t>
            </a:r>
            <a:r>
              <a:rPr lang="en-US" dirty="0" smtClean="0"/>
              <a:t>property </a:t>
            </a:r>
            <a:r>
              <a:rPr lang="en-US" dirty="0"/>
              <a:t>holds </a:t>
            </a:r>
            <a:r>
              <a:rPr lang="en-US" dirty="0" smtClean="0"/>
              <a:t>separately.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should relate </a:t>
            </a:r>
            <a:r>
              <a:rPr lang="en-US" dirty="0" smtClean="0"/>
              <a:t>each line </a:t>
            </a:r>
            <a:r>
              <a:rPr lang="en-US" dirty="0"/>
              <a:t>as part of a </a:t>
            </a:r>
            <a:r>
              <a:rPr lang="en-US" dirty="0">
                <a:solidFill>
                  <a:srgbClr val="FFC000"/>
                </a:solidFill>
              </a:rPr>
              <a:t>wide </a:t>
            </a:r>
            <a:r>
              <a:rPr lang="en-US" dirty="0" smtClean="0">
                <a:solidFill>
                  <a:srgbClr val="FFC000"/>
                </a:solidFill>
              </a:rPr>
              <a:t>context</a:t>
            </a:r>
            <a:r>
              <a:rPr lang="en-US" dirty="0" smtClean="0"/>
              <a:t>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We </a:t>
            </a:r>
            <a:r>
              <a:rPr lang="en-US" dirty="0" smtClean="0"/>
              <a:t>should analyze </a:t>
            </a:r>
            <a:r>
              <a:rPr lang="en-US" dirty="0"/>
              <a:t>the </a:t>
            </a:r>
            <a:r>
              <a:rPr lang="en-US" dirty="0" smtClean="0">
                <a:solidFill>
                  <a:srgbClr val="FFC000"/>
                </a:solidFill>
              </a:rPr>
              <a:t>structure</a:t>
            </a:r>
            <a:r>
              <a:rPr lang="en-US" dirty="0" smtClean="0"/>
              <a:t> of the text.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We need to change the </a:t>
            </a:r>
            <a:r>
              <a:rPr lang="en-US" dirty="0">
                <a:solidFill>
                  <a:srgbClr val="FFC000"/>
                </a:solidFill>
              </a:rPr>
              <a:t>point of view</a:t>
            </a:r>
            <a:r>
              <a:rPr lang="en-US" dirty="0"/>
              <a:t>.</a:t>
            </a:r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  <p:pic>
        <p:nvPicPr>
          <p:cNvPr id="4" name="Picture 10" descr="View Of The Eiffel Tower Close-up, Paris, France Stock Photo, Picture And  Royalty Free Image. Image 104682885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133" y="4760259"/>
            <a:ext cx="2189322" cy="145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חץ ימינה 4"/>
          <p:cNvSpPr/>
          <p:nvPr/>
        </p:nvSpPr>
        <p:spPr>
          <a:xfrm>
            <a:off x="9095279" y="5296607"/>
            <a:ext cx="1059973" cy="385730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077" y="4269152"/>
            <a:ext cx="1462150" cy="194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2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81735" y="347508"/>
            <a:ext cx="8610600" cy="1293028"/>
          </a:xfrm>
        </p:spPr>
        <p:txBody>
          <a:bodyPr/>
          <a:lstStyle/>
          <a:p>
            <a:pPr algn="ctr" rtl="0"/>
            <a:r>
              <a:rPr lang="en-US" dirty="0"/>
              <a:t>c detection – </a:t>
            </a:r>
            <a:r>
              <a:rPr lang="en-US" dirty="0" smtClean="0"/>
              <a:t>the algorithm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11840" y="1575992"/>
            <a:ext cx="11409831" cy="4932381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 smtClean="0"/>
              <a:t>As a rule of thumb, the algorithm premise </a:t>
            </a:r>
            <a:r>
              <a:rPr lang="en-US" dirty="0"/>
              <a:t>the text is a C </a:t>
            </a:r>
            <a:r>
              <a:rPr lang="en-US" dirty="0" smtClean="0"/>
              <a:t>code,</a:t>
            </a:r>
            <a:br>
              <a:rPr lang="en-US" dirty="0" smtClean="0"/>
            </a:br>
            <a:r>
              <a:rPr lang="en-US" dirty="0" smtClean="0"/>
              <a:t>unless it proves otherwise.</a:t>
            </a:r>
            <a:endParaRPr lang="en-US" sz="1800" b="1" dirty="0"/>
          </a:p>
          <a:p>
            <a:pPr marL="457200" indent="-457200" algn="l" rtl="0">
              <a:buFont typeface="+mj-lt"/>
              <a:buAutoNum type="arabicPeriod"/>
            </a:pPr>
            <a:r>
              <a:rPr lang="en-US" sz="1800" b="1" dirty="0" smtClean="0"/>
              <a:t>MACROS</a:t>
            </a:r>
            <a:r>
              <a:rPr lang="en-US" sz="1800" dirty="0" smtClean="0"/>
              <a:t> – detect all the MACROS of the form (#define, #</a:t>
            </a:r>
            <a:r>
              <a:rPr lang="en-US" sz="1800" dirty="0" err="1" smtClean="0"/>
              <a:t>ifdef</a:t>
            </a:r>
            <a:r>
              <a:rPr lang="en-US" sz="1800" dirty="0" smtClean="0"/>
              <a:t>…) and substitute the value in all their instances in the text (imitating the preprocessor functionality)</a:t>
            </a:r>
          </a:p>
          <a:p>
            <a:pPr marL="457200" indent="-457200" algn="l" rtl="0">
              <a:buFont typeface="+mj-lt"/>
              <a:buAutoNum type="arabicPeriod"/>
            </a:pPr>
            <a:endParaRPr lang="en-US" sz="1800" dirty="0" smtClean="0"/>
          </a:p>
          <a:p>
            <a:pPr marL="457200" indent="-457200" algn="l" rtl="0">
              <a:buFont typeface="+mj-lt"/>
              <a:buAutoNum type="arabicPeriod"/>
            </a:pPr>
            <a:r>
              <a:rPr lang="en-US" sz="1800" b="1" dirty="0" smtClean="0"/>
              <a:t>Comments</a:t>
            </a:r>
            <a:r>
              <a:rPr lang="en-US" sz="1800" dirty="0" smtClean="0"/>
              <a:t> – detect comment lines in the code</a:t>
            </a:r>
          </a:p>
          <a:p>
            <a:pPr marL="457200" indent="-457200" algn="l" rtl="0">
              <a:buFont typeface="+mj-lt"/>
              <a:buAutoNum type="arabicPeriod"/>
            </a:pPr>
            <a:endParaRPr lang="en-US" sz="1800" dirty="0" smtClean="0"/>
          </a:p>
          <a:p>
            <a:pPr marL="457200" indent="-457200" algn="l" rtl="0">
              <a:buFont typeface="+mj-lt"/>
              <a:buAutoNum type="arabicPeriod"/>
            </a:pPr>
            <a:endParaRPr lang="en-US" sz="1800" dirty="0" smtClean="0"/>
          </a:p>
          <a:p>
            <a:pPr marL="457200" indent="-457200" algn="l" rtl="0">
              <a:buFont typeface="+mj-lt"/>
              <a:buAutoNum type="arabicPeriod"/>
            </a:pPr>
            <a:r>
              <a:rPr lang="en-US" sz="1800" b="1" dirty="0" smtClean="0"/>
              <a:t>Semicolons</a:t>
            </a:r>
            <a:r>
              <a:rPr lang="en-US" sz="1800" dirty="0" smtClean="0"/>
              <a:t> – split the code into lines by </a:t>
            </a:r>
            <a:r>
              <a:rPr lang="en-US" sz="1800" dirty="0"/>
              <a:t>the </a:t>
            </a:r>
            <a:r>
              <a:rPr lang="en-US" sz="1800" dirty="0" smtClean="0"/>
              <a:t>semicolons and </a:t>
            </a:r>
            <a:r>
              <a:rPr lang="en-US" sz="1800" dirty="0"/>
              <a:t>remove redundant </a:t>
            </a:r>
            <a:r>
              <a:rPr lang="en-US" sz="1800" dirty="0" smtClean="0"/>
              <a:t>whitespaces.</a:t>
            </a:r>
          </a:p>
          <a:p>
            <a:pPr marL="457200" indent="-457200" algn="l" rtl="0">
              <a:buFont typeface="+mj-lt"/>
              <a:buAutoNum type="arabicPeriod"/>
            </a:pPr>
            <a:endParaRPr lang="en-US" sz="1800" dirty="0" smtClean="0"/>
          </a:p>
          <a:p>
            <a:pPr marL="457200" indent="-457200" algn="l" rtl="0">
              <a:buFont typeface="+mj-lt"/>
              <a:buAutoNum type="arabicPeriod"/>
            </a:pPr>
            <a:r>
              <a:rPr lang="en-US" sz="1800" b="1" dirty="0" smtClean="0"/>
              <a:t>Declaration </a:t>
            </a:r>
            <a:r>
              <a:rPr lang="en-US" sz="1800" dirty="0" smtClean="0"/>
              <a:t>– </a:t>
            </a:r>
            <a:r>
              <a:rPr lang="en-US" sz="1800" dirty="0"/>
              <a:t>d</a:t>
            </a:r>
            <a:r>
              <a:rPr lang="en-US" sz="1800" dirty="0" smtClean="0"/>
              <a:t>etect variables &amp; functions declarations using the by </a:t>
            </a:r>
            <a:r>
              <a:rPr lang="en-US" sz="1800" dirty="0"/>
              <a:t>the </a:t>
            </a:r>
            <a:r>
              <a:rPr lang="en-US" sz="1800" dirty="0" smtClean="0"/>
              <a:t>following</a:t>
            </a:r>
            <a:br>
              <a:rPr lang="en-US" sz="1800" dirty="0" smtClean="0"/>
            </a:br>
            <a:r>
              <a:rPr lang="en-US" sz="1800" dirty="0" smtClean="0"/>
              <a:t>predecessor keywords: (store the variables for later use)</a:t>
            </a:r>
          </a:p>
          <a:p>
            <a:pPr marL="0" indent="0" algn="l" rtl="0">
              <a:buNone/>
            </a:pPr>
            <a:endParaRPr lang="en-US" sz="1800" dirty="0" smtClean="0"/>
          </a:p>
          <a:p>
            <a:pPr marL="457200" indent="-457200" algn="l" rtl="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828" y="5883380"/>
            <a:ext cx="8954750" cy="447737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828" y="3727813"/>
            <a:ext cx="2448267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330823" y="603008"/>
            <a:ext cx="8610600" cy="1293028"/>
          </a:xfrm>
        </p:spPr>
        <p:txBody>
          <a:bodyPr/>
          <a:lstStyle/>
          <a:p>
            <a:pPr algn="ctr" rtl="0"/>
            <a:r>
              <a:rPr lang="en-US" dirty="0"/>
              <a:t>c detection – the algorithm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417346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1800" b="1" dirty="0" smtClean="0"/>
              <a:t>5. Control </a:t>
            </a:r>
            <a:r>
              <a:rPr lang="en-US" sz="1800" b="1" dirty="0"/>
              <a:t>blocks </a:t>
            </a:r>
            <a:r>
              <a:rPr lang="en-US" sz="1800" dirty="0"/>
              <a:t>– detect loops, if statements, and commands that affect the linearity of the </a:t>
            </a:r>
            <a:r>
              <a:rPr lang="en-US" sz="1800" dirty="0" smtClean="0"/>
              <a:t>code</a:t>
            </a:r>
          </a:p>
          <a:p>
            <a:pPr marL="0" indent="0" algn="l" rtl="0">
              <a:buNone/>
            </a:pPr>
            <a:endParaRPr lang="en-US" sz="1800" b="1" dirty="0" smtClean="0"/>
          </a:p>
          <a:p>
            <a:pPr marL="0" indent="0" algn="l" rtl="0">
              <a:buNone/>
            </a:pPr>
            <a:endParaRPr lang="en-US" sz="1800" b="1" dirty="0" smtClean="0"/>
          </a:p>
          <a:p>
            <a:pPr marL="0" indent="0" algn="l" rtl="0">
              <a:buNone/>
            </a:pPr>
            <a:r>
              <a:rPr lang="en-US" sz="1800" b="1" dirty="0" smtClean="0"/>
              <a:t>6. Assignments – </a:t>
            </a:r>
            <a:r>
              <a:rPr lang="en-US" sz="1800" dirty="0" smtClean="0"/>
              <a:t>detect any assignments to variables</a:t>
            </a:r>
            <a:r>
              <a:rPr lang="en-US" sz="1800" dirty="0"/>
              <a:t> </a:t>
            </a:r>
            <a:r>
              <a:rPr lang="en-US" sz="1800" dirty="0" smtClean="0"/>
              <a:t>(from the list obtained in stage 3)</a:t>
            </a:r>
          </a:p>
          <a:p>
            <a:pPr marL="0" indent="0" algn="l" rtl="0">
              <a:buNone/>
            </a:pPr>
            <a:endParaRPr lang="en-US" sz="1800" dirty="0"/>
          </a:p>
          <a:p>
            <a:pPr marL="0" indent="0" algn="l" rtl="0">
              <a:buNone/>
            </a:pPr>
            <a:r>
              <a:rPr lang="en-US" sz="1800" b="1" dirty="0" smtClean="0"/>
              <a:t>7. Functions </a:t>
            </a:r>
            <a:r>
              <a:rPr lang="en-US" sz="1800" dirty="0" smtClean="0"/>
              <a:t>– detect function calls (from the list obtained in stage 3)</a:t>
            </a:r>
          </a:p>
          <a:p>
            <a:pPr marL="0" indent="0" algn="l" rtl="0">
              <a:buNone/>
            </a:pPr>
            <a:endParaRPr lang="en-US" sz="1800" dirty="0"/>
          </a:p>
          <a:p>
            <a:pPr marL="0" indent="0" algn="l" rtl="0">
              <a:buNone/>
            </a:pPr>
            <a:r>
              <a:rPr lang="en-US" sz="1800" dirty="0"/>
              <a:t>* Notice that early stages </a:t>
            </a:r>
            <a:r>
              <a:rPr lang="en-US" sz="1800" dirty="0" smtClean="0"/>
              <a:t>assist to the operation of </a:t>
            </a:r>
            <a:r>
              <a:rPr lang="en-US" sz="1800" dirty="0"/>
              <a:t>the </a:t>
            </a:r>
            <a:r>
              <a:rPr lang="en-US" sz="1800" dirty="0" smtClean="0"/>
              <a:t>later stages.</a:t>
            </a:r>
            <a:endParaRPr lang="en-US" sz="1800" b="1" dirty="0" smtClean="0"/>
          </a:p>
          <a:p>
            <a:pPr marL="0" indent="0" algn="l" rtl="0">
              <a:buNone/>
            </a:pPr>
            <a:endParaRPr lang="en-US" sz="1800" b="1" dirty="0" smtClean="0"/>
          </a:p>
          <a:p>
            <a:pPr marL="0" indent="0" algn="l" rtl="0">
              <a:buNone/>
            </a:pPr>
            <a:endParaRPr lang="en-US" sz="1800" dirty="0" smtClean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965438"/>
            <a:ext cx="8649907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1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350994" y="594044"/>
            <a:ext cx="7490012" cy="1180968"/>
          </a:xfrm>
        </p:spPr>
        <p:txBody>
          <a:bodyPr/>
          <a:lstStyle/>
          <a:p>
            <a:pPr algn="ctr" rtl="0"/>
            <a:r>
              <a:rPr lang="en-US" dirty="0"/>
              <a:t>c detection – </a:t>
            </a:r>
            <a:r>
              <a:rPr lang="en-US" dirty="0" smtClean="0"/>
              <a:t>labeling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5800" y="2239384"/>
            <a:ext cx="10820400" cy="3372522"/>
          </a:xfrm>
        </p:spPr>
        <p:txBody>
          <a:bodyPr/>
          <a:lstStyle/>
          <a:p>
            <a:pPr algn="l" rtl="0"/>
            <a:r>
              <a:rPr lang="en-US" sz="2400" dirty="0"/>
              <a:t>Each line we parsed, gets a </a:t>
            </a:r>
            <a:r>
              <a:rPr lang="en-US" sz="2400" dirty="0">
                <a:solidFill>
                  <a:srgbClr val="FFC000"/>
                </a:solidFill>
              </a:rPr>
              <a:t>label</a:t>
            </a:r>
            <a:r>
              <a:rPr lang="en-US" sz="2400" dirty="0"/>
              <a:t> corresponding to one of </a:t>
            </a:r>
            <a:r>
              <a:rPr lang="en-US" sz="2400" dirty="0" smtClean="0"/>
              <a:t>the stages </a:t>
            </a:r>
            <a:r>
              <a:rPr lang="en-US" sz="2400" dirty="0"/>
              <a:t>(or None)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sz="2400" dirty="0" smtClean="0"/>
              <a:t>A </a:t>
            </a:r>
            <a:r>
              <a:rPr lang="en-US" sz="2400" dirty="0"/>
              <a:t>line with a label is considered as </a:t>
            </a:r>
            <a:r>
              <a:rPr lang="en-US" sz="2400" dirty="0">
                <a:solidFill>
                  <a:srgbClr val="FFC000"/>
                </a:solidFill>
              </a:rPr>
              <a:t>C line</a:t>
            </a:r>
            <a:r>
              <a:rPr lang="en-US" sz="2400" dirty="0"/>
              <a:t>.</a:t>
            </a:r>
          </a:p>
          <a:p>
            <a:pPr algn="l" rtl="0"/>
            <a:endParaRPr lang="en-US" dirty="0"/>
          </a:p>
          <a:p>
            <a:pPr algn="l" rtl="0"/>
            <a:r>
              <a:rPr lang="en-US" sz="2400" dirty="0"/>
              <a:t>Every successive </a:t>
            </a:r>
            <a:r>
              <a:rPr lang="en-US" sz="2400" dirty="0" smtClean="0"/>
              <a:t>group of </a:t>
            </a:r>
            <a:r>
              <a:rPr lang="en-US" sz="2400" dirty="0"/>
              <a:t>C lines is considered as </a:t>
            </a:r>
            <a:r>
              <a:rPr lang="en-US" sz="2400" dirty="0">
                <a:solidFill>
                  <a:srgbClr val="FFC000"/>
                </a:solidFill>
              </a:rPr>
              <a:t>C </a:t>
            </a:r>
            <a:r>
              <a:rPr lang="en-US" sz="2400" dirty="0" smtClean="0">
                <a:solidFill>
                  <a:srgbClr val="FFC000"/>
                </a:solidFill>
              </a:rPr>
              <a:t>block</a:t>
            </a:r>
            <a:endParaRPr lang="en-US" dirty="0" smtClean="0"/>
          </a:p>
          <a:p>
            <a:pPr marL="0" indent="0" algn="l" rtl="0">
              <a:buNone/>
            </a:pPr>
            <a:r>
              <a:rPr lang="en-US" sz="2000" dirty="0" smtClean="0"/>
              <a:t>(The minimum size for a block decided by a threshold variable)</a:t>
            </a:r>
          </a:p>
        </p:txBody>
      </p:sp>
    </p:spTree>
    <p:extLst>
      <p:ext uri="{BB962C8B-B14F-4D97-AF65-F5344CB8AC3E}">
        <p14:creationId xmlns:p14="http://schemas.microsoft.com/office/powerpoint/2010/main" val="429363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904565" y="567150"/>
            <a:ext cx="6687671" cy="1252686"/>
          </a:xfrm>
        </p:spPr>
        <p:txBody>
          <a:bodyPr/>
          <a:lstStyle/>
          <a:p>
            <a:pPr algn="ctr" rtl="0"/>
            <a:r>
              <a:rPr lang="en-US" dirty="0" smtClean="0"/>
              <a:t>C detection - verdict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5799" y="2024230"/>
            <a:ext cx="11156577" cy="4134522"/>
          </a:xfrm>
        </p:spPr>
        <p:txBody>
          <a:bodyPr>
            <a:normAutofit fontScale="92500"/>
          </a:bodyPr>
          <a:lstStyle/>
          <a:p>
            <a:pPr marL="0" indent="0" algn="l" rtl="0">
              <a:buNone/>
            </a:pPr>
            <a:r>
              <a:rPr lang="en-US" dirty="0"/>
              <a:t>After we collect all this data, we apply </a:t>
            </a:r>
            <a:r>
              <a:rPr lang="en-US" dirty="0" smtClean="0">
                <a:solidFill>
                  <a:srgbClr val="FFC000"/>
                </a:solidFill>
              </a:rPr>
              <a:t>heuristic based thresholds</a:t>
            </a:r>
            <a:r>
              <a:rPr lang="en-US" dirty="0" smtClean="0"/>
              <a:t>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 smtClean="0"/>
              <a:t>Those are based on some research I have done and </a:t>
            </a:r>
            <a:r>
              <a:rPr lang="en-US" b="1" dirty="0" smtClean="0"/>
              <a:t>many</a:t>
            </a:r>
            <a:r>
              <a:rPr lang="en-US" dirty="0" smtClean="0"/>
              <a:t> code &amp; text examples.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 smtClean="0"/>
              <a:t>If one of the thresholds </a:t>
            </a:r>
            <a:r>
              <a:rPr lang="en-US" dirty="0"/>
              <a:t>are crossed, we </a:t>
            </a:r>
            <a:r>
              <a:rPr lang="en-US" dirty="0" smtClean="0"/>
              <a:t>report ‘C code’.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 smtClean="0"/>
              <a:t>Consequently we </a:t>
            </a:r>
            <a:r>
              <a:rPr lang="en-US" dirty="0" smtClean="0">
                <a:solidFill>
                  <a:srgbClr val="FF0000"/>
                </a:solidFill>
              </a:rPr>
              <a:t>block the text</a:t>
            </a:r>
            <a:r>
              <a:rPr lang="en-US" dirty="0" smtClean="0"/>
              <a:t>.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4264891"/>
            <a:ext cx="7544853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423713"/>
            <a:ext cx="12192000" cy="992710"/>
          </a:xfrm>
        </p:spPr>
        <p:txBody>
          <a:bodyPr>
            <a:normAutofit/>
          </a:bodyPr>
          <a:lstStyle/>
          <a:p>
            <a:pPr algn="ctr" rtl="0"/>
            <a:r>
              <a:rPr lang="en-US" sz="3600" dirty="0" smtClean="0"/>
              <a:t>MY biggest </a:t>
            </a:r>
            <a:r>
              <a:rPr lang="en-US" sz="3600" dirty="0" smtClean="0">
                <a:solidFill>
                  <a:srgbClr val="FFC000"/>
                </a:solidFill>
              </a:rPr>
              <a:t>challenge</a:t>
            </a:r>
            <a:r>
              <a:rPr lang="en-US" sz="3600" dirty="0" smtClean="0"/>
              <a:t>  during the workshop</a:t>
            </a:r>
            <a:endParaRPr lang="he-IL" sz="36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197" y="1416423"/>
            <a:ext cx="3573221" cy="52663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7718" y="1676561"/>
            <a:ext cx="4948517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b="1" dirty="0" smtClean="0">
                <a:solidFill>
                  <a:srgbClr val="C00000"/>
                </a:solidFill>
              </a:rPr>
              <a:t>Constructing the Proxy !</a:t>
            </a:r>
            <a:endParaRPr lang="he-IL" sz="3200" b="1" dirty="0">
              <a:solidFill>
                <a:srgbClr val="C00000"/>
              </a:solidFill>
            </a:endParaRPr>
          </a:p>
        </p:txBody>
      </p:sp>
      <p:grpSp>
        <p:nvGrpSpPr>
          <p:cNvPr id="40" name="קבוצה 39"/>
          <p:cNvGrpSpPr/>
          <p:nvPr/>
        </p:nvGrpSpPr>
        <p:grpSpPr>
          <a:xfrm>
            <a:off x="281649" y="2523939"/>
            <a:ext cx="6979763" cy="4158875"/>
            <a:chOff x="882284" y="699246"/>
            <a:chExt cx="9640711" cy="5422901"/>
          </a:xfrm>
        </p:grpSpPr>
        <p:pic>
          <p:nvPicPr>
            <p:cNvPr id="35" name="Picture 2" descr="תוצאת תמונה עבור ‪MITM‬‏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284" y="699246"/>
              <a:ext cx="9640711" cy="5422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3317768" y="4199645"/>
              <a:ext cx="2419880" cy="481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0073"/>
                </a:buClr>
                <a:buSzPct val="65000"/>
                <a:buFont typeface="Wingdings" pitchFamily="2" charset="2"/>
                <a:buNone/>
              </a:pPr>
              <a:r>
                <a:rPr lang="en-US" b="1" dirty="0">
                  <a:solidFill>
                    <a:srgbClr val="4E4E4E"/>
                  </a:solidFill>
                  <a:latin typeface="Helvetica" pitchFamily="34" charset="0"/>
                </a:rPr>
                <a:t>IP C / Port X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61044" y="4199561"/>
              <a:ext cx="2552240" cy="481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0073"/>
                </a:buClr>
                <a:buSzPct val="65000"/>
                <a:buFont typeface="Wingdings" pitchFamily="2" charset="2"/>
                <a:buNone/>
              </a:pPr>
              <a:r>
                <a:rPr lang="en-US" b="1" dirty="0">
                  <a:solidFill>
                    <a:srgbClr val="4E4E4E"/>
                  </a:solidFill>
                  <a:latin typeface="Helvetica" pitchFamily="34" charset="0"/>
                </a:rPr>
                <a:t>IP S / Port 80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83935" y="1882655"/>
              <a:ext cx="2229349" cy="481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0073"/>
                </a:buClr>
                <a:buSzPct val="65000"/>
                <a:buFont typeface="Wingdings" pitchFamily="2" charset="2"/>
                <a:buNone/>
              </a:pPr>
              <a:r>
                <a:rPr lang="en-US" b="1" dirty="0">
                  <a:solidFill>
                    <a:srgbClr val="4E4E4E"/>
                  </a:solidFill>
                  <a:latin typeface="Helvetica" pitchFamily="34" charset="0"/>
                </a:rPr>
                <a:t>IP C / Port Y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472539" y="1882655"/>
              <a:ext cx="2356460" cy="481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0073"/>
                </a:buClr>
                <a:buSzPct val="65000"/>
                <a:buFont typeface="Wingdings" pitchFamily="2" charset="2"/>
                <a:buNone/>
              </a:pPr>
              <a:r>
                <a:rPr lang="en-US" b="1" dirty="0">
                  <a:solidFill>
                    <a:srgbClr val="4E4E4E"/>
                  </a:solidFill>
                  <a:latin typeface="Helvetica" pitchFamily="34" charset="0"/>
                </a:rPr>
                <a:t>IP S / Port 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72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440801" y="692656"/>
            <a:ext cx="8259265" cy="1293028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IPS – Intrusion prevention system</a:t>
            </a:r>
            <a:endParaRPr lang="he-IL" sz="3600" dirty="0"/>
          </a:p>
        </p:txBody>
      </p:sp>
      <p:pic>
        <p:nvPicPr>
          <p:cNvPr id="2050" name="Picture 2" descr="מה זה - מערכת I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94560"/>
            <a:ext cx="47625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trusion detection and prevention systems - IDS I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172" y="2816378"/>
            <a:ext cx="3220894" cy="214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219645" y="5860837"/>
            <a:ext cx="24548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err="1" smtClean="0">
                <a:hlinkClick r:id="rId4"/>
              </a:rPr>
              <a:t>Metasploit</a:t>
            </a:r>
            <a:r>
              <a:rPr lang="en-US" dirty="0" smtClean="0">
                <a:hlinkClick r:id="rId4"/>
              </a:rPr>
              <a:t> Module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2209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822980" y="656797"/>
            <a:ext cx="4348815" cy="1293028"/>
          </a:xfrm>
        </p:spPr>
        <p:txBody>
          <a:bodyPr/>
          <a:lstStyle/>
          <a:p>
            <a:pPr algn="ctr" rtl="0"/>
            <a:r>
              <a:rPr lang="en-US" dirty="0" smtClean="0"/>
              <a:t>Questions</a:t>
            </a:r>
            <a:endParaRPr lang="he-IL" dirty="0"/>
          </a:p>
        </p:txBody>
      </p:sp>
      <p:pic>
        <p:nvPicPr>
          <p:cNvPr id="8194" name="Picture 2" descr="What is a good question? | Dragonfly Train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979" y="1949825"/>
            <a:ext cx="4348816" cy="434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75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588816" y="524069"/>
            <a:ext cx="5014368" cy="1022863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Apache zookeeper</a:t>
            </a:r>
            <a:endParaRPr lang="he-IL" sz="36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 </a:t>
            </a:r>
            <a:r>
              <a:rPr lang="en-US" dirty="0" smtClean="0"/>
              <a:t>Centralized </a:t>
            </a:r>
            <a:r>
              <a:rPr lang="en-US" dirty="0"/>
              <a:t>service for maintaining configuration </a:t>
            </a:r>
            <a:r>
              <a:rPr lang="en-US" dirty="0" smtClean="0"/>
              <a:t>information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Implements an interface of a very small </a:t>
            </a:r>
            <a:r>
              <a:rPr lang="en-US" dirty="0"/>
              <a:t>directory tree structure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file </a:t>
            </a:r>
            <a:r>
              <a:rPr lang="en-US" dirty="0"/>
              <a:t>systems</a:t>
            </a:r>
            <a:r>
              <a:rPr lang="en-US" dirty="0" smtClean="0"/>
              <a:t>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Relive distributed applications the responsibility</a:t>
            </a:r>
            <a:br>
              <a:rPr lang="en-US" dirty="0" smtClean="0"/>
            </a:br>
            <a:r>
              <a:rPr lang="en-US" dirty="0" smtClean="0"/>
              <a:t>of implementing coordination service </a:t>
            </a:r>
            <a:r>
              <a:rPr lang="en-US" dirty="0" smtClean="0">
                <a:solidFill>
                  <a:srgbClr val="FFC000"/>
                </a:solidFill>
              </a:rPr>
              <a:t>from scratch</a:t>
            </a:r>
            <a:r>
              <a:rPr lang="en-US" dirty="0" smtClean="0"/>
              <a:t>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B</a:t>
            </a:r>
            <a:r>
              <a:rPr lang="en-US" dirty="0" smtClean="0"/>
              <a:t>asis </a:t>
            </a:r>
            <a:r>
              <a:rPr lang="en-US" dirty="0"/>
              <a:t>for the construction of more complicated </a:t>
            </a:r>
            <a:r>
              <a:rPr lang="en-US" dirty="0" smtClean="0"/>
              <a:t>services.</a:t>
            </a:r>
            <a:br>
              <a:rPr lang="en-US" dirty="0" smtClean="0"/>
            </a:br>
            <a:r>
              <a:rPr lang="en-US" dirty="0" smtClean="0"/>
              <a:t>Therefore Provides very simple API</a:t>
            </a:r>
            <a:endParaRPr lang="en-US" dirty="0"/>
          </a:p>
        </p:txBody>
      </p:sp>
      <p:pic>
        <p:nvPicPr>
          <p:cNvPr id="3074" name="Picture 2" descr="Apache ZooKeeper - Wikipedi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02"/>
          <a:stretch/>
        </p:blipFill>
        <p:spPr bwMode="auto">
          <a:xfrm>
            <a:off x="8911805" y="3903216"/>
            <a:ext cx="2594395" cy="231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קובץ:Magnifying glass icon mgx1.svg – ויקיפדיה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818" y="5330609"/>
            <a:ext cx="1356676" cy="152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33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7298267" cy="934384"/>
          </a:xfrm>
        </p:spPr>
        <p:txBody>
          <a:bodyPr>
            <a:normAutofit/>
          </a:bodyPr>
          <a:lstStyle/>
          <a:p>
            <a:pPr algn="l" rtl="0"/>
            <a:r>
              <a:rPr lang="en-US" sz="3600" dirty="0" smtClean="0"/>
              <a:t>It’s not a bug, It’s a feature!</a:t>
            </a:r>
            <a:endParaRPr lang="he-IL" sz="36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51534" y="1905000"/>
            <a:ext cx="7223389" cy="4555067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Apache Zookeeper is used by default over the </a:t>
            </a:r>
            <a:r>
              <a:rPr lang="en-US" dirty="0" smtClean="0">
                <a:solidFill>
                  <a:srgbClr val="FFC000"/>
                </a:solidFill>
              </a:rPr>
              <a:t>port 2181</a:t>
            </a:r>
            <a:r>
              <a:rPr lang="en-US" dirty="0" smtClean="0"/>
              <a:t>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This service exposes an interface of small set of monitoring commands called </a:t>
            </a:r>
            <a:r>
              <a:rPr lang="en-US" dirty="0" smtClean="0">
                <a:solidFill>
                  <a:srgbClr val="FFC000"/>
                </a:solidFill>
              </a:rPr>
              <a:t>‘The 4 letter words’</a:t>
            </a:r>
            <a:r>
              <a:rPr lang="en-US" dirty="0" smtClean="0"/>
              <a:t>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Those commands can </a:t>
            </a:r>
            <a:r>
              <a:rPr lang="en-US" dirty="0"/>
              <a:t>be sent without any authentications via telnet or </a:t>
            </a:r>
            <a:r>
              <a:rPr lang="en-US" dirty="0">
                <a:solidFill>
                  <a:srgbClr val="FFC000"/>
                </a:solidFill>
              </a:rPr>
              <a:t>‘plain’ </a:t>
            </a:r>
            <a:r>
              <a:rPr lang="en-US" dirty="0" smtClean="0">
                <a:solidFill>
                  <a:srgbClr val="FFC000"/>
                </a:solidFill>
              </a:rPr>
              <a:t>TCP</a:t>
            </a:r>
            <a:r>
              <a:rPr lang="en-US" dirty="0" smtClean="0"/>
              <a:t>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By default 4-letter-word commands are </a:t>
            </a:r>
            <a:r>
              <a:rPr lang="en-US" dirty="0" smtClean="0"/>
              <a:t>disabled – you </a:t>
            </a:r>
            <a:r>
              <a:rPr lang="en-US" dirty="0"/>
              <a:t>must enable them when configuring the </a:t>
            </a:r>
            <a:r>
              <a:rPr lang="en-US" dirty="0" err="1"/>
              <a:t>ZooKeeper</a:t>
            </a:r>
            <a:r>
              <a:rPr lang="en-US" dirty="0"/>
              <a:t>.</a:t>
            </a:r>
            <a:endParaRPr lang="en-US" dirty="0" smtClean="0"/>
          </a:p>
          <a:p>
            <a:pPr algn="l" rtl="0"/>
            <a:endParaRPr lang="he-IL" dirty="0"/>
          </a:p>
        </p:txBody>
      </p:sp>
      <p:pic>
        <p:nvPicPr>
          <p:cNvPr id="4098" name="Picture 2" descr="Typemock on Twitter: &quot;The struggle is real #DevOps #QA #Bug #Feature… 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352" y="2057401"/>
            <a:ext cx="3908259" cy="425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rofile photo of Juushya G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1379" y="4667596"/>
            <a:ext cx="660862" cy="66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rofile photo of Juushya G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084" y="4745181"/>
            <a:ext cx="660862" cy="66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30946" y="4710544"/>
            <a:ext cx="735272" cy="215444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l"/>
            <a:r>
              <a:rPr lang="en-US" sz="800" dirty="0" err="1">
                <a:solidFill>
                  <a:schemeClr val="bg1"/>
                </a:solidFill>
              </a:rPr>
              <a:t>Juushya</a:t>
            </a:r>
            <a:r>
              <a:rPr lang="en-US" sz="800" dirty="0">
                <a:solidFill>
                  <a:schemeClr val="bg1"/>
                </a:solidFill>
              </a:rPr>
              <a:t> G.</a:t>
            </a:r>
            <a:endParaRPr lang="he-IL" sz="800" dirty="0">
              <a:solidFill>
                <a:schemeClr val="bg1"/>
              </a:solidFill>
            </a:endParaRPr>
          </a:p>
        </p:txBody>
      </p:sp>
      <p:pic>
        <p:nvPicPr>
          <p:cNvPr id="8" name="Picture 2" descr="Apache ZooKeeper - Wikipedi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5" t="-1100" r="67681" b="71517"/>
          <a:stretch/>
        </p:blipFill>
        <p:spPr bwMode="auto">
          <a:xfrm>
            <a:off x="8678334" y="2879469"/>
            <a:ext cx="651936" cy="68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Apache ZooKeeper - Wikipedi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5" t="-1100" r="67681" b="71517"/>
          <a:stretch/>
        </p:blipFill>
        <p:spPr bwMode="auto">
          <a:xfrm>
            <a:off x="10484508" y="2862843"/>
            <a:ext cx="651937" cy="68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pache ZooKeeper - Wikipedi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5" t="-1100" r="67681" b="71517"/>
          <a:stretch/>
        </p:blipFill>
        <p:spPr bwMode="auto">
          <a:xfrm>
            <a:off x="10467882" y="4784936"/>
            <a:ext cx="591127" cy="62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Metasploit Project (@metasploit) | Twitter"/>
          <p:cNvSpPr>
            <a:spLocks noChangeAspect="1" noChangeArrowheads="1"/>
          </p:cNvSpPr>
          <p:nvPr/>
        </p:nvSpPr>
        <p:spPr bwMode="auto">
          <a:xfrm>
            <a:off x="6760088" y="305769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2" name="Picture 10" descr="Metasploit Project (@metasploit) | Twitt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225" y="5502299"/>
            <a:ext cx="716386" cy="71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04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086100" y="730506"/>
            <a:ext cx="6616700" cy="1098294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Vulnerability. But why?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04852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You may ask yourself why would </a:t>
            </a:r>
            <a:r>
              <a:rPr lang="en-US" dirty="0" err="1"/>
              <a:t>ZooKeeper</a:t>
            </a:r>
            <a:r>
              <a:rPr lang="en-US" dirty="0"/>
              <a:t> expose such a bare </a:t>
            </a:r>
            <a:r>
              <a:rPr lang="en-US" dirty="0" smtClean="0"/>
              <a:t>interface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the first place</a:t>
            </a:r>
            <a:r>
              <a:rPr lang="en-US" dirty="0" smtClean="0"/>
              <a:t>?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 smtClean="0"/>
              <a:t>As mentioned above this service is used at the early construction phases, where the system isn’t functioning well.</a:t>
            </a:r>
          </a:p>
          <a:p>
            <a:pPr algn="l" rtl="0"/>
            <a:r>
              <a:rPr lang="en-US" dirty="0" smtClean="0"/>
              <a:t>Thus </a:t>
            </a:r>
            <a:r>
              <a:rPr lang="en-US" dirty="0" smtClean="0">
                <a:solidFill>
                  <a:srgbClr val="FFC000"/>
                </a:solidFill>
              </a:rPr>
              <a:t>simplicity &amp; accessibility </a:t>
            </a:r>
            <a:r>
              <a:rPr lang="en-US" dirty="0" smtClean="0"/>
              <a:t>are crucial.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Examples: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B0F0"/>
                </a:solidFill>
              </a:rPr>
              <a:t>s</a:t>
            </a:r>
            <a:r>
              <a:rPr lang="en-US" dirty="0" smtClean="0">
                <a:solidFill>
                  <a:srgbClr val="00B0F0"/>
                </a:solidFill>
              </a:rPr>
              <a:t>tat</a:t>
            </a:r>
            <a:r>
              <a:rPr lang="en-US" dirty="0" smtClean="0"/>
              <a:t> - Lists </a:t>
            </a:r>
            <a:r>
              <a:rPr lang="en-US" dirty="0"/>
              <a:t>brief details for the server and connected clients.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err="1" smtClean="0">
                <a:solidFill>
                  <a:srgbClr val="00B0F0"/>
                </a:solidFill>
              </a:rPr>
              <a:t>mntr</a:t>
            </a:r>
            <a:r>
              <a:rPr lang="en-US" dirty="0" smtClean="0"/>
              <a:t> - Outputs </a:t>
            </a:r>
            <a:r>
              <a:rPr lang="en-US" dirty="0"/>
              <a:t>a list of variables that could be used for monitoring the health of the cluster.</a:t>
            </a:r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446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57530" y="599872"/>
            <a:ext cx="9876939" cy="1305496"/>
          </a:xfrm>
        </p:spPr>
        <p:txBody>
          <a:bodyPr>
            <a:normAutofit/>
          </a:bodyPr>
          <a:lstStyle/>
          <a:p>
            <a:pPr algn="l" rtl="0"/>
            <a:r>
              <a:rPr lang="en-US" sz="3600" dirty="0"/>
              <a:t>Exploitation - Information Disclosure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20624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If not used carefully this "feature" can be exploited by </a:t>
            </a:r>
            <a:r>
              <a:rPr lang="en-US" dirty="0">
                <a:solidFill>
                  <a:srgbClr val="FFC000"/>
                </a:solidFill>
              </a:rPr>
              <a:t>malicious </a:t>
            </a:r>
            <a:r>
              <a:rPr lang="en-US" dirty="0" smtClean="0">
                <a:solidFill>
                  <a:srgbClr val="FFC000"/>
                </a:solidFill>
              </a:rPr>
              <a:t>causes</a:t>
            </a:r>
            <a:r>
              <a:rPr lang="en-US" dirty="0" smtClean="0"/>
              <a:t>.</a:t>
            </a:r>
            <a:endParaRPr lang="en-US" dirty="0">
              <a:solidFill>
                <a:srgbClr val="FFC000"/>
              </a:solidFill>
            </a:endParaRPr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/>
              <a:t>An attacker can use such </a:t>
            </a:r>
            <a:r>
              <a:rPr lang="en-US" dirty="0">
                <a:solidFill>
                  <a:srgbClr val="FFC000"/>
                </a:solidFill>
              </a:rPr>
              <a:t>innocent </a:t>
            </a:r>
            <a:r>
              <a:rPr lang="en-US" dirty="0" smtClean="0">
                <a:solidFill>
                  <a:srgbClr val="FFC000"/>
                </a:solidFill>
              </a:rPr>
              <a:t>command </a:t>
            </a:r>
            <a:r>
              <a:rPr lang="en-US" dirty="0" smtClean="0"/>
              <a:t>as a base of </a:t>
            </a:r>
            <a:r>
              <a:rPr lang="en-US" dirty="0"/>
              <a:t>intentional DDOS attacks on the server.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791511"/>
            <a:ext cx="4448936" cy="2667349"/>
          </a:xfrm>
          <a:prstGeom prst="rect">
            <a:avLst/>
          </a:prstGeom>
        </p:spPr>
      </p:pic>
      <p:pic>
        <p:nvPicPr>
          <p:cNvPr id="6148" name="Picture 4" descr="What are DDoS attacks? - Rugged Tool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732" y="3751960"/>
            <a:ext cx="2570746" cy="17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52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826789" y="589806"/>
            <a:ext cx="6589221" cy="1164180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Protection – FEW “blades”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5800" y="2194560"/>
            <a:ext cx="10871200" cy="4024125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There are different approaches (blades) for protecting Zookeeper service.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We can classify them into 3 different kinds:</a:t>
            </a:r>
          </a:p>
          <a:p>
            <a:pPr marL="0" indent="0" algn="l" rtl="0">
              <a:buNone/>
            </a:pPr>
            <a:endParaRPr lang="en-US" dirty="0" smtClean="0"/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/>
              <a:t>User level (internal server) – editing the </a:t>
            </a:r>
            <a:r>
              <a:rPr lang="en-US" dirty="0" err="1"/>
              <a:t>zookeeper.properties</a:t>
            </a:r>
            <a:r>
              <a:rPr lang="en-US" dirty="0"/>
              <a:t> file</a:t>
            </a:r>
          </a:p>
          <a:p>
            <a:pPr marL="457200" lvl="1" indent="0" algn="l" rtl="0">
              <a:buNone/>
            </a:pPr>
            <a:endParaRPr lang="en-US" dirty="0"/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 smtClean="0"/>
              <a:t>Transport layer (Firewall) – blocking any incoming traffic to the server from the outside world.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 smtClean="0"/>
              <a:t>Application layer (Firewall MITM) – blocking specific commands from the outside network (by either whitelist or blacklist).</a:t>
            </a:r>
          </a:p>
        </p:txBody>
      </p:sp>
    </p:spTree>
    <p:extLst>
      <p:ext uri="{BB962C8B-B14F-4D97-AF65-F5344CB8AC3E}">
        <p14:creationId xmlns:p14="http://schemas.microsoft.com/office/powerpoint/2010/main" val="342178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895600" y="450609"/>
            <a:ext cx="6660776" cy="1293028"/>
          </a:xfrm>
        </p:spPr>
        <p:txBody>
          <a:bodyPr/>
          <a:lstStyle/>
          <a:p>
            <a:pPr algn="l" rtl="0"/>
            <a:r>
              <a:rPr lang="en-US" dirty="0"/>
              <a:t>Protection</a:t>
            </a:r>
            <a:r>
              <a:rPr lang="en-US" dirty="0" smtClean="0"/>
              <a:t> – user level</a:t>
            </a: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95" y="4010828"/>
            <a:ext cx="4887007" cy="1505160"/>
          </a:xfrm>
          <a:prstGeom prst="rect">
            <a:avLst/>
          </a:prstGeom>
        </p:spPr>
      </p:pic>
      <p:grpSp>
        <p:nvGrpSpPr>
          <p:cNvPr id="9" name="קבוצה 8"/>
          <p:cNvGrpSpPr/>
          <p:nvPr/>
        </p:nvGrpSpPr>
        <p:grpSpPr>
          <a:xfrm>
            <a:off x="582295" y="1230948"/>
            <a:ext cx="2313305" cy="2313305"/>
            <a:chOff x="582295" y="1230948"/>
            <a:chExt cx="2313305" cy="2313305"/>
          </a:xfrm>
        </p:grpSpPr>
        <p:pic>
          <p:nvPicPr>
            <p:cNvPr id="7174" name="Picture 6" descr="Computer file, digital file, document holder, file, folder icon - Download  on Iconfind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295" y="1230948"/>
              <a:ext cx="2313305" cy="2313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05499" y="2387600"/>
              <a:ext cx="2066895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 err="1" smtClean="0">
                  <a:solidFill>
                    <a:schemeClr val="bg1"/>
                  </a:solidFill>
                </a:rPr>
                <a:t>zookeeper.properties</a:t>
              </a:r>
              <a:endParaRPr lang="he-IL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חץ למטה 7"/>
          <p:cNvSpPr/>
          <p:nvPr/>
        </p:nvSpPr>
        <p:spPr>
          <a:xfrm flipH="1" flipV="1">
            <a:off x="1587731" y="3332278"/>
            <a:ext cx="303615" cy="55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5910349" y="2387600"/>
            <a:ext cx="5428211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srgbClr val="00B050"/>
                </a:solidFill>
              </a:rPr>
              <a:t>Pros: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Supported by the API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Doesn't require external tools</a:t>
            </a:r>
            <a:endParaRPr lang="he-IL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0349" y="3813294"/>
            <a:ext cx="5595851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srgbClr val="C00000"/>
                </a:solidFill>
              </a:rPr>
              <a:t>Cons: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Cannot distinguish</a:t>
            </a:r>
            <a:r>
              <a:rPr lang="he-IL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between “good” users and “bad” users</a:t>
            </a:r>
            <a:endParaRPr lang="en-US" dirty="0">
              <a:solidFill>
                <a:srgbClr val="C00000"/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Cannot allow risky commands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85164" y="5515988"/>
            <a:ext cx="535339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schemeClr val="accent6"/>
                </a:solidFill>
              </a:rPr>
              <a:t>Suggestions for improvements: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Integrating an authentication mechanism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in </a:t>
            </a:r>
            <a:r>
              <a:rPr lang="en-US" dirty="0" err="1" smtClean="0">
                <a:solidFill>
                  <a:schemeClr val="accent6"/>
                </a:solidFill>
              </a:rPr>
              <a:t>ZooKeeper</a:t>
            </a:r>
            <a:r>
              <a:rPr lang="en-US" dirty="0" smtClean="0">
                <a:solidFill>
                  <a:schemeClr val="accent6"/>
                </a:solidFill>
              </a:rPr>
              <a:t> API</a:t>
            </a:r>
            <a:endParaRPr lang="he-IL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4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604654" y="672933"/>
            <a:ext cx="8610600" cy="1293028"/>
          </a:xfrm>
        </p:spPr>
        <p:txBody>
          <a:bodyPr/>
          <a:lstStyle/>
          <a:p>
            <a:pPr algn="l" rtl="0"/>
            <a:r>
              <a:rPr lang="en-US" dirty="0" smtClean="0"/>
              <a:t>Protection – transport layer</a:t>
            </a:r>
            <a:endParaRPr lang="he-IL" dirty="0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348992"/>
              </p:ext>
            </p:extLst>
          </p:nvPr>
        </p:nvGraphicFramePr>
        <p:xfrm>
          <a:off x="838200" y="3644671"/>
          <a:ext cx="8377414" cy="65193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31884">
                  <a:extLst>
                    <a:ext uri="{9D8B030D-6E8A-4147-A177-3AD203B41FA5}">
                      <a16:colId xmlns:a16="http://schemas.microsoft.com/office/drawing/2014/main" val="213080423"/>
                    </a:ext>
                  </a:extLst>
                </a:gridCol>
                <a:gridCol w="631767">
                  <a:extLst>
                    <a:ext uri="{9D8B030D-6E8A-4147-A177-3AD203B41FA5}">
                      <a16:colId xmlns:a16="http://schemas.microsoft.com/office/drawing/2014/main" val="1316720998"/>
                    </a:ext>
                  </a:extLst>
                </a:gridCol>
                <a:gridCol w="939338">
                  <a:extLst>
                    <a:ext uri="{9D8B030D-6E8A-4147-A177-3AD203B41FA5}">
                      <a16:colId xmlns:a16="http://schemas.microsoft.com/office/drawing/2014/main" val="3059001443"/>
                    </a:ext>
                  </a:extLst>
                </a:gridCol>
                <a:gridCol w="906087">
                  <a:extLst>
                    <a:ext uri="{9D8B030D-6E8A-4147-A177-3AD203B41FA5}">
                      <a16:colId xmlns:a16="http://schemas.microsoft.com/office/drawing/2014/main" val="339414673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27131331"/>
                    </a:ext>
                  </a:extLst>
                </a:gridCol>
                <a:gridCol w="714895">
                  <a:extLst>
                    <a:ext uri="{9D8B030D-6E8A-4147-A177-3AD203B41FA5}">
                      <a16:colId xmlns:a16="http://schemas.microsoft.com/office/drawing/2014/main" val="3282519071"/>
                    </a:ext>
                  </a:extLst>
                </a:gridCol>
                <a:gridCol w="764771">
                  <a:extLst>
                    <a:ext uri="{9D8B030D-6E8A-4147-A177-3AD203B41FA5}">
                      <a16:colId xmlns:a16="http://schemas.microsoft.com/office/drawing/2014/main" val="1780644186"/>
                    </a:ext>
                  </a:extLst>
                </a:gridCol>
                <a:gridCol w="1036305">
                  <a:extLst>
                    <a:ext uri="{9D8B030D-6E8A-4147-A177-3AD203B41FA5}">
                      <a16:colId xmlns:a16="http://schemas.microsoft.com/office/drawing/2014/main" val="28886880"/>
                    </a:ext>
                  </a:extLst>
                </a:gridCol>
                <a:gridCol w="1137967">
                  <a:extLst>
                    <a:ext uri="{9D8B030D-6E8A-4147-A177-3AD203B41FA5}">
                      <a16:colId xmlns:a16="http://schemas.microsoft.com/office/drawing/2014/main" val="507071106"/>
                    </a:ext>
                  </a:extLst>
                </a:gridCol>
              </a:tblGrid>
              <a:tr h="325967"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/>
                        <a:t>Action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err="1" smtClean="0"/>
                        <a:t>Ack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err="1" smtClean="0"/>
                        <a:t>Dst_port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err="1" smtClean="0"/>
                        <a:t>Src_port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/>
                        <a:t>protocol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err="1" smtClean="0"/>
                        <a:t>dst_ip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err="1" smtClean="0"/>
                        <a:t>src_ip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/>
                        <a:t>direction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/>
                        <a:t>name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051119"/>
                  </a:ext>
                </a:extLst>
              </a:tr>
              <a:tr h="325967"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/>
                        <a:t>drop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/>
                        <a:t>any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/>
                        <a:t>2181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/>
                        <a:t>any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/>
                        <a:t>TCP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/>
                        <a:t>any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/>
                        <a:t>any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/>
                        <a:t>in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err="1" smtClean="0"/>
                        <a:t>ZooKeeper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177770"/>
                  </a:ext>
                </a:extLst>
              </a:tr>
            </a:tbl>
          </a:graphicData>
        </a:graphic>
      </p:graphicFrame>
      <p:sp>
        <p:nvSpPr>
          <p:cNvPr id="5" name="מלבן 4"/>
          <p:cNvSpPr/>
          <p:nvPr/>
        </p:nvSpPr>
        <p:spPr>
          <a:xfrm>
            <a:off x="685800" y="4649437"/>
            <a:ext cx="47288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 smtClean="0">
                <a:solidFill>
                  <a:srgbClr val="00B050"/>
                </a:solidFill>
              </a:rPr>
              <a:t>Pros: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Distinguishes between internal (good) users and external (bad) users.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Very small delay since we decide the packet’s verdict right away.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48412" y="4649437"/>
            <a:ext cx="5595851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srgbClr val="C00000"/>
                </a:solidFill>
              </a:rPr>
              <a:t>Cons: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High granularity filtering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Does not allow specific commands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Blocks any communication between the server to the outside world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7" name="מציין מיקום תוכן 2"/>
          <p:cNvSpPr txBox="1">
            <a:spLocks/>
          </p:cNvSpPr>
          <p:nvPr/>
        </p:nvSpPr>
        <p:spPr>
          <a:xfrm>
            <a:off x="838200" y="2064327"/>
            <a:ext cx="10529454" cy="1227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000" dirty="0"/>
              <a:t>Blocking based on the </a:t>
            </a:r>
            <a:r>
              <a:rPr lang="en-US" sz="2000" dirty="0" smtClean="0"/>
              <a:t>packet’s header and not its </a:t>
            </a:r>
            <a:r>
              <a:rPr lang="en-US" sz="2000" dirty="0"/>
              <a:t>content</a:t>
            </a:r>
            <a:r>
              <a:rPr lang="en-US" sz="2000" dirty="0" smtClean="0"/>
              <a:t>.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sz="2000" dirty="0" smtClean="0"/>
              <a:t>Using the stateless packet inspection which we implemented in exercise 3.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sz="2000" dirty="0" smtClean="0"/>
              <a:t>Adding the following rule to the rules table:</a:t>
            </a:r>
          </a:p>
        </p:txBody>
      </p:sp>
    </p:spTree>
    <p:extLst>
      <p:ext uri="{BB962C8B-B14F-4D97-AF65-F5344CB8AC3E}">
        <p14:creationId xmlns:p14="http://schemas.microsoft.com/office/powerpoint/2010/main" val="322820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שובל אדים">
  <a:themeElements>
    <a:clrScheme name="שובל אדים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שובל אדים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שובל אדים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TM04033937[[fn=שובל אדים]]</Template>
  <TotalTime>658</TotalTime>
  <Words>750</Words>
  <Application>Microsoft Office PowerPoint</Application>
  <PresentationFormat>מסך רחב</PresentationFormat>
  <Paragraphs>171</Paragraphs>
  <Slides>20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20</vt:i4>
      </vt:variant>
    </vt:vector>
  </HeadingPairs>
  <TitlesOfParts>
    <vt:vector size="27" baseType="lpstr">
      <vt:lpstr>Arial</vt:lpstr>
      <vt:lpstr>Century Gothic</vt:lpstr>
      <vt:lpstr>Garamond</vt:lpstr>
      <vt:lpstr>Helvetica</vt:lpstr>
      <vt:lpstr>Times New Roman</vt:lpstr>
      <vt:lpstr>Wingdings</vt:lpstr>
      <vt:lpstr>שובל אדים</vt:lpstr>
      <vt:lpstr>Workshop in information security</vt:lpstr>
      <vt:lpstr>IPS – Intrusion prevention system</vt:lpstr>
      <vt:lpstr>Apache zookeeper</vt:lpstr>
      <vt:lpstr>It’s not a bug, It’s a feature!</vt:lpstr>
      <vt:lpstr>Vulnerability. But why?</vt:lpstr>
      <vt:lpstr>Exploitation - Information Disclosure</vt:lpstr>
      <vt:lpstr>Protection – FEW “blades”</vt:lpstr>
      <vt:lpstr>Protection – user level</vt:lpstr>
      <vt:lpstr>Protection – transport layer</vt:lpstr>
      <vt:lpstr>Protection – application layer</vt:lpstr>
      <vt:lpstr>DLP – Data leak prevention</vt:lpstr>
      <vt:lpstr>C detection - Properties</vt:lpstr>
      <vt:lpstr>c detection - Problems</vt:lpstr>
      <vt:lpstr>c detection – Solution</vt:lpstr>
      <vt:lpstr>c detection – the algorithm</vt:lpstr>
      <vt:lpstr>c detection – the algorithm</vt:lpstr>
      <vt:lpstr>c detection – labeling</vt:lpstr>
      <vt:lpstr>C detection - verdict</vt:lpstr>
      <vt:lpstr>MY biggest challenge  during the workshop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in information security</dc:title>
  <dc:creator>Riki</dc:creator>
  <cp:lastModifiedBy>Riki</cp:lastModifiedBy>
  <cp:revision>114</cp:revision>
  <dcterms:created xsi:type="dcterms:W3CDTF">2021-03-07T15:28:26Z</dcterms:created>
  <dcterms:modified xsi:type="dcterms:W3CDTF">2021-03-08T18:38:28Z</dcterms:modified>
</cp:coreProperties>
</file>