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3" r:id="rId5"/>
    <p:sldId id="265" r:id="rId6"/>
    <p:sldId id="266" r:id="rId7"/>
    <p:sldId id="267" r:id="rId8"/>
    <p:sldId id="268" r:id="rId9"/>
    <p:sldId id="270" r:id="rId10"/>
    <p:sldId id="271" r:id="rId11"/>
    <p:sldId id="269" r:id="rId12"/>
    <p:sldId id="259" r:id="rId13"/>
    <p:sldId id="261" r:id="rId14"/>
    <p:sldId id="260" r:id="rId15"/>
    <p:sldId id="262" r:id="rId16"/>
    <p:sldId id="274" r:id="rId17"/>
    <p:sldId id="275" r:id="rId18"/>
    <p:sldId id="273" r:id="rId19"/>
    <p:sldId id="26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1"/>
    <p:restoredTop sz="94740"/>
  </p:normalViewPr>
  <p:slideViewPr>
    <p:cSldViewPr snapToGrid="0">
      <p:cViewPr varScale="1">
        <p:scale>
          <a:sx n="95" d="100"/>
          <a:sy n="95" d="100"/>
        </p:scale>
        <p:origin x="208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CE07D-6173-414F-ADED-41F4F762C3B5}" type="datetimeFigureOut">
              <a:rPr lang="en-US" smtClean="0"/>
              <a:t>9/10/23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6531F-42F1-B547-BBAC-0FAE3F325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6531F-42F1-B547-BBAC-0FAE3F325C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07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6531F-42F1-B547-BBAC-0FAE3F325C9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30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30B3-CF2A-EE85-B2CC-499F9675B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C5676-7DAE-7A6C-3E18-0047D13FF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B756A-A842-F058-7F96-668B0D84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76C5-0283-1042-8908-7B105E5255F3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F6B15-9820-3760-61CA-9BDD4BC3D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54607-D880-741D-BF13-85EBA90F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7EB7-20E3-3440-B103-02BF7DE72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8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0D2B-8B24-DA87-4A06-3B2AA75B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71F36-50CC-5C58-43C7-81DC15832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0D18-ED37-6EC4-C552-603E43EBB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76C5-0283-1042-8908-7B105E5255F3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53300-E633-E127-CB49-F176E475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7BF99-6132-49A3-B6D2-6BEC7E20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7EB7-20E3-3440-B103-02BF7DE72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B326A5-2A03-8948-D1BD-391B14DED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EA034-149D-9345-3724-EE51DDEF4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1D3F8-06A6-343B-6F47-33FFDAD9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76C5-0283-1042-8908-7B105E5255F3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125D1-EB05-642F-6702-A865A0C7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03CC7-7F47-311F-76DF-C55D42F60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7EB7-20E3-3440-B103-02BF7DE72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1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B8D1-2DFD-2B57-D8C3-193B2CB2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7DD52-6BE0-B113-3B8F-B0BBEC771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2DA23-5B58-F027-7A11-04753AB6F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76C5-0283-1042-8908-7B105E5255F3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44148-967F-12DC-BE4B-782F881FC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FCA9D-C16B-8BF3-4F3C-2856C459D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7EB7-20E3-3440-B103-02BF7DE72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2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AAD6C-ED6E-B565-1E6B-78B6D179F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0C3B7-7E4C-CE9D-3E5B-04AA8287F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5A2C0-C9AA-08CB-3315-9197EA382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76C5-0283-1042-8908-7B105E5255F3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C8918-38D9-0AF5-2B1A-F26DC00B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7A631-42A6-9A81-9706-5EDD1322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7EB7-20E3-3440-B103-02BF7DE72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1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E9842-B60C-73DA-775B-AA87D45C8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995BF-7DB6-3D2D-6D7B-89653AE74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DF29D-6088-11CF-2CB1-3CED1DD27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BEE64-ADEF-A49B-494E-E5443346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76C5-0283-1042-8908-7B105E5255F3}" type="datetimeFigureOut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9B3E2-07C0-FEB8-F332-D6B8B181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2D3D9-10CE-410C-38DA-F00B90AC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7EB7-20E3-3440-B103-02BF7DE72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1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F84A-4041-899B-CD58-472BE1820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19524-452B-DD69-8072-14E6428E9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CBFD4-7FD0-F12E-6A4A-84909E911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98C1E1-EC08-3453-7982-AD064E263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C9D16-9810-8042-7CD8-F27061210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267CC4-A255-E54E-30AC-FE29C85FA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76C5-0283-1042-8908-7B105E5255F3}" type="datetimeFigureOut">
              <a:rPr lang="en-US" smtClean="0"/>
              <a:t>9/10/23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57E4B0-0D45-51E7-C3CE-5547F946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133442-0999-C261-37D5-EC62AD64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7EB7-20E3-3440-B103-02BF7DE72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2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D971-12CF-B08A-D24C-63F510D4F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504EE-B157-E9C9-D0F8-EEE5ECF61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76C5-0283-1042-8908-7B105E5255F3}" type="datetimeFigureOut">
              <a:rPr lang="en-US" smtClean="0"/>
              <a:t>9/10/23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1E5AF0-2411-AFA1-6B5B-36B597A6A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55FE5-8B7C-D35D-F481-AC9DDE33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7EB7-20E3-3440-B103-02BF7DE72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2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B116FF-6F55-0DCE-5400-E81838E6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76C5-0283-1042-8908-7B105E5255F3}" type="datetimeFigureOut">
              <a:rPr lang="en-US" smtClean="0"/>
              <a:t>9/10/23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485838-3A18-7506-87C6-4865AEED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3653E-DF52-BEC9-C6AA-E3428E065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7EB7-20E3-3440-B103-02BF7DE72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3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E51CC-764D-4DA3-6B69-F43ECBE93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DF468-B96E-8D5D-5CC4-60E2F29CA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3F654-6D03-D777-4911-ABD18294A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9D7E5-4BCA-DF05-C69D-83632962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76C5-0283-1042-8908-7B105E5255F3}" type="datetimeFigureOut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B702F-A931-FD01-FFB8-9F5DB20E0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ED34D-096F-6019-6960-61461D21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7EB7-20E3-3440-B103-02BF7DE72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18E4A-A598-F8A1-4118-5F5DE207E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CF4CDF-B974-AC2F-00CA-10210383C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15A7F-6E36-15B4-4AB1-7DA3DF572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C8194-EF5F-E814-BFE0-48BA051C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76C5-0283-1042-8908-7B105E5255F3}" type="datetimeFigureOut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23048-B810-079C-25FF-3EB689CA4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FE9AA-32D2-7869-8C92-F4DF5A4E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7EB7-20E3-3440-B103-02BF7DE72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4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3BC3E1-71B7-1587-1219-59571F3C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4A18D-48F3-4F10-7260-34080E912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155FE-974E-100D-DDC1-5E6776248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E76C5-0283-1042-8908-7B105E5255F3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85E2A-9769-ED1D-7D0E-114F5BD09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3B110-AFB9-01AD-1716-1C284743B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A7EB7-20E3-3440-B103-02BF7DE72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1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vhv.rs/viewpic/hxiihRJ_spring-framework-logo-spring-boot-png-transparent-pn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e.ewi.tudelft.nl/desosa2019/chapters/spring-boot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AD64-8B9A-5C9D-772E-ED709FE968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&amp;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A7FBD-2114-3E76-0A8A-16D69C08C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Spring bit of theory</a:t>
            </a:r>
          </a:p>
        </p:txBody>
      </p:sp>
      <p:pic>
        <p:nvPicPr>
          <p:cNvPr id="5" name="Picture 4" descr="A green and white logo&#10;&#10;Description automatically generated">
            <a:extLst>
              <a:ext uri="{FF2B5EF4-FFF2-40B4-BE49-F238E27FC236}">
                <a16:creationId xmlns:a16="http://schemas.microsoft.com/office/drawing/2014/main" id="{191C119C-AD50-71C4-2E42-B8252CED9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694709" y="2585605"/>
            <a:ext cx="1637291" cy="84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71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F44B-E527-A181-E2A4-684746240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@Configuration: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8CFA1-443D-CE97-C976-F5BBA5F9D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explains how to get an instance of the particular type instantiated</a:t>
            </a:r>
          </a:p>
          <a:p>
            <a:r>
              <a:rPr lang="en-US" dirty="0"/>
              <a:t>Most likely reads application configuration and calls one of the standard factory methods (builders) to create an instance for the injection</a:t>
            </a:r>
          </a:p>
        </p:txBody>
      </p:sp>
    </p:spTree>
    <p:extLst>
      <p:ext uri="{BB962C8B-B14F-4D97-AF65-F5344CB8AC3E}">
        <p14:creationId xmlns:p14="http://schemas.microsoft.com/office/powerpoint/2010/main" val="219823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7B2DE-FC7D-A8C0-6065-8F14B1311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@Service: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9B580-F7DE-669E-EAFF-B843C8ECD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Encapsulates business logic, essentially a “nano-service”</a:t>
            </a:r>
          </a:p>
          <a:p>
            <a:r>
              <a:rPr lang="en-US" dirty="0"/>
              <a:t>Services can call services</a:t>
            </a:r>
          </a:p>
          <a:p>
            <a:pPr lvl="1"/>
            <a:r>
              <a:rPr lang="en-US" dirty="0"/>
              <a:t>You can build  microservices inside a monolith application</a:t>
            </a:r>
          </a:p>
          <a:p>
            <a:r>
              <a:rPr lang="en-US" dirty="0"/>
              <a:t>Can be injected as any other class</a:t>
            </a:r>
          </a:p>
        </p:txBody>
      </p:sp>
    </p:spTree>
    <p:extLst>
      <p:ext uri="{BB962C8B-B14F-4D97-AF65-F5344CB8AC3E}">
        <p14:creationId xmlns:p14="http://schemas.microsoft.com/office/powerpoint/2010/main" val="1069525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CFDA3-CFBA-B268-5D08-8C53C16A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What is Spring Boot?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53BD-C87F-C0A9-9EE2-C9ED5577D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Spring Boot is a framework for building Java applications. Written by lazy developers for lazy developers.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It simplifies the setup and development of Java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It's built on top of the Spring Framework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by even lazier developers for even lazier developers: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41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BD14-901C-F930-6ED1-D8DE7AFB8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effectLst/>
                <a:latin typeface="Söhne"/>
              </a:rPr>
              <a:t>Key Features of Spring Boot: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1EBEE-BB9B-7CF8-F9D0-F613F0844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Dependency inversion – </a:t>
            </a:r>
            <a:r>
              <a:rPr lang="en-US" i="0" u="none" strike="noStrike" dirty="0">
                <a:solidFill>
                  <a:srgbClr val="374151"/>
                </a:solidFill>
                <a:effectLst/>
                <a:latin typeface="Söhne"/>
              </a:rPr>
              <a:t>“I don’t want instantiate it, I just need an instance…”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Dependency injection – </a:t>
            </a:r>
            <a:r>
              <a:rPr lang="en-US" i="0" u="none" strike="noStrike" dirty="0">
                <a:solidFill>
                  <a:srgbClr val="374151"/>
                </a:solidFill>
                <a:effectLst/>
                <a:latin typeface="Söhne"/>
              </a:rPr>
              <a:t>“…and I want the instance of X given to me…”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Auto-configuration – </a:t>
            </a:r>
            <a:r>
              <a:rPr lang="en-US" i="0" u="none" strike="noStrike" dirty="0">
                <a:solidFill>
                  <a:srgbClr val="374151"/>
                </a:solidFill>
                <a:effectLst/>
                <a:latin typeface="Söhne"/>
              </a:rPr>
              <a:t>“…fully functional and ready to use”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Aspect-oriented – </a:t>
            </a:r>
            <a:r>
              <a:rPr lang="en-US" i="0" u="none" strike="noStrike" dirty="0">
                <a:solidFill>
                  <a:srgbClr val="374151"/>
                </a:solidFill>
                <a:effectLst/>
                <a:latin typeface="Söhne"/>
              </a:rPr>
              <a:t>“…and cache results/secure </a:t>
            </a:r>
            <a:r>
              <a:rPr lang="en-US" i="0" u="none" strike="noStrike" dirty="0" err="1">
                <a:solidFill>
                  <a:srgbClr val="374151"/>
                </a:solidFill>
                <a:effectLst/>
                <a:latin typeface="Söhne"/>
              </a:rPr>
              <a:t>etc</a:t>
            </a:r>
            <a:r>
              <a:rPr lang="en-US" i="0" u="none" strike="noStrike" dirty="0">
                <a:solidFill>
                  <a:srgbClr val="374151"/>
                </a:solidFill>
                <a:effectLst/>
                <a:latin typeface="Söhne"/>
              </a:rPr>
              <a:t>, in one-line of code.”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Auto-Configuration: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Automatically configures components based on project dependencies: “</a:t>
            </a:r>
            <a:r>
              <a:rPr lang="en-US" i="0" u="none" strike="noStrike" dirty="0">
                <a:solidFill>
                  <a:srgbClr val="374151"/>
                </a:solidFill>
                <a:effectLst/>
                <a:latin typeface="Söhne"/>
              </a:rPr>
              <a:t>fully configured and ready to use.”</a:t>
            </a:r>
            <a:endParaRPr 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Standalone: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No need for external servlet containers; Spring Boot applications can run independently.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Opinionated Defaults: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Provides sensible default settings for various components.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Production-Ready: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Built-in support for metrics, health checks, and externalized configuration.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74151"/>
                </a:solidFill>
                <a:latin typeface="Söhne"/>
              </a:rPr>
              <a:t>Ecosystem: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anything you need.</a:t>
            </a:r>
            <a:endParaRPr 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56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A8068-3FF7-E43B-BADD-BD33A0643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effectLst/>
                <a:latin typeface="Söhne"/>
              </a:rPr>
              <a:t>Why Use Spring Boot?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0FF53-02EE-005B-51BC-E4A66F0A0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u="sng" strike="noStrike" dirty="0">
                <a:solidFill>
                  <a:srgbClr val="374151"/>
                </a:solidFill>
                <a:effectLst/>
                <a:latin typeface="Söhne"/>
              </a:rPr>
              <a:t>Rapid Development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: Get started quickly with pre-built templates and a vast ecosystem.</a:t>
            </a:r>
          </a:p>
          <a:p>
            <a:pPr lvl="1"/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Reduced Boilerplate Code: Spring Boot eliminates much of the repetitive setup and configuration required in traditional Java development.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Readymade solutions for typical use cases: persistence, interactions, security etc.</a:t>
            </a:r>
            <a:endParaRPr 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Microservices: Ideal for building microservices via @Service and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HttpClient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Embedded Servers: Spring Boot includes embedded servers like Tomcat and Jetty, making deployment easier.</a:t>
            </a:r>
          </a:p>
          <a:p>
            <a:pPr lvl="1"/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If you need something – 99% there is a solution for it already</a:t>
            </a:r>
          </a:p>
        </p:txBody>
      </p:sp>
    </p:spTree>
    <p:extLst>
      <p:ext uri="{BB962C8B-B14F-4D97-AF65-F5344CB8AC3E}">
        <p14:creationId xmlns:p14="http://schemas.microsoft.com/office/powerpoint/2010/main" val="1106377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215C-9F78-45F6-0288-D15A4A7F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Ecosystem components:</a:t>
            </a:r>
          </a:p>
        </p:txBody>
      </p:sp>
      <p:pic>
        <p:nvPicPr>
          <p:cNvPr id="7" name="Content Placeholder 6" descr="A diagram of a spring system&#10;&#10;Description automatically generated">
            <a:extLst>
              <a:ext uri="{FF2B5EF4-FFF2-40B4-BE49-F238E27FC236}">
                <a16:creationId xmlns:a16="http://schemas.microsoft.com/office/drawing/2014/main" id="{36FDA5B6-8386-B305-9643-B271B7124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92859" y="1825625"/>
            <a:ext cx="6606282" cy="4351338"/>
          </a:xfrm>
        </p:spPr>
      </p:pic>
    </p:spTree>
    <p:extLst>
      <p:ext uri="{BB962C8B-B14F-4D97-AF65-F5344CB8AC3E}">
        <p14:creationId xmlns:p14="http://schemas.microsoft.com/office/powerpoint/2010/main" val="3681306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3F99E-4D49-7D52-EE3F-018EDB39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 factors for cloud-native apps: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4936E-68D9-728E-D546-426D4C52A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825625"/>
            <a:ext cx="10896600" cy="4525748"/>
          </a:xfrm>
        </p:spPr>
        <p:txBody>
          <a:bodyPr>
            <a:normAutofit fontScale="7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Codebase &amp; </a:t>
            </a:r>
            <a:r>
              <a:rPr lang="en-US" b="1" i="0" u="none" strike="noStrike" dirty="0" err="1">
                <a:solidFill>
                  <a:srgbClr val="374151"/>
                </a:solidFill>
                <a:effectLst/>
                <a:latin typeface="Söhne"/>
              </a:rPr>
              <a:t>GitOps</a:t>
            </a: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Use a version control system (e.g., Git) to maintain a single codebase, and deploy the same codebase to all environments (development, staging, production, etc.).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Dependencies: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Explicitly declare and isolate dependencies. Use a dependency management system to ensure consistency between development and production environments.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Config: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Store configuration settings (such as database URLs, API keys, and environment-specific variables) outside the codebase. Use environment variables or a configuration management system to manage configuration.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Backing Services: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Treat backing services (such as databases, message queues, and caching systems) as attached resources. Connect to these services through environment variables or service discovery mechanisms.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Build, Release, Run: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Separate the build, release, and run stages of your application. This helps in managing releases and rolling back if necessary.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Processes: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Run the application as one or more stateless processes. This ensures that applications are easy to scale horizontally.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49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954BE-616B-B83F-B13C-34CF3A716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 factors for cloud-native apps: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3CD0F-E83E-6435-946D-7F5A0461C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Port Binding: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Export services via a port binding mechanism (HTTP, TCP, etc.). This allows the application to be accessible to other services and external clients.</a:t>
            </a:r>
            <a:endParaRPr lang="en-US" b="1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514350" indent="-514350" algn="l">
              <a:buFont typeface="+mj-lt"/>
              <a:buAutoNum type="arabicPeriod" startAt="7"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Concurrency: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Scale the application by adding more processes (horizontal scaling) rather than making individual processes more complex. Applications should be designed to handle multiple concurrent requests.</a:t>
            </a:r>
          </a:p>
          <a:p>
            <a:pPr marL="514350" indent="-514350" algn="l">
              <a:buFont typeface="+mj-lt"/>
              <a:buAutoNum type="arabicPeriod" startAt="7"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Disposability: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Make your application easy to start and stop. Use containers or other mechanisms to ensure quick and clean startup and shutdown processes.</a:t>
            </a:r>
          </a:p>
          <a:p>
            <a:pPr marL="514350" indent="-514350" algn="l">
              <a:buFont typeface="+mj-lt"/>
              <a:buAutoNum type="arabicPeriod" startAt="7"/>
            </a:pPr>
            <a:r>
              <a:rPr lang="en-US" b="1" i="0" u="none" strike="noStrike" dirty="0">
                <a:solidFill>
                  <a:srgbClr val="FF0000"/>
                </a:solidFill>
                <a:effectLst/>
                <a:latin typeface="Söhne"/>
              </a:rPr>
              <a:t>Dev/Prod Parity: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Söhne"/>
              </a:rPr>
              <a:t> Keep development, staging, and production environments as similar as possible. This helps in detecting issues earlier in the development process.</a:t>
            </a:r>
          </a:p>
          <a:p>
            <a:pPr marL="514350" indent="-514350" algn="l">
              <a:buFont typeface="+mj-lt"/>
              <a:buAutoNum type="arabicPeriod" startAt="7"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Logs: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Treat logs as event streams and store them in a central location. Use log aggregation and analysis tools to gain insights into your application's behavior.</a:t>
            </a:r>
          </a:p>
          <a:p>
            <a:pPr marL="514350" indent="-514350" algn="l">
              <a:buFont typeface="+mj-lt"/>
              <a:buAutoNum type="arabicPeriod" startAt="7"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Admin Processes: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Run admin/management tasks as one-off processes. These tasks should be separate from the main application code to avoid interference with the application's core functionality.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412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766A-4111-E869-78CE-5661203A1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285" y="741391"/>
            <a:ext cx="3443514" cy="1616203"/>
          </a:xfrm>
        </p:spPr>
        <p:txBody>
          <a:bodyPr anchor="b">
            <a:normAutofit/>
          </a:bodyPr>
          <a:lstStyle/>
          <a:p>
            <a:r>
              <a:rPr lang="en-US" sz="3200" dirty="0"/>
              <a:t>Spring Cloud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E2C8D5-B328-A28A-F709-53DCD4FF8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114" y="1055717"/>
            <a:ext cx="6449549" cy="467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6DFF67ED-6090-0AF9-9E9D-45C043F62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0285" y="2533476"/>
            <a:ext cx="3443514" cy="3447832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000" dirty="0"/>
              <a:t>An umbrella project to build a cloud when there was no cloud</a:t>
            </a:r>
          </a:p>
          <a:p>
            <a:r>
              <a:rPr lang="en-US" sz="2000" dirty="0"/>
              <a:t>Was all-modern 10 years or so ago</a:t>
            </a:r>
          </a:p>
          <a:p>
            <a:r>
              <a:rPr lang="en-US" sz="2000" dirty="0"/>
              <a:t>You don’t need Spring Cloud to run in the cloud</a:t>
            </a:r>
          </a:p>
          <a:p>
            <a:pPr lvl="1"/>
            <a:r>
              <a:rPr lang="en-US" sz="1600" dirty="0"/>
              <a:t>Besides parts added later on to support specific cloud providers</a:t>
            </a:r>
          </a:p>
          <a:p>
            <a:pPr lvl="1"/>
            <a:r>
              <a:rPr lang="en-US" sz="1600" dirty="0"/>
              <a:t>Kubernetes provides same things (routing, centralized config, load balancing, scaling, circuit breakers) just in a different way</a:t>
            </a: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6410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9700B-A62A-DF12-AFFE-E8FE4A17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6ED7F-00A2-5C15-4841-4CCE5EF0B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provides powerful abstractions for lazy </a:t>
            </a:r>
            <a:r>
              <a:rPr lang="en-US" dirty="0" err="1"/>
              <a:t>devs</a:t>
            </a:r>
            <a:r>
              <a:rPr lang="en-US" dirty="0"/>
              <a:t> to build MVC apps fast…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RestControllers</a:t>
            </a:r>
            <a:r>
              <a:rPr lang="en-US" dirty="0"/>
              <a:t> uses @Repository to access @Data or call @Service</a:t>
            </a:r>
          </a:p>
          <a:p>
            <a:r>
              <a:rPr lang="en-US" dirty="0"/>
              <a:t>…But still requires a lot of work to wire in DB, REST rendering etc.</a:t>
            </a:r>
          </a:p>
          <a:p>
            <a:r>
              <a:rPr lang="en-US" dirty="0"/>
              <a:t>That’s why Spring Boot was invented by even lazier </a:t>
            </a:r>
            <a:r>
              <a:rPr lang="en-US" dirty="0" err="1"/>
              <a:t>devs</a:t>
            </a:r>
            <a:r>
              <a:rPr lang="en-US" dirty="0"/>
              <a:t> to:</a:t>
            </a:r>
          </a:p>
          <a:p>
            <a:pPr lvl="1"/>
            <a:r>
              <a:rPr lang="en-US" dirty="0"/>
              <a:t>Provide typical (but customizable) implementations for typical use cases via:</a:t>
            </a:r>
          </a:p>
          <a:p>
            <a:pPr lvl="2"/>
            <a:r>
              <a:rPr lang="en-US" dirty="0"/>
              <a:t>Dependency inversion &amp; injection</a:t>
            </a:r>
          </a:p>
          <a:p>
            <a:pPr lvl="2"/>
            <a:r>
              <a:rPr lang="en-US" dirty="0"/>
              <a:t>Autoconfiguration</a:t>
            </a:r>
          </a:p>
          <a:p>
            <a:pPr lvl="2"/>
            <a:r>
              <a:rPr lang="en-US" dirty="0"/>
              <a:t>Meaningful defaults</a:t>
            </a:r>
          </a:p>
          <a:p>
            <a:pPr lvl="2"/>
            <a:r>
              <a:rPr lang="en-US" dirty="0"/>
              <a:t>Ecosystem libraries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9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BC45A-48C9-9245-122E-8EE779E48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Introduction:</a:t>
            </a:r>
            <a:b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E4772-F609-BFCB-7241-336E747CC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Spring Boot is actually very simple. My goal is to unlock its simplicity for you.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The idea is to give you the Playbook for implementing a Spring API project, running on the same K8s locally and in the cloud.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Not just give, but try it all.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Some areas we will touch superficially, but pointers for a deeper dive will be provided.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5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0A9F65-10EE-B277-DC97-FB17BBE1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More: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DDAAC-DD39-3947-E02F-EC665AED9FA9}"/>
              </a:ext>
            </a:extLst>
          </p:cNvPr>
          <p:cNvSpPr txBox="1"/>
          <p:nvPr/>
        </p:nvSpPr>
        <p:spPr>
          <a:xfrm>
            <a:off x="755484" y="2459116"/>
            <a:ext cx="3702579" cy="3524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https://www.udemy.com/course/rest-api-with-java-spring-boot-spring-data-jpa-jparepository-swagger/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F005F21B-BDC4-16D3-CECA-452B1AFD5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5304" y="799845"/>
            <a:ext cx="5407002" cy="525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62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BB155-F1D6-6C8E-8964-8FC5C33E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Agenda: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637A1-C27F-B6BB-834E-6979660A6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What is Spring?</a:t>
            </a:r>
          </a:p>
          <a:p>
            <a:pPr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What is Spring Boot?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Why Use Spring Boot?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Key Features of Spring Boot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Building Your First Spring Boot Application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Spring Boot Ecosystem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4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request lifecycle">
            <a:extLst>
              <a:ext uri="{FF2B5EF4-FFF2-40B4-BE49-F238E27FC236}">
                <a16:creationId xmlns:a16="http://schemas.microsoft.com/office/drawing/2014/main" id="{439A80AB-5C18-3FE3-52B9-14418CC2FF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07"/>
          <a:stretch/>
        </p:blipFill>
        <p:spPr bwMode="auto">
          <a:xfrm>
            <a:off x="-1504" y="312368"/>
            <a:ext cx="12191980" cy="623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26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CDE31-59F8-6056-5745-AC360347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@Data (@Entity, @Document):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4C0DE-4250-F98D-624A-36804A4EC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It's the same as the record type, but with the getters/setters etc.</a:t>
            </a:r>
          </a:p>
          <a:p>
            <a:r>
              <a:rPr lang="en-US" dirty="0"/>
              <a:t>Supports validation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33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4F8D2-3862-C0F6-71E3-15DFCE806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@Repository: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6D3EF-1B27-F501-732F-E094B021F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entities</a:t>
            </a:r>
          </a:p>
          <a:p>
            <a:r>
              <a:rPr lang="en-US" dirty="0"/>
              <a:t>CRUDL operations</a:t>
            </a:r>
          </a:p>
          <a:p>
            <a:r>
              <a:rPr lang="en-US" dirty="0"/>
              <a:t>Can be out of the box or custom</a:t>
            </a:r>
          </a:p>
          <a:p>
            <a:r>
              <a:rPr lang="en-US" dirty="0"/>
              <a:t>May implement </a:t>
            </a:r>
            <a:r>
              <a:rPr lang="en-US" dirty="0" err="1"/>
              <a:t>CrudRepository</a:t>
            </a:r>
            <a:r>
              <a:rPr lang="en-US" dirty="0"/>
              <a:t> or </a:t>
            </a:r>
            <a:r>
              <a:rPr lang="en-US" dirty="0" err="1"/>
              <a:t>JpaRepository</a:t>
            </a:r>
            <a:r>
              <a:rPr lang="en-US" dirty="0"/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494072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0E4C-9777-6BCF-69CF-12CBA79D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@Controller: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0FD04-8D87-D84B-F875-562A3F853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Manages the views – what to read from it and what to write</a:t>
            </a:r>
          </a:p>
          <a:p>
            <a:r>
              <a:rPr lang="en-US" dirty="0"/>
              <a:t>Basically decides which @services to call and how to interact with them</a:t>
            </a:r>
          </a:p>
          <a:p>
            <a:r>
              <a:rPr lang="en-US" dirty="0"/>
              <a:t>Or which @repositories to ask for @</a:t>
            </a:r>
            <a:r>
              <a:rPr lang="en-US" dirty="0" err="1"/>
              <a:t>enity</a:t>
            </a:r>
            <a:r>
              <a:rPr lang="en-US" dirty="0"/>
              <a:t> requested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77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F84AC-06F1-ABA8-0456-90010E361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RestController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F8FCD-8480-046E-96BD-96EC36673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age title">
            <a:extLst>
              <a:ext uri="{FF2B5EF4-FFF2-40B4-BE49-F238E27FC236}">
                <a16:creationId xmlns:a16="http://schemas.microsoft.com/office/drawing/2014/main" id="{83A7FD13-7180-539C-E9A0-6D23859F1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60" y="1825625"/>
            <a:ext cx="81788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7D97885F-461C-E760-FB5C-3396097BA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829" y="365125"/>
            <a:ext cx="2570013" cy="557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017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47FA-888C-B8E9-147E-F215C678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Autowired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DFD8F-B9B5-88FE-3C4F-ECCB24177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Injects private field into the class using @configuration for that type </a:t>
            </a:r>
          </a:p>
          <a:p>
            <a:r>
              <a:rPr lang="en-US" dirty="0"/>
              <a:t>Is not recommended because its harder to mock</a:t>
            </a:r>
          </a:p>
          <a:p>
            <a:r>
              <a:rPr lang="en-US" dirty="0"/>
              <a:t>Replaced with the constructor injection nowadays</a:t>
            </a:r>
          </a:p>
        </p:txBody>
      </p:sp>
    </p:spTree>
    <p:extLst>
      <p:ext uri="{BB962C8B-B14F-4D97-AF65-F5344CB8AC3E}">
        <p14:creationId xmlns:p14="http://schemas.microsoft.com/office/powerpoint/2010/main" val="1891540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1103</Words>
  <Application>Microsoft Macintosh PowerPoint</Application>
  <PresentationFormat>Widescreen</PresentationFormat>
  <Paragraphs>96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Söhne</vt:lpstr>
      <vt:lpstr>Office Theme</vt:lpstr>
      <vt:lpstr>Spring &amp; Boot</vt:lpstr>
      <vt:lpstr>Introduction: </vt:lpstr>
      <vt:lpstr>Agenda:</vt:lpstr>
      <vt:lpstr>PowerPoint Presentation</vt:lpstr>
      <vt:lpstr>@Data (@Entity, @Document):</vt:lpstr>
      <vt:lpstr>@Repository:</vt:lpstr>
      <vt:lpstr>@Controller:</vt:lpstr>
      <vt:lpstr>@RestController:</vt:lpstr>
      <vt:lpstr>@Autowired:</vt:lpstr>
      <vt:lpstr>@Configuration:</vt:lpstr>
      <vt:lpstr>@Service:</vt:lpstr>
      <vt:lpstr>What is Spring Boot?</vt:lpstr>
      <vt:lpstr>Key Features of Spring Boot:</vt:lpstr>
      <vt:lpstr>Why Use Spring Boot?</vt:lpstr>
      <vt:lpstr>Ecosystem components:</vt:lpstr>
      <vt:lpstr>12 factors for cloud-native apps:</vt:lpstr>
      <vt:lpstr>12 factors for cloud-native apps:</vt:lpstr>
      <vt:lpstr>Spring Cloud</vt:lpstr>
      <vt:lpstr>Recap</vt:lpstr>
      <vt:lpstr>More: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&amp; Boot</dc:title>
  <dc:creator>Denis Petelin</dc:creator>
  <cp:lastModifiedBy>Denis Petelin</cp:lastModifiedBy>
  <cp:revision>3</cp:revision>
  <dcterms:created xsi:type="dcterms:W3CDTF">2023-09-05T15:42:35Z</dcterms:created>
  <dcterms:modified xsi:type="dcterms:W3CDTF">2023-09-10T12:03:43Z</dcterms:modified>
</cp:coreProperties>
</file>