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4" r:id="rId5"/>
  </p:sldMasterIdLst>
  <p:notesMasterIdLst>
    <p:notesMasterId r:id="rId26"/>
  </p:notesMasterIdLst>
  <p:sldIdLst>
    <p:sldId id="257" r:id="rId6"/>
    <p:sldId id="258" r:id="rId7"/>
    <p:sldId id="259" r:id="rId8"/>
    <p:sldId id="276" r:id="rId9"/>
    <p:sldId id="260" r:id="rId10"/>
    <p:sldId id="261" r:id="rId11"/>
    <p:sldId id="262" r:id="rId12"/>
    <p:sldId id="263" r:id="rId13"/>
    <p:sldId id="264" r:id="rId14"/>
    <p:sldId id="265" r:id="rId15"/>
    <p:sldId id="266" r:id="rId16"/>
    <p:sldId id="267" r:id="rId17"/>
    <p:sldId id="275" r:id="rId18"/>
    <p:sldId id="268" r:id="rId19"/>
    <p:sldId id="269" r:id="rId20"/>
    <p:sldId id="270" r:id="rId21"/>
    <p:sldId id="271" r:id="rId22"/>
    <p:sldId id="272" r:id="rId23"/>
    <p:sldId id="273" r:id="rId24"/>
    <p:sldId id="274" r:id="rId25"/>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varScale="1">
        <p:scale>
          <a:sx n="64" d="100"/>
          <a:sy n="64" d="100"/>
        </p:scale>
        <p:origin x="66" y="11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De Tender" userId="51777b2a-4f6a-48d1-b39b-6eb431501c9b" providerId="ADAL" clId="{79B1DA71-CF07-4F65-BDE5-828D93416215}"/>
    <pc:docChg chg="delSld">
      <pc:chgData name="Peter De Tender" userId="51777b2a-4f6a-48d1-b39b-6eb431501c9b" providerId="ADAL" clId="{79B1DA71-CF07-4F65-BDE5-828D93416215}" dt="2025-05-15T16:52:57.554" v="0" actId="47"/>
      <pc:docMkLst>
        <pc:docMk/>
      </pc:docMkLst>
      <pc:sldChg chg="del">
        <pc:chgData name="Peter De Tender" userId="51777b2a-4f6a-48d1-b39b-6eb431501c9b" providerId="ADAL" clId="{79B1DA71-CF07-4F65-BDE5-828D93416215}" dt="2025-05-15T16:52:57.554" v="0" actId="47"/>
        <pc:sldMkLst>
          <pc:docMk/>
          <pc:sldMk cId="4097958563" sldId="277"/>
        </pc:sldMkLst>
      </pc:sldChg>
      <pc:sldChg chg="del">
        <pc:chgData name="Peter De Tender" userId="51777b2a-4f6a-48d1-b39b-6eb431501c9b" providerId="ADAL" clId="{79B1DA71-CF07-4F65-BDE5-828D93416215}" dt="2025-05-15T16:52:57.554" v="0" actId="47"/>
        <pc:sldMkLst>
          <pc:docMk/>
          <pc:sldMk cId="3881461689" sldId="278"/>
        </pc:sldMkLst>
      </pc:sldChg>
      <pc:sldChg chg="del">
        <pc:chgData name="Peter De Tender" userId="51777b2a-4f6a-48d1-b39b-6eb431501c9b" providerId="ADAL" clId="{79B1DA71-CF07-4F65-BDE5-828D93416215}" dt="2025-05-15T16:52:57.554" v="0" actId="47"/>
        <pc:sldMkLst>
          <pc:docMk/>
          <pc:sldMk cId="3574341148" sldId="279"/>
        </pc:sldMkLst>
      </pc:sldChg>
      <pc:sldChg chg="del">
        <pc:chgData name="Peter De Tender" userId="51777b2a-4f6a-48d1-b39b-6eb431501c9b" providerId="ADAL" clId="{79B1DA71-CF07-4F65-BDE5-828D93416215}" dt="2025-05-15T16:52:57.554" v="0" actId="47"/>
        <pc:sldMkLst>
          <pc:docMk/>
          <pc:sldMk cId="1442059774" sldId="280"/>
        </pc:sldMkLst>
      </pc:sldChg>
      <pc:sldChg chg="del">
        <pc:chgData name="Peter De Tender" userId="51777b2a-4f6a-48d1-b39b-6eb431501c9b" providerId="ADAL" clId="{79B1DA71-CF07-4F65-BDE5-828D93416215}" dt="2025-05-15T16:52:57.554" v="0" actId="47"/>
        <pc:sldMkLst>
          <pc:docMk/>
          <pc:sldMk cId="2306003188" sldId="281"/>
        </pc:sldMkLst>
      </pc:sldChg>
      <pc:sldChg chg="del">
        <pc:chgData name="Peter De Tender" userId="51777b2a-4f6a-48d1-b39b-6eb431501c9b" providerId="ADAL" clId="{79B1DA71-CF07-4F65-BDE5-828D93416215}" dt="2025-05-15T16:52:57.554" v="0" actId="47"/>
        <pc:sldMkLst>
          <pc:docMk/>
          <pc:sldMk cId="1749549202" sldId="282"/>
        </pc:sldMkLst>
      </pc:sldChg>
      <pc:sldChg chg="del">
        <pc:chgData name="Peter De Tender" userId="51777b2a-4f6a-48d1-b39b-6eb431501c9b" providerId="ADAL" clId="{79B1DA71-CF07-4F65-BDE5-828D93416215}" dt="2025-05-15T16:52:57.554" v="0" actId="47"/>
        <pc:sldMkLst>
          <pc:docMk/>
          <pc:sldMk cId="2753835035" sldId="283"/>
        </pc:sldMkLst>
      </pc:sldChg>
      <pc:sldChg chg="del">
        <pc:chgData name="Peter De Tender" userId="51777b2a-4f6a-48d1-b39b-6eb431501c9b" providerId="ADAL" clId="{79B1DA71-CF07-4F65-BDE5-828D93416215}" dt="2025-05-15T16:52:57.554" v="0" actId="47"/>
        <pc:sldMkLst>
          <pc:docMk/>
          <pc:sldMk cId="3118058743" sldId="284"/>
        </pc:sldMkLst>
      </pc:sldChg>
      <pc:sldChg chg="del">
        <pc:chgData name="Peter De Tender" userId="51777b2a-4f6a-48d1-b39b-6eb431501c9b" providerId="ADAL" clId="{79B1DA71-CF07-4F65-BDE5-828D93416215}" dt="2025-05-15T16:52:57.554" v="0" actId="47"/>
        <pc:sldMkLst>
          <pc:docMk/>
          <pc:sldMk cId="1491958939" sldId="285"/>
        </pc:sldMkLst>
      </pc:sldChg>
      <pc:sldChg chg="del">
        <pc:chgData name="Peter De Tender" userId="51777b2a-4f6a-48d1-b39b-6eb431501c9b" providerId="ADAL" clId="{79B1DA71-CF07-4F65-BDE5-828D93416215}" dt="2025-05-15T16:52:57.554" v="0" actId="47"/>
        <pc:sldMkLst>
          <pc:docMk/>
          <pc:sldMk cId="2448183582" sldId="286"/>
        </pc:sldMkLst>
      </pc:sldChg>
      <pc:sldChg chg="del">
        <pc:chgData name="Peter De Tender" userId="51777b2a-4f6a-48d1-b39b-6eb431501c9b" providerId="ADAL" clId="{79B1DA71-CF07-4F65-BDE5-828D93416215}" dt="2025-05-15T16:52:57.554" v="0" actId="47"/>
        <pc:sldMkLst>
          <pc:docMk/>
          <pc:sldMk cId="1738629677" sldId="287"/>
        </pc:sldMkLst>
      </pc:sldChg>
      <pc:sldChg chg="del">
        <pc:chgData name="Peter De Tender" userId="51777b2a-4f6a-48d1-b39b-6eb431501c9b" providerId="ADAL" clId="{79B1DA71-CF07-4F65-BDE5-828D93416215}" dt="2025-05-15T16:52:57.554" v="0" actId="47"/>
        <pc:sldMkLst>
          <pc:docMk/>
          <pc:sldMk cId="3481918527" sldId="288"/>
        </pc:sldMkLst>
      </pc:sldChg>
      <pc:sldChg chg="del">
        <pc:chgData name="Peter De Tender" userId="51777b2a-4f6a-48d1-b39b-6eb431501c9b" providerId="ADAL" clId="{79B1DA71-CF07-4F65-BDE5-828D93416215}" dt="2025-05-15T16:52:57.554" v="0" actId="47"/>
        <pc:sldMkLst>
          <pc:docMk/>
          <pc:sldMk cId="51331454" sldId="289"/>
        </pc:sldMkLst>
      </pc:sldChg>
      <pc:sldChg chg="del">
        <pc:chgData name="Peter De Tender" userId="51777b2a-4f6a-48d1-b39b-6eb431501c9b" providerId="ADAL" clId="{79B1DA71-CF07-4F65-BDE5-828D93416215}" dt="2025-05-15T16:52:57.554" v="0" actId="47"/>
        <pc:sldMkLst>
          <pc:docMk/>
          <pc:sldMk cId="3274388734" sldId="290"/>
        </pc:sldMkLst>
      </pc:sldChg>
      <pc:sldChg chg="del">
        <pc:chgData name="Peter De Tender" userId="51777b2a-4f6a-48d1-b39b-6eb431501c9b" providerId="ADAL" clId="{79B1DA71-CF07-4F65-BDE5-828D93416215}" dt="2025-05-15T16:52:57.554" v="0" actId="47"/>
        <pc:sldMkLst>
          <pc:docMk/>
          <pc:sldMk cId="4030267319" sldId="29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E58908-CE06-4F4D-AAE3-C1303FE6385B}" type="doc">
      <dgm:prSet loTypeId="urn:microsoft.com/office/officeart/2008/layout/LinedList" loCatId="list" qsTypeId="urn:microsoft.com/office/officeart/2005/8/quickstyle/simple5" qsCatId="simple" csTypeId="urn:microsoft.com/office/officeart/2005/8/colors/accent5_2" csCatId="accent5" phldr="1"/>
      <dgm:spPr/>
      <dgm:t>
        <a:bodyPr/>
        <a:lstStyle/>
        <a:p>
          <a:endParaRPr lang="en-US"/>
        </a:p>
      </dgm:t>
    </dgm:pt>
    <dgm:pt modelId="{FC725057-3E81-4F0C-A0B5-7E6E313CC188}">
      <dgm:prSet/>
      <dgm:spPr/>
      <dgm:t>
        <a:bodyPr/>
        <a:lstStyle/>
        <a:p>
          <a:r>
            <a:rPr lang="en-US" b="0" i="0" baseline="0" dirty="0"/>
            <a:t>Improve the performance for customers and partners accessing the </a:t>
          </a:r>
          <a:r>
            <a:rPr lang="en-US" b="0" i="0" baseline="0" dirty="0" err="1"/>
            <a:t>Fastcar</a:t>
          </a:r>
          <a:r>
            <a:rPr lang="en-US" b="0" i="0" baseline="0" dirty="0"/>
            <a:t> Racing Inc. websites around the world</a:t>
          </a:r>
          <a:endParaRPr lang="en-US" dirty="0"/>
        </a:p>
      </dgm:t>
    </dgm:pt>
    <dgm:pt modelId="{3B0A024C-9E81-4C7D-9B30-337996DD7269}" type="parTrans" cxnId="{1CF7220F-7233-47CA-8CE4-7850D8512FB6}">
      <dgm:prSet/>
      <dgm:spPr/>
      <dgm:t>
        <a:bodyPr/>
        <a:lstStyle/>
        <a:p>
          <a:endParaRPr lang="en-US"/>
        </a:p>
      </dgm:t>
    </dgm:pt>
    <dgm:pt modelId="{66072B3D-0CE2-45BB-8212-CBAA53DDC9F0}" type="sibTrans" cxnId="{1CF7220F-7233-47CA-8CE4-7850D8512FB6}">
      <dgm:prSet/>
      <dgm:spPr/>
      <dgm:t>
        <a:bodyPr/>
        <a:lstStyle/>
        <a:p>
          <a:endParaRPr lang="en-US"/>
        </a:p>
      </dgm:t>
    </dgm:pt>
    <dgm:pt modelId="{2CF61746-D35C-4E5E-9790-A0BEDE39D372}">
      <dgm:prSet/>
      <dgm:spPr/>
      <dgm:t>
        <a:bodyPr/>
        <a:lstStyle/>
        <a:p>
          <a:r>
            <a:rPr lang="en-US" b="0" i="0" baseline="0"/>
            <a:t>Support for easily provisioning resources to meet bursts of demand</a:t>
          </a:r>
          <a:endParaRPr lang="en-US"/>
        </a:p>
      </dgm:t>
    </dgm:pt>
    <dgm:pt modelId="{2563517C-7F5A-4DA1-91CD-506137B10608}" type="parTrans" cxnId="{A1005EAE-6B89-4522-88CB-877F4B371AC1}">
      <dgm:prSet/>
      <dgm:spPr/>
      <dgm:t>
        <a:bodyPr/>
        <a:lstStyle/>
        <a:p>
          <a:endParaRPr lang="en-US"/>
        </a:p>
      </dgm:t>
    </dgm:pt>
    <dgm:pt modelId="{11DB2051-8BB3-4DE0-B41A-7CE0CDF209E2}" type="sibTrans" cxnId="{A1005EAE-6B89-4522-88CB-877F4B371AC1}">
      <dgm:prSet/>
      <dgm:spPr/>
      <dgm:t>
        <a:bodyPr/>
        <a:lstStyle/>
        <a:p>
          <a:endParaRPr lang="en-US"/>
        </a:p>
      </dgm:t>
    </dgm:pt>
    <dgm:pt modelId="{B6089ACD-9A29-4F86-9F53-E89A525FB028}">
      <dgm:prSet/>
      <dgm:spPr/>
      <dgm:t>
        <a:bodyPr/>
        <a:lstStyle/>
        <a:p>
          <a:r>
            <a:rPr lang="en-US" b="0" i="0" baseline="0"/>
            <a:t>Consolidate and improve the utilization of website and database hosting resources  </a:t>
          </a:r>
          <a:endParaRPr lang="en-US"/>
        </a:p>
      </dgm:t>
    </dgm:pt>
    <dgm:pt modelId="{FA7AA817-0917-4146-92B5-E71E8D529BAA}" type="parTrans" cxnId="{B2B4012A-89A5-4A22-A6D1-AEDDA87E110F}">
      <dgm:prSet/>
      <dgm:spPr/>
      <dgm:t>
        <a:bodyPr/>
        <a:lstStyle/>
        <a:p>
          <a:endParaRPr lang="en-US"/>
        </a:p>
      </dgm:t>
    </dgm:pt>
    <dgm:pt modelId="{A1A685F4-F837-45E0-87B8-3A755369C9DD}" type="sibTrans" cxnId="{B2B4012A-89A5-4A22-A6D1-AEDDA87E110F}">
      <dgm:prSet/>
      <dgm:spPr/>
      <dgm:t>
        <a:bodyPr/>
        <a:lstStyle/>
        <a:p>
          <a:endParaRPr lang="en-US"/>
        </a:p>
      </dgm:t>
    </dgm:pt>
    <dgm:pt modelId="{3402AAB6-4143-4074-869E-B2ABC52697BC}">
      <dgm:prSet/>
      <dgm:spPr/>
      <dgm:t>
        <a:bodyPr/>
        <a:lstStyle/>
        <a:p>
          <a:r>
            <a:rPr lang="en-US" b="0" i="0" baseline="0"/>
            <a:t>For their most demanding databases, they want to migrate without having to re-architect their database structure or make large changes the application</a:t>
          </a:r>
          <a:endParaRPr lang="en-US"/>
        </a:p>
      </dgm:t>
    </dgm:pt>
    <dgm:pt modelId="{3D9E4DF3-4205-4AF2-B211-BF5E761A1821}" type="parTrans" cxnId="{44F4D83F-B0EF-4D23-9E2A-BA9FF2C6D120}">
      <dgm:prSet/>
      <dgm:spPr/>
      <dgm:t>
        <a:bodyPr/>
        <a:lstStyle/>
        <a:p>
          <a:endParaRPr lang="en-US"/>
        </a:p>
      </dgm:t>
    </dgm:pt>
    <dgm:pt modelId="{E6E654B1-29B4-405E-8CFD-7665DF26937C}" type="sibTrans" cxnId="{44F4D83F-B0EF-4D23-9E2A-BA9FF2C6D120}">
      <dgm:prSet/>
      <dgm:spPr/>
      <dgm:t>
        <a:bodyPr/>
        <a:lstStyle/>
        <a:p>
          <a:endParaRPr lang="en-US"/>
        </a:p>
      </dgm:t>
    </dgm:pt>
    <dgm:pt modelId="{EEC0CAF1-AB7E-4F4E-9AAC-267118B52062}">
      <dgm:prSet/>
      <dgm:spPr/>
      <dgm:t>
        <a:bodyPr/>
        <a:lstStyle/>
        <a:p>
          <a:r>
            <a:rPr lang="en-US" b="0" i="0" baseline="0" dirty="0"/>
            <a:t>Avoid downtime, particularly caused by web and database server patching</a:t>
          </a:r>
          <a:endParaRPr lang="en-US" dirty="0"/>
        </a:p>
      </dgm:t>
    </dgm:pt>
    <dgm:pt modelId="{8722E300-F940-4B4B-93B4-3A0FCB3F2174}" type="parTrans" cxnId="{C8E33AE9-2965-4FB7-AF77-2E9618A6184A}">
      <dgm:prSet/>
      <dgm:spPr/>
      <dgm:t>
        <a:bodyPr/>
        <a:lstStyle/>
        <a:p>
          <a:endParaRPr lang="en-US"/>
        </a:p>
      </dgm:t>
    </dgm:pt>
    <dgm:pt modelId="{46EEED00-3837-4E9E-85EB-EB18282486A6}" type="sibTrans" cxnId="{C8E33AE9-2965-4FB7-AF77-2E9618A6184A}">
      <dgm:prSet/>
      <dgm:spPr/>
      <dgm:t>
        <a:bodyPr/>
        <a:lstStyle/>
        <a:p>
          <a:endParaRPr lang="en-US"/>
        </a:p>
      </dgm:t>
    </dgm:pt>
    <dgm:pt modelId="{D17B0AF4-90D7-4CE7-90BA-812216CBA834}">
      <dgm:prSet/>
      <dgm:spPr/>
      <dgm:t>
        <a:bodyPr/>
        <a:lstStyle/>
        <a:p>
          <a:r>
            <a:rPr lang="en-US" b="0" i="0" baseline="0"/>
            <a:t>Leverage familiarity with Microsoft tools</a:t>
          </a:r>
          <a:endParaRPr lang="en-US"/>
        </a:p>
      </dgm:t>
    </dgm:pt>
    <dgm:pt modelId="{48D0D83A-7398-4318-8415-D9C6A2BEFA84}" type="parTrans" cxnId="{A65FD770-F6A7-4F2B-86C3-44336CA92798}">
      <dgm:prSet/>
      <dgm:spPr/>
      <dgm:t>
        <a:bodyPr/>
        <a:lstStyle/>
        <a:p>
          <a:endParaRPr lang="en-US"/>
        </a:p>
      </dgm:t>
    </dgm:pt>
    <dgm:pt modelId="{E630A44A-765A-4BFC-807B-21D92FFF4861}" type="sibTrans" cxnId="{A65FD770-F6A7-4F2B-86C3-44336CA92798}">
      <dgm:prSet/>
      <dgm:spPr/>
      <dgm:t>
        <a:bodyPr/>
        <a:lstStyle/>
        <a:p>
          <a:endParaRPr lang="en-US"/>
        </a:p>
      </dgm:t>
    </dgm:pt>
    <dgm:pt modelId="{875DC440-C1B6-41C3-A4A9-1A17F487B055}" type="pres">
      <dgm:prSet presAssocID="{4AE58908-CE06-4F4D-AAE3-C1303FE6385B}" presName="vert0" presStyleCnt="0">
        <dgm:presLayoutVars>
          <dgm:dir/>
          <dgm:animOne val="branch"/>
          <dgm:animLvl val="lvl"/>
        </dgm:presLayoutVars>
      </dgm:prSet>
      <dgm:spPr/>
    </dgm:pt>
    <dgm:pt modelId="{2BE22B1E-30E5-44A6-A8ED-9D4A53339A2C}" type="pres">
      <dgm:prSet presAssocID="{FC725057-3E81-4F0C-A0B5-7E6E313CC188}" presName="thickLine" presStyleLbl="alignNode1" presStyleIdx="0" presStyleCnt="6"/>
      <dgm:spPr/>
    </dgm:pt>
    <dgm:pt modelId="{AE342D76-7F9F-43C1-ABB4-366C61F90662}" type="pres">
      <dgm:prSet presAssocID="{FC725057-3E81-4F0C-A0B5-7E6E313CC188}" presName="horz1" presStyleCnt="0"/>
      <dgm:spPr/>
    </dgm:pt>
    <dgm:pt modelId="{906BF938-7D50-46C2-AB43-50BE671DEB4C}" type="pres">
      <dgm:prSet presAssocID="{FC725057-3E81-4F0C-A0B5-7E6E313CC188}" presName="tx1" presStyleLbl="revTx" presStyleIdx="0" presStyleCnt="6"/>
      <dgm:spPr/>
    </dgm:pt>
    <dgm:pt modelId="{B4CD7223-B00D-4953-858E-A68FDFCD3F35}" type="pres">
      <dgm:prSet presAssocID="{FC725057-3E81-4F0C-A0B5-7E6E313CC188}" presName="vert1" presStyleCnt="0"/>
      <dgm:spPr/>
    </dgm:pt>
    <dgm:pt modelId="{F0CC488C-2709-45BC-9625-8BC73D0BBBE2}" type="pres">
      <dgm:prSet presAssocID="{2CF61746-D35C-4E5E-9790-A0BEDE39D372}" presName="thickLine" presStyleLbl="alignNode1" presStyleIdx="1" presStyleCnt="6"/>
      <dgm:spPr/>
    </dgm:pt>
    <dgm:pt modelId="{34E7A6BE-976A-43E9-9606-645F850466B6}" type="pres">
      <dgm:prSet presAssocID="{2CF61746-D35C-4E5E-9790-A0BEDE39D372}" presName="horz1" presStyleCnt="0"/>
      <dgm:spPr/>
    </dgm:pt>
    <dgm:pt modelId="{FC03672B-8F49-4224-A928-C6953BC27EB0}" type="pres">
      <dgm:prSet presAssocID="{2CF61746-D35C-4E5E-9790-A0BEDE39D372}" presName="tx1" presStyleLbl="revTx" presStyleIdx="1" presStyleCnt="6"/>
      <dgm:spPr/>
    </dgm:pt>
    <dgm:pt modelId="{9755DC08-E56E-486F-8ECA-0C9445370232}" type="pres">
      <dgm:prSet presAssocID="{2CF61746-D35C-4E5E-9790-A0BEDE39D372}" presName="vert1" presStyleCnt="0"/>
      <dgm:spPr/>
    </dgm:pt>
    <dgm:pt modelId="{B9F21236-41A9-4517-8438-E7BE35B8A3F5}" type="pres">
      <dgm:prSet presAssocID="{B6089ACD-9A29-4F86-9F53-E89A525FB028}" presName="thickLine" presStyleLbl="alignNode1" presStyleIdx="2" presStyleCnt="6"/>
      <dgm:spPr/>
    </dgm:pt>
    <dgm:pt modelId="{E51468B4-DAB7-433F-B510-00223AD3C7C7}" type="pres">
      <dgm:prSet presAssocID="{B6089ACD-9A29-4F86-9F53-E89A525FB028}" presName="horz1" presStyleCnt="0"/>
      <dgm:spPr/>
    </dgm:pt>
    <dgm:pt modelId="{5819BFFA-7F30-4242-A22A-5E62DEA21C70}" type="pres">
      <dgm:prSet presAssocID="{B6089ACD-9A29-4F86-9F53-E89A525FB028}" presName="tx1" presStyleLbl="revTx" presStyleIdx="2" presStyleCnt="6"/>
      <dgm:spPr/>
    </dgm:pt>
    <dgm:pt modelId="{A7E6B314-62C2-4951-9758-1C7CB529E3EB}" type="pres">
      <dgm:prSet presAssocID="{B6089ACD-9A29-4F86-9F53-E89A525FB028}" presName="vert1" presStyleCnt="0"/>
      <dgm:spPr/>
    </dgm:pt>
    <dgm:pt modelId="{D9EBEED3-3AB6-453A-8A37-956A51BA921A}" type="pres">
      <dgm:prSet presAssocID="{3402AAB6-4143-4074-869E-B2ABC52697BC}" presName="thickLine" presStyleLbl="alignNode1" presStyleIdx="3" presStyleCnt="6"/>
      <dgm:spPr/>
    </dgm:pt>
    <dgm:pt modelId="{50FF5714-E379-4C09-813F-8D940FEBFF77}" type="pres">
      <dgm:prSet presAssocID="{3402AAB6-4143-4074-869E-B2ABC52697BC}" presName="horz1" presStyleCnt="0"/>
      <dgm:spPr/>
    </dgm:pt>
    <dgm:pt modelId="{7649B3E4-BAFE-4AA7-817C-397FA673C53B}" type="pres">
      <dgm:prSet presAssocID="{3402AAB6-4143-4074-869E-B2ABC52697BC}" presName="tx1" presStyleLbl="revTx" presStyleIdx="3" presStyleCnt="6"/>
      <dgm:spPr/>
    </dgm:pt>
    <dgm:pt modelId="{99413398-0A47-42FD-B126-22A79D73526E}" type="pres">
      <dgm:prSet presAssocID="{3402AAB6-4143-4074-869E-B2ABC52697BC}" presName="vert1" presStyleCnt="0"/>
      <dgm:spPr/>
    </dgm:pt>
    <dgm:pt modelId="{3164741E-8836-4B8D-B90B-60BB76A8CA45}" type="pres">
      <dgm:prSet presAssocID="{EEC0CAF1-AB7E-4F4E-9AAC-267118B52062}" presName="thickLine" presStyleLbl="alignNode1" presStyleIdx="4" presStyleCnt="6"/>
      <dgm:spPr/>
    </dgm:pt>
    <dgm:pt modelId="{FEFED461-FAE7-4DF2-AA87-C52F1A5C4BE2}" type="pres">
      <dgm:prSet presAssocID="{EEC0CAF1-AB7E-4F4E-9AAC-267118B52062}" presName="horz1" presStyleCnt="0"/>
      <dgm:spPr/>
    </dgm:pt>
    <dgm:pt modelId="{EFE2825B-C496-470A-B0CC-75DE04B4517A}" type="pres">
      <dgm:prSet presAssocID="{EEC0CAF1-AB7E-4F4E-9AAC-267118B52062}" presName="tx1" presStyleLbl="revTx" presStyleIdx="4" presStyleCnt="6"/>
      <dgm:spPr/>
    </dgm:pt>
    <dgm:pt modelId="{3237C1AE-AB0C-4079-A6DD-EDCCFC0FA0F9}" type="pres">
      <dgm:prSet presAssocID="{EEC0CAF1-AB7E-4F4E-9AAC-267118B52062}" presName="vert1" presStyleCnt="0"/>
      <dgm:spPr/>
    </dgm:pt>
    <dgm:pt modelId="{62F21943-E310-4ECC-A9C6-86916F7BAF74}" type="pres">
      <dgm:prSet presAssocID="{D17B0AF4-90D7-4CE7-90BA-812216CBA834}" presName="thickLine" presStyleLbl="alignNode1" presStyleIdx="5" presStyleCnt="6"/>
      <dgm:spPr/>
    </dgm:pt>
    <dgm:pt modelId="{ADC7F472-46C3-4C55-B9CF-3CC70F65EB5C}" type="pres">
      <dgm:prSet presAssocID="{D17B0AF4-90D7-4CE7-90BA-812216CBA834}" presName="horz1" presStyleCnt="0"/>
      <dgm:spPr/>
    </dgm:pt>
    <dgm:pt modelId="{321A1979-4634-4732-B19F-DD07C6A92379}" type="pres">
      <dgm:prSet presAssocID="{D17B0AF4-90D7-4CE7-90BA-812216CBA834}" presName="tx1" presStyleLbl="revTx" presStyleIdx="5" presStyleCnt="6"/>
      <dgm:spPr/>
    </dgm:pt>
    <dgm:pt modelId="{2C2AE82C-3E79-4921-A0A9-7C5EC4040BD7}" type="pres">
      <dgm:prSet presAssocID="{D17B0AF4-90D7-4CE7-90BA-812216CBA834}" presName="vert1" presStyleCnt="0"/>
      <dgm:spPr/>
    </dgm:pt>
  </dgm:ptLst>
  <dgm:cxnLst>
    <dgm:cxn modelId="{1CF7220F-7233-47CA-8CE4-7850D8512FB6}" srcId="{4AE58908-CE06-4F4D-AAE3-C1303FE6385B}" destId="{FC725057-3E81-4F0C-A0B5-7E6E313CC188}" srcOrd="0" destOrd="0" parTransId="{3B0A024C-9E81-4C7D-9B30-337996DD7269}" sibTransId="{66072B3D-0CE2-45BB-8212-CBAA53DDC9F0}"/>
    <dgm:cxn modelId="{B2B4012A-89A5-4A22-A6D1-AEDDA87E110F}" srcId="{4AE58908-CE06-4F4D-AAE3-C1303FE6385B}" destId="{B6089ACD-9A29-4F86-9F53-E89A525FB028}" srcOrd="2" destOrd="0" parTransId="{FA7AA817-0917-4146-92B5-E71E8D529BAA}" sibTransId="{A1A685F4-F837-45E0-87B8-3A755369C9DD}"/>
    <dgm:cxn modelId="{A263A537-9B3E-40FC-8C16-EF00D2839B55}" type="presOf" srcId="{EEC0CAF1-AB7E-4F4E-9AAC-267118B52062}" destId="{EFE2825B-C496-470A-B0CC-75DE04B4517A}" srcOrd="0" destOrd="0" presId="urn:microsoft.com/office/officeart/2008/layout/LinedList"/>
    <dgm:cxn modelId="{44F4D83F-B0EF-4D23-9E2A-BA9FF2C6D120}" srcId="{4AE58908-CE06-4F4D-AAE3-C1303FE6385B}" destId="{3402AAB6-4143-4074-869E-B2ABC52697BC}" srcOrd="3" destOrd="0" parTransId="{3D9E4DF3-4205-4AF2-B211-BF5E761A1821}" sibTransId="{E6E654B1-29B4-405E-8CFD-7665DF26937C}"/>
    <dgm:cxn modelId="{16681366-CA04-431A-9996-FEA1854CB589}" type="presOf" srcId="{2CF61746-D35C-4E5E-9790-A0BEDE39D372}" destId="{FC03672B-8F49-4224-A928-C6953BC27EB0}" srcOrd="0" destOrd="0" presId="urn:microsoft.com/office/officeart/2008/layout/LinedList"/>
    <dgm:cxn modelId="{A65FD770-F6A7-4F2B-86C3-44336CA92798}" srcId="{4AE58908-CE06-4F4D-AAE3-C1303FE6385B}" destId="{D17B0AF4-90D7-4CE7-90BA-812216CBA834}" srcOrd="5" destOrd="0" parTransId="{48D0D83A-7398-4318-8415-D9C6A2BEFA84}" sibTransId="{E630A44A-765A-4BFC-807B-21D92FFF4861}"/>
    <dgm:cxn modelId="{78BB5F80-672C-4489-9FD0-0106FCAB0F33}" type="presOf" srcId="{B6089ACD-9A29-4F86-9F53-E89A525FB028}" destId="{5819BFFA-7F30-4242-A22A-5E62DEA21C70}" srcOrd="0" destOrd="0" presId="urn:microsoft.com/office/officeart/2008/layout/LinedList"/>
    <dgm:cxn modelId="{F8F2FD82-EF72-47AA-AD77-AF8D6B2D9C11}" type="presOf" srcId="{D17B0AF4-90D7-4CE7-90BA-812216CBA834}" destId="{321A1979-4634-4732-B19F-DD07C6A92379}" srcOrd="0" destOrd="0" presId="urn:microsoft.com/office/officeart/2008/layout/LinedList"/>
    <dgm:cxn modelId="{49AE60AB-53CE-4CD1-8245-214389A4D8A1}" type="presOf" srcId="{4AE58908-CE06-4F4D-AAE3-C1303FE6385B}" destId="{875DC440-C1B6-41C3-A4A9-1A17F487B055}" srcOrd="0" destOrd="0" presId="urn:microsoft.com/office/officeart/2008/layout/LinedList"/>
    <dgm:cxn modelId="{A1005EAE-6B89-4522-88CB-877F4B371AC1}" srcId="{4AE58908-CE06-4F4D-AAE3-C1303FE6385B}" destId="{2CF61746-D35C-4E5E-9790-A0BEDE39D372}" srcOrd="1" destOrd="0" parTransId="{2563517C-7F5A-4DA1-91CD-506137B10608}" sibTransId="{11DB2051-8BB3-4DE0-B41A-7CE0CDF209E2}"/>
    <dgm:cxn modelId="{5E0E51CA-AD95-42FC-B994-396B7E39105F}" type="presOf" srcId="{3402AAB6-4143-4074-869E-B2ABC52697BC}" destId="{7649B3E4-BAFE-4AA7-817C-397FA673C53B}" srcOrd="0" destOrd="0" presId="urn:microsoft.com/office/officeart/2008/layout/LinedList"/>
    <dgm:cxn modelId="{C8E33AE9-2965-4FB7-AF77-2E9618A6184A}" srcId="{4AE58908-CE06-4F4D-AAE3-C1303FE6385B}" destId="{EEC0CAF1-AB7E-4F4E-9AAC-267118B52062}" srcOrd="4" destOrd="0" parTransId="{8722E300-F940-4B4B-93B4-3A0FCB3F2174}" sibTransId="{46EEED00-3837-4E9E-85EB-EB18282486A6}"/>
    <dgm:cxn modelId="{DC5D41EE-BBB7-4177-A280-FF2F8DEA5EC1}" type="presOf" srcId="{FC725057-3E81-4F0C-A0B5-7E6E313CC188}" destId="{906BF938-7D50-46C2-AB43-50BE671DEB4C}" srcOrd="0" destOrd="0" presId="urn:microsoft.com/office/officeart/2008/layout/LinedList"/>
    <dgm:cxn modelId="{FCB0C4A6-F49D-4E21-9164-E8B924143E2C}" type="presParOf" srcId="{875DC440-C1B6-41C3-A4A9-1A17F487B055}" destId="{2BE22B1E-30E5-44A6-A8ED-9D4A53339A2C}" srcOrd="0" destOrd="0" presId="urn:microsoft.com/office/officeart/2008/layout/LinedList"/>
    <dgm:cxn modelId="{72618977-3058-4441-8FE5-7064BAADA75C}" type="presParOf" srcId="{875DC440-C1B6-41C3-A4A9-1A17F487B055}" destId="{AE342D76-7F9F-43C1-ABB4-366C61F90662}" srcOrd="1" destOrd="0" presId="urn:microsoft.com/office/officeart/2008/layout/LinedList"/>
    <dgm:cxn modelId="{0E751567-F531-440C-8B77-6538D76EE0A3}" type="presParOf" srcId="{AE342D76-7F9F-43C1-ABB4-366C61F90662}" destId="{906BF938-7D50-46C2-AB43-50BE671DEB4C}" srcOrd="0" destOrd="0" presId="urn:microsoft.com/office/officeart/2008/layout/LinedList"/>
    <dgm:cxn modelId="{9DACF348-8B9F-478E-ACD7-A88855E4E45C}" type="presParOf" srcId="{AE342D76-7F9F-43C1-ABB4-366C61F90662}" destId="{B4CD7223-B00D-4953-858E-A68FDFCD3F35}" srcOrd="1" destOrd="0" presId="urn:microsoft.com/office/officeart/2008/layout/LinedList"/>
    <dgm:cxn modelId="{97109A4A-38D8-4921-B8C2-E3A2955776B7}" type="presParOf" srcId="{875DC440-C1B6-41C3-A4A9-1A17F487B055}" destId="{F0CC488C-2709-45BC-9625-8BC73D0BBBE2}" srcOrd="2" destOrd="0" presId="urn:microsoft.com/office/officeart/2008/layout/LinedList"/>
    <dgm:cxn modelId="{138B7BE7-26BF-4D5A-86C5-FC6555CCADCC}" type="presParOf" srcId="{875DC440-C1B6-41C3-A4A9-1A17F487B055}" destId="{34E7A6BE-976A-43E9-9606-645F850466B6}" srcOrd="3" destOrd="0" presId="urn:microsoft.com/office/officeart/2008/layout/LinedList"/>
    <dgm:cxn modelId="{F1D5DFBE-9C9D-40A9-A32C-CAFF80D68511}" type="presParOf" srcId="{34E7A6BE-976A-43E9-9606-645F850466B6}" destId="{FC03672B-8F49-4224-A928-C6953BC27EB0}" srcOrd="0" destOrd="0" presId="urn:microsoft.com/office/officeart/2008/layout/LinedList"/>
    <dgm:cxn modelId="{4FACE6D2-AAEE-45B8-8499-4A99DF66329C}" type="presParOf" srcId="{34E7A6BE-976A-43E9-9606-645F850466B6}" destId="{9755DC08-E56E-486F-8ECA-0C9445370232}" srcOrd="1" destOrd="0" presId="urn:microsoft.com/office/officeart/2008/layout/LinedList"/>
    <dgm:cxn modelId="{813720CF-8376-405D-AB0B-42F43B9863BD}" type="presParOf" srcId="{875DC440-C1B6-41C3-A4A9-1A17F487B055}" destId="{B9F21236-41A9-4517-8438-E7BE35B8A3F5}" srcOrd="4" destOrd="0" presId="urn:microsoft.com/office/officeart/2008/layout/LinedList"/>
    <dgm:cxn modelId="{5EF5FE45-7263-4470-A8AD-6D7F1DE8A080}" type="presParOf" srcId="{875DC440-C1B6-41C3-A4A9-1A17F487B055}" destId="{E51468B4-DAB7-433F-B510-00223AD3C7C7}" srcOrd="5" destOrd="0" presId="urn:microsoft.com/office/officeart/2008/layout/LinedList"/>
    <dgm:cxn modelId="{F9758265-3318-4384-B38E-9AA07457AD1D}" type="presParOf" srcId="{E51468B4-DAB7-433F-B510-00223AD3C7C7}" destId="{5819BFFA-7F30-4242-A22A-5E62DEA21C70}" srcOrd="0" destOrd="0" presId="urn:microsoft.com/office/officeart/2008/layout/LinedList"/>
    <dgm:cxn modelId="{8612A6B7-0379-4239-9273-29D9187594F3}" type="presParOf" srcId="{E51468B4-DAB7-433F-B510-00223AD3C7C7}" destId="{A7E6B314-62C2-4951-9758-1C7CB529E3EB}" srcOrd="1" destOrd="0" presId="urn:microsoft.com/office/officeart/2008/layout/LinedList"/>
    <dgm:cxn modelId="{09F4114C-566E-4E1D-A29E-3E5BD6041549}" type="presParOf" srcId="{875DC440-C1B6-41C3-A4A9-1A17F487B055}" destId="{D9EBEED3-3AB6-453A-8A37-956A51BA921A}" srcOrd="6" destOrd="0" presId="urn:microsoft.com/office/officeart/2008/layout/LinedList"/>
    <dgm:cxn modelId="{1810BFEF-09B9-43A6-BB33-8CBC47859983}" type="presParOf" srcId="{875DC440-C1B6-41C3-A4A9-1A17F487B055}" destId="{50FF5714-E379-4C09-813F-8D940FEBFF77}" srcOrd="7" destOrd="0" presId="urn:microsoft.com/office/officeart/2008/layout/LinedList"/>
    <dgm:cxn modelId="{446CAD8A-3D3C-4D50-A92D-59949DD99980}" type="presParOf" srcId="{50FF5714-E379-4C09-813F-8D940FEBFF77}" destId="{7649B3E4-BAFE-4AA7-817C-397FA673C53B}" srcOrd="0" destOrd="0" presId="urn:microsoft.com/office/officeart/2008/layout/LinedList"/>
    <dgm:cxn modelId="{71D67E60-ADB6-4D0D-A209-BBA826D78B43}" type="presParOf" srcId="{50FF5714-E379-4C09-813F-8D940FEBFF77}" destId="{99413398-0A47-42FD-B126-22A79D73526E}" srcOrd="1" destOrd="0" presId="urn:microsoft.com/office/officeart/2008/layout/LinedList"/>
    <dgm:cxn modelId="{F3BEA65F-C018-4BFD-8B89-76A5CC22D609}" type="presParOf" srcId="{875DC440-C1B6-41C3-A4A9-1A17F487B055}" destId="{3164741E-8836-4B8D-B90B-60BB76A8CA45}" srcOrd="8" destOrd="0" presId="urn:microsoft.com/office/officeart/2008/layout/LinedList"/>
    <dgm:cxn modelId="{CC5513CE-CD80-4D79-8E52-58275AC33FE1}" type="presParOf" srcId="{875DC440-C1B6-41C3-A4A9-1A17F487B055}" destId="{FEFED461-FAE7-4DF2-AA87-C52F1A5C4BE2}" srcOrd="9" destOrd="0" presId="urn:microsoft.com/office/officeart/2008/layout/LinedList"/>
    <dgm:cxn modelId="{F86986FB-9E7B-4846-B141-8AFED091FE9B}" type="presParOf" srcId="{FEFED461-FAE7-4DF2-AA87-C52F1A5C4BE2}" destId="{EFE2825B-C496-470A-B0CC-75DE04B4517A}" srcOrd="0" destOrd="0" presId="urn:microsoft.com/office/officeart/2008/layout/LinedList"/>
    <dgm:cxn modelId="{D3B7294C-B3E7-4CD7-87E3-7C5206AF3637}" type="presParOf" srcId="{FEFED461-FAE7-4DF2-AA87-C52F1A5C4BE2}" destId="{3237C1AE-AB0C-4079-A6DD-EDCCFC0FA0F9}" srcOrd="1" destOrd="0" presId="urn:microsoft.com/office/officeart/2008/layout/LinedList"/>
    <dgm:cxn modelId="{F85B4F6B-B0B5-478F-8A5B-BE37D3B428A6}" type="presParOf" srcId="{875DC440-C1B6-41C3-A4A9-1A17F487B055}" destId="{62F21943-E310-4ECC-A9C6-86916F7BAF74}" srcOrd="10" destOrd="0" presId="urn:microsoft.com/office/officeart/2008/layout/LinedList"/>
    <dgm:cxn modelId="{35694469-4EB1-4050-94E4-24E450F2256E}" type="presParOf" srcId="{875DC440-C1B6-41C3-A4A9-1A17F487B055}" destId="{ADC7F472-46C3-4C55-B9CF-3CC70F65EB5C}" srcOrd="11" destOrd="0" presId="urn:microsoft.com/office/officeart/2008/layout/LinedList"/>
    <dgm:cxn modelId="{A47C272E-A1C5-4B0B-AFC3-2F17EA93B2DA}" type="presParOf" srcId="{ADC7F472-46C3-4C55-B9CF-3CC70F65EB5C}" destId="{321A1979-4634-4732-B19F-DD07C6A92379}" srcOrd="0" destOrd="0" presId="urn:microsoft.com/office/officeart/2008/layout/LinedList"/>
    <dgm:cxn modelId="{099EB0DA-8F6F-4833-8C30-94DE6857BBE5}" type="presParOf" srcId="{ADC7F472-46C3-4C55-B9CF-3CC70F65EB5C}" destId="{2C2AE82C-3E79-4921-A0A9-7C5EC4040BD7}"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6FFBA3-9E4B-4D14-A9A2-C83E333CF336}" type="doc">
      <dgm:prSet loTypeId="urn:microsoft.com/office/officeart/2016/7/layout/VerticalHollowActionList" loCatId="List" qsTypeId="urn:microsoft.com/office/officeart/2005/8/quickstyle/simple2" qsCatId="simple" csTypeId="urn:microsoft.com/office/officeart/2005/8/colors/accent0_3" csCatId="mainScheme"/>
      <dgm:spPr/>
      <dgm:t>
        <a:bodyPr/>
        <a:lstStyle/>
        <a:p>
          <a:endParaRPr lang="en-US"/>
        </a:p>
      </dgm:t>
    </dgm:pt>
    <dgm:pt modelId="{C0246130-88E9-40DF-B15E-2985125236E7}">
      <dgm:prSet/>
      <dgm:spPr/>
      <dgm:t>
        <a:bodyPr/>
        <a:lstStyle/>
        <a:p>
          <a:r>
            <a:rPr lang="en-US" b="0" i="0" baseline="0"/>
            <a:t>Tool Familiarity:</a:t>
          </a:r>
          <a:endParaRPr lang="en-US"/>
        </a:p>
      </dgm:t>
    </dgm:pt>
    <dgm:pt modelId="{135D36EB-75CB-4402-B4DA-B5683F430B25}" type="parTrans" cxnId="{A4C09048-4946-4B16-9981-217A559EC229}">
      <dgm:prSet/>
      <dgm:spPr/>
      <dgm:t>
        <a:bodyPr/>
        <a:lstStyle/>
        <a:p>
          <a:endParaRPr lang="en-US"/>
        </a:p>
      </dgm:t>
    </dgm:pt>
    <dgm:pt modelId="{D8AD631C-6FC9-4541-B8F8-528238D4FD80}" type="sibTrans" cxnId="{A4C09048-4946-4B16-9981-217A559EC229}">
      <dgm:prSet/>
      <dgm:spPr/>
      <dgm:t>
        <a:bodyPr/>
        <a:lstStyle/>
        <a:p>
          <a:endParaRPr lang="en-US"/>
        </a:p>
      </dgm:t>
    </dgm:pt>
    <dgm:pt modelId="{F82D978C-C44E-42AF-A1D3-D084F06FF54A}">
      <dgm:prSet/>
      <dgm:spPr/>
      <dgm:t>
        <a:bodyPr/>
        <a:lstStyle/>
        <a:p>
          <a:r>
            <a:rPr lang="en-US" b="0" i="0" baseline="0" dirty="0"/>
            <a:t>Will we need to learn new tools to develop for Azure Websites and SQL Database?</a:t>
          </a:r>
          <a:endParaRPr lang="en-US" dirty="0"/>
        </a:p>
      </dgm:t>
    </dgm:pt>
    <dgm:pt modelId="{8831165A-8BCD-46BD-A3FB-5636E7E02928}" type="parTrans" cxnId="{45615F77-7FBB-4C49-8A6B-F70FD032ED9D}">
      <dgm:prSet/>
      <dgm:spPr/>
      <dgm:t>
        <a:bodyPr/>
        <a:lstStyle/>
        <a:p>
          <a:endParaRPr lang="en-US"/>
        </a:p>
      </dgm:t>
    </dgm:pt>
    <dgm:pt modelId="{DCD30A18-23A0-4D24-9397-7DFE1D0945FC}" type="sibTrans" cxnId="{45615F77-7FBB-4C49-8A6B-F70FD032ED9D}">
      <dgm:prSet/>
      <dgm:spPr/>
      <dgm:t>
        <a:bodyPr/>
        <a:lstStyle/>
        <a:p>
          <a:endParaRPr lang="en-US"/>
        </a:p>
      </dgm:t>
    </dgm:pt>
    <dgm:pt modelId="{6101A623-CE4A-4880-BB58-FA642A28B501}">
      <dgm:prSet/>
      <dgm:spPr/>
      <dgm:t>
        <a:bodyPr/>
        <a:lstStyle/>
        <a:p>
          <a:r>
            <a:rPr lang="en-US" b="0" i="0" baseline="0" dirty="0"/>
            <a:t>What about diagnosing problems? Are there new tools we need purchase and learn?</a:t>
          </a:r>
          <a:endParaRPr lang="en-US" dirty="0"/>
        </a:p>
      </dgm:t>
    </dgm:pt>
    <dgm:pt modelId="{614BA8AB-11E5-4698-B805-0406827B74C0}" type="parTrans" cxnId="{C5F9DF86-E052-4287-ACEE-0AE8F119ED26}">
      <dgm:prSet/>
      <dgm:spPr/>
      <dgm:t>
        <a:bodyPr/>
        <a:lstStyle/>
        <a:p>
          <a:endParaRPr lang="en-US"/>
        </a:p>
      </dgm:t>
    </dgm:pt>
    <dgm:pt modelId="{950B373C-1EA6-4853-A044-0228672225F8}" type="sibTrans" cxnId="{C5F9DF86-E052-4287-ACEE-0AE8F119ED26}">
      <dgm:prSet/>
      <dgm:spPr/>
      <dgm:t>
        <a:bodyPr/>
        <a:lstStyle/>
        <a:p>
          <a:endParaRPr lang="en-US"/>
        </a:p>
      </dgm:t>
    </dgm:pt>
    <dgm:pt modelId="{4D138C8F-BF97-44E7-9AB4-FE71648A6A7C}">
      <dgm:prSet/>
      <dgm:spPr/>
      <dgm:t>
        <a:bodyPr/>
        <a:lstStyle/>
        <a:p>
          <a:r>
            <a:rPr lang="en-US" b="0" i="0" baseline="0"/>
            <a:t>Connectivity:</a:t>
          </a:r>
          <a:endParaRPr lang="en-US"/>
        </a:p>
      </dgm:t>
    </dgm:pt>
    <dgm:pt modelId="{E2A23D74-069C-4317-9A07-508EDB44A13A}" type="parTrans" cxnId="{B94B68B8-E69E-4446-9D6B-67FDDB4BC43E}">
      <dgm:prSet/>
      <dgm:spPr/>
      <dgm:t>
        <a:bodyPr/>
        <a:lstStyle/>
        <a:p>
          <a:endParaRPr lang="en-US"/>
        </a:p>
      </dgm:t>
    </dgm:pt>
    <dgm:pt modelId="{45898CFE-7289-4E4B-BAB8-A5832D239DEA}" type="sibTrans" cxnId="{B94B68B8-E69E-4446-9D6B-67FDDB4BC43E}">
      <dgm:prSet/>
      <dgm:spPr/>
      <dgm:t>
        <a:bodyPr/>
        <a:lstStyle/>
        <a:p>
          <a:endParaRPr lang="en-US"/>
        </a:p>
      </dgm:t>
    </dgm:pt>
    <dgm:pt modelId="{3EF78A25-96A8-4856-ADB1-EFC0442248BD}">
      <dgm:prSet/>
      <dgm:spPr/>
      <dgm:t>
        <a:bodyPr/>
        <a:lstStyle/>
        <a:p>
          <a:r>
            <a:rPr lang="en-US" b="0" i="0" baseline="0" dirty="0"/>
            <a:t>Some of our enterprise web services need to access data and other services located on-premises, is this supported?</a:t>
          </a:r>
          <a:endParaRPr lang="en-US" dirty="0"/>
        </a:p>
      </dgm:t>
    </dgm:pt>
    <dgm:pt modelId="{8F4281B2-2884-4698-9257-605597CF7839}" type="parTrans" cxnId="{E187ABDA-69C1-4EA0-9282-EA0166EE093A}">
      <dgm:prSet/>
      <dgm:spPr/>
      <dgm:t>
        <a:bodyPr/>
        <a:lstStyle/>
        <a:p>
          <a:endParaRPr lang="en-US"/>
        </a:p>
      </dgm:t>
    </dgm:pt>
    <dgm:pt modelId="{B8EF057A-08C5-47D6-9456-DD20A960B176}" type="sibTrans" cxnId="{E187ABDA-69C1-4EA0-9282-EA0166EE093A}">
      <dgm:prSet/>
      <dgm:spPr/>
      <dgm:t>
        <a:bodyPr/>
        <a:lstStyle/>
        <a:p>
          <a:endParaRPr lang="en-US"/>
        </a:p>
      </dgm:t>
    </dgm:pt>
    <dgm:pt modelId="{848D320E-BD7C-469A-9D10-BC164B14C884}">
      <dgm:prSet/>
      <dgm:spPr/>
      <dgm:t>
        <a:bodyPr/>
        <a:lstStyle/>
        <a:p>
          <a:r>
            <a:rPr lang="en-US" b="0" i="0" baseline="0" dirty="0"/>
            <a:t>How can we ensure we are delivering the lowest latency possible to our website visitors?</a:t>
          </a:r>
          <a:endParaRPr lang="en-US" dirty="0"/>
        </a:p>
      </dgm:t>
    </dgm:pt>
    <dgm:pt modelId="{318EB6DF-2B61-449B-A624-45B87F885630}" type="parTrans" cxnId="{822A368E-1EEC-480D-91E5-C9D98786D549}">
      <dgm:prSet/>
      <dgm:spPr/>
      <dgm:t>
        <a:bodyPr/>
        <a:lstStyle/>
        <a:p>
          <a:endParaRPr lang="en-US"/>
        </a:p>
      </dgm:t>
    </dgm:pt>
    <dgm:pt modelId="{87F48C94-4D88-4DD2-99C5-A515F78725D6}" type="sibTrans" cxnId="{822A368E-1EEC-480D-91E5-C9D98786D549}">
      <dgm:prSet/>
      <dgm:spPr/>
      <dgm:t>
        <a:bodyPr/>
        <a:lstStyle/>
        <a:p>
          <a:endParaRPr lang="en-US"/>
        </a:p>
      </dgm:t>
    </dgm:pt>
    <dgm:pt modelId="{C23EBDD8-7D89-4E7A-B5D1-A32C0052A669}">
      <dgm:prSet/>
      <dgm:spPr/>
      <dgm:t>
        <a:bodyPr/>
        <a:lstStyle/>
        <a:p>
          <a:r>
            <a:rPr lang="en-US" b="0" i="0" baseline="0" dirty="0"/>
            <a:t>We need to ensure that if we have multiple web servers backing a given website, that no one web server gets all the traffic</a:t>
          </a:r>
          <a:endParaRPr lang="en-US" dirty="0"/>
        </a:p>
      </dgm:t>
    </dgm:pt>
    <dgm:pt modelId="{32EA1D02-E628-4A7F-8F0B-F73BD08DE4BE}" type="parTrans" cxnId="{2F474098-C42C-4429-8381-5E73D821A128}">
      <dgm:prSet/>
      <dgm:spPr/>
      <dgm:t>
        <a:bodyPr/>
        <a:lstStyle/>
        <a:p>
          <a:endParaRPr lang="en-US"/>
        </a:p>
      </dgm:t>
    </dgm:pt>
    <dgm:pt modelId="{C1E840BE-D301-442B-8099-68AC83D16E58}" type="sibTrans" cxnId="{2F474098-C42C-4429-8381-5E73D821A128}">
      <dgm:prSet/>
      <dgm:spPr/>
      <dgm:t>
        <a:bodyPr/>
        <a:lstStyle/>
        <a:p>
          <a:endParaRPr lang="en-US"/>
        </a:p>
      </dgm:t>
    </dgm:pt>
    <dgm:pt modelId="{81C3A13B-049D-4634-811A-00DF29E21505}" type="pres">
      <dgm:prSet presAssocID="{966FFBA3-9E4B-4D14-A9A2-C83E333CF336}" presName="Name0" presStyleCnt="0">
        <dgm:presLayoutVars>
          <dgm:dir/>
          <dgm:animLvl val="lvl"/>
          <dgm:resizeHandles val="exact"/>
        </dgm:presLayoutVars>
      </dgm:prSet>
      <dgm:spPr/>
    </dgm:pt>
    <dgm:pt modelId="{7034FD2B-EF5D-4824-B8A6-8AA29D28FF49}" type="pres">
      <dgm:prSet presAssocID="{C0246130-88E9-40DF-B15E-2985125236E7}" presName="linNode" presStyleCnt="0"/>
      <dgm:spPr/>
    </dgm:pt>
    <dgm:pt modelId="{6FD4B4DD-DFE2-4ACD-8757-E1ED25E9733C}" type="pres">
      <dgm:prSet presAssocID="{C0246130-88E9-40DF-B15E-2985125236E7}" presName="parentText" presStyleLbl="solidFgAcc1" presStyleIdx="0" presStyleCnt="2">
        <dgm:presLayoutVars>
          <dgm:chMax val="1"/>
          <dgm:bulletEnabled/>
        </dgm:presLayoutVars>
      </dgm:prSet>
      <dgm:spPr/>
    </dgm:pt>
    <dgm:pt modelId="{583DE7E9-9700-4EFE-BB6D-1DA3878D7B54}" type="pres">
      <dgm:prSet presAssocID="{C0246130-88E9-40DF-B15E-2985125236E7}" presName="descendantText" presStyleLbl="alignNode1" presStyleIdx="0" presStyleCnt="2">
        <dgm:presLayoutVars>
          <dgm:bulletEnabled/>
        </dgm:presLayoutVars>
      </dgm:prSet>
      <dgm:spPr/>
    </dgm:pt>
    <dgm:pt modelId="{C68B0501-3B2F-46AA-8D05-DE2446CF4221}" type="pres">
      <dgm:prSet presAssocID="{D8AD631C-6FC9-4541-B8F8-528238D4FD80}" presName="sp" presStyleCnt="0"/>
      <dgm:spPr/>
    </dgm:pt>
    <dgm:pt modelId="{792D52A1-6FB7-4905-9A90-8002BDF1372D}" type="pres">
      <dgm:prSet presAssocID="{4D138C8F-BF97-44E7-9AB4-FE71648A6A7C}" presName="linNode" presStyleCnt="0"/>
      <dgm:spPr/>
    </dgm:pt>
    <dgm:pt modelId="{E141A7EA-FF82-4753-8040-2D6A68752DCC}" type="pres">
      <dgm:prSet presAssocID="{4D138C8F-BF97-44E7-9AB4-FE71648A6A7C}" presName="parentText" presStyleLbl="solidFgAcc1" presStyleIdx="1" presStyleCnt="2">
        <dgm:presLayoutVars>
          <dgm:chMax val="1"/>
          <dgm:bulletEnabled/>
        </dgm:presLayoutVars>
      </dgm:prSet>
      <dgm:spPr/>
    </dgm:pt>
    <dgm:pt modelId="{4C87C104-C95A-4BEA-820D-EC26F87FC277}" type="pres">
      <dgm:prSet presAssocID="{4D138C8F-BF97-44E7-9AB4-FE71648A6A7C}" presName="descendantText" presStyleLbl="alignNode1" presStyleIdx="1" presStyleCnt="2">
        <dgm:presLayoutVars>
          <dgm:bulletEnabled/>
        </dgm:presLayoutVars>
      </dgm:prSet>
      <dgm:spPr/>
    </dgm:pt>
  </dgm:ptLst>
  <dgm:cxnLst>
    <dgm:cxn modelId="{53EAA609-3E65-4983-82AA-E689B796CF8E}" type="presOf" srcId="{3EF78A25-96A8-4856-ADB1-EFC0442248BD}" destId="{4C87C104-C95A-4BEA-820D-EC26F87FC277}" srcOrd="0" destOrd="0" presId="urn:microsoft.com/office/officeart/2016/7/layout/VerticalHollowActionList"/>
    <dgm:cxn modelId="{60746C0F-F7E5-46A2-8AC7-E4C53AD114E7}" type="presOf" srcId="{966FFBA3-9E4B-4D14-A9A2-C83E333CF336}" destId="{81C3A13B-049D-4634-811A-00DF29E21505}" srcOrd="0" destOrd="0" presId="urn:microsoft.com/office/officeart/2016/7/layout/VerticalHollowActionList"/>
    <dgm:cxn modelId="{830A623D-9DF0-4D6C-9D0B-AE7E04A5E391}" type="presOf" srcId="{C23EBDD8-7D89-4E7A-B5D1-A32C0052A669}" destId="{4C87C104-C95A-4BEA-820D-EC26F87FC277}" srcOrd="0" destOrd="2" presId="urn:microsoft.com/office/officeart/2016/7/layout/VerticalHollowActionList"/>
    <dgm:cxn modelId="{A4C09048-4946-4B16-9981-217A559EC229}" srcId="{966FFBA3-9E4B-4D14-A9A2-C83E333CF336}" destId="{C0246130-88E9-40DF-B15E-2985125236E7}" srcOrd="0" destOrd="0" parTransId="{135D36EB-75CB-4402-B4DA-B5683F430B25}" sibTransId="{D8AD631C-6FC9-4541-B8F8-528238D4FD80}"/>
    <dgm:cxn modelId="{45615F77-7FBB-4C49-8A6B-F70FD032ED9D}" srcId="{C0246130-88E9-40DF-B15E-2985125236E7}" destId="{F82D978C-C44E-42AF-A1D3-D084F06FF54A}" srcOrd="0" destOrd="0" parTransId="{8831165A-8BCD-46BD-A3FB-5636E7E02928}" sibTransId="{DCD30A18-23A0-4D24-9397-7DFE1D0945FC}"/>
    <dgm:cxn modelId="{C5F9DF86-E052-4287-ACEE-0AE8F119ED26}" srcId="{C0246130-88E9-40DF-B15E-2985125236E7}" destId="{6101A623-CE4A-4880-BB58-FA642A28B501}" srcOrd="1" destOrd="0" parTransId="{614BA8AB-11E5-4698-B805-0406827B74C0}" sibTransId="{950B373C-1EA6-4853-A044-0228672225F8}"/>
    <dgm:cxn modelId="{BB635C87-C425-4E46-83DC-3378E5A7C65E}" type="presOf" srcId="{F82D978C-C44E-42AF-A1D3-D084F06FF54A}" destId="{583DE7E9-9700-4EFE-BB6D-1DA3878D7B54}" srcOrd="0" destOrd="0" presId="urn:microsoft.com/office/officeart/2016/7/layout/VerticalHollowActionList"/>
    <dgm:cxn modelId="{822A368E-1EEC-480D-91E5-C9D98786D549}" srcId="{4D138C8F-BF97-44E7-9AB4-FE71648A6A7C}" destId="{848D320E-BD7C-469A-9D10-BC164B14C884}" srcOrd="1" destOrd="0" parTransId="{318EB6DF-2B61-449B-A624-45B87F885630}" sibTransId="{87F48C94-4D88-4DD2-99C5-A515F78725D6}"/>
    <dgm:cxn modelId="{2F474098-C42C-4429-8381-5E73D821A128}" srcId="{4D138C8F-BF97-44E7-9AB4-FE71648A6A7C}" destId="{C23EBDD8-7D89-4E7A-B5D1-A32C0052A669}" srcOrd="2" destOrd="0" parTransId="{32EA1D02-E628-4A7F-8F0B-F73BD08DE4BE}" sibTransId="{C1E840BE-D301-442B-8099-68AC83D16E58}"/>
    <dgm:cxn modelId="{B94B68B8-E69E-4446-9D6B-67FDDB4BC43E}" srcId="{966FFBA3-9E4B-4D14-A9A2-C83E333CF336}" destId="{4D138C8F-BF97-44E7-9AB4-FE71648A6A7C}" srcOrd="1" destOrd="0" parTransId="{E2A23D74-069C-4317-9A07-508EDB44A13A}" sibTransId="{45898CFE-7289-4E4B-BAB8-A5832D239DEA}"/>
    <dgm:cxn modelId="{69AF34BA-08F1-4BEF-92E0-B9C3A2380520}" type="presOf" srcId="{4D138C8F-BF97-44E7-9AB4-FE71648A6A7C}" destId="{E141A7EA-FF82-4753-8040-2D6A68752DCC}" srcOrd="0" destOrd="0" presId="urn:microsoft.com/office/officeart/2016/7/layout/VerticalHollowActionList"/>
    <dgm:cxn modelId="{A4ECE2BC-1077-4552-BC1A-7A089BA87F05}" type="presOf" srcId="{C0246130-88E9-40DF-B15E-2985125236E7}" destId="{6FD4B4DD-DFE2-4ACD-8757-E1ED25E9733C}" srcOrd="0" destOrd="0" presId="urn:microsoft.com/office/officeart/2016/7/layout/VerticalHollowActionList"/>
    <dgm:cxn modelId="{6AC83FD6-2D38-481F-933B-A502B12CAD20}" type="presOf" srcId="{6101A623-CE4A-4880-BB58-FA642A28B501}" destId="{583DE7E9-9700-4EFE-BB6D-1DA3878D7B54}" srcOrd="0" destOrd="1" presId="urn:microsoft.com/office/officeart/2016/7/layout/VerticalHollowActionList"/>
    <dgm:cxn modelId="{E187ABDA-69C1-4EA0-9282-EA0166EE093A}" srcId="{4D138C8F-BF97-44E7-9AB4-FE71648A6A7C}" destId="{3EF78A25-96A8-4856-ADB1-EFC0442248BD}" srcOrd="0" destOrd="0" parTransId="{8F4281B2-2884-4698-9257-605597CF7839}" sibTransId="{B8EF057A-08C5-47D6-9456-DD20A960B176}"/>
    <dgm:cxn modelId="{A3F067EF-C08F-4AF9-84D5-7323EE0941DB}" type="presOf" srcId="{848D320E-BD7C-469A-9D10-BC164B14C884}" destId="{4C87C104-C95A-4BEA-820D-EC26F87FC277}" srcOrd="0" destOrd="1" presId="urn:microsoft.com/office/officeart/2016/7/layout/VerticalHollowActionList"/>
    <dgm:cxn modelId="{BB5212FB-6AD6-439D-8D29-E2707CD6EE27}" type="presParOf" srcId="{81C3A13B-049D-4634-811A-00DF29E21505}" destId="{7034FD2B-EF5D-4824-B8A6-8AA29D28FF49}" srcOrd="0" destOrd="0" presId="urn:microsoft.com/office/officeart/2016/7/layout/VerticalHollowActionList"/>
    <dgm:cxn modelId="{47CEFCBA-6C8D-4CB3-985C-1E3F0268FEAA}" type="presParOf" srcId="{7034FD2B-EF5D-4824-B8A6-8AA29D28FF49}" destId="{6FD4B4DD-DFE2-4ACD-8757-E1ED25E9733C}" srcOrd="0" destOrd="0" presId="urn:microsoft.com/office/officeart/2016/7/layout/VerticalHollowActionList"/>
    <dgm:cxn modelId="{30FF206F-7BF9-49CB-97A1-4DD9B1AE3FDC}" type="presParOf" srcId="{7034FD2B-EF5D-4824-B8A6-8AA29D28FF49}" destId="{583DE7E9-9700-4EFE-BB6D-1DA3878D7B54}" srcOrd="1" destOrd="0" presId="urn:microsoft.com/office/officeart/2016/7/layout/VerticalHollowActionList"/>
    <dgm:cxn modelId="{1CC53F83-341B-4E92-8995-A68E65DBF950}" type="presParOf" srcId="{81C3A13B-049D-4634-811A-00DF29E21505}" destId="{C68B0501-3B2F-46AA-8D05-DE2446CF4221}" srcOrd="1" destOrd="0" presId="urn:microsoft.com/office/officeart/2016/7/layout/VerticalHollowActionList"/>
    <dgm:cxn modelId="{29862BA3-F550-4620-9FAD-97A6CC0AEB2E}" type="presParOf" srcId="{81C3A13B-049D-4634-811A-00DF29E21505}" destId="{792D52A1-6FB7-4905-9A90-8002BDF1372D}" srcOrd="2" destOrd="0" presId="urn:microsoft.com/office/officeart/2016/7/layout/VerticalHollowActionList"/>
    <dgm:cxn modelId="{DACC4EA9-9197-436D-9017-4BEEF5F47212}" type="presParOf" srcId="{792D52A1-6FB7-4905-9A90-8002BDF1372D}" destId="{E141A7EA-FF82-4753-8040-2D6A68752DCC}" srcOrd="0" destOrd="0" presId="urn:microsoft.com/office/officeart/2016/7/layout/VerticalHollowActionList"/>
    <dgm:cxn modelId="{F6EF6043-D1A3-43F2-BA0F-C834ADBE1507}" type="presParOf" srcId="{792D52A1-6FB7-4905-9A90-8002BDF1372D}" destId="{4C87C104-C95A-4BEA-820D-EC26F87FC277}" srcOrd="1" destOrd="0" presId="urn:microsoft.com/office/officeart/2016/7/layout/VerticalHollowAc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E22B1E-30E5-44A6-A8ED-9D4A53339A2C}">
      <dsp:nvSpPr>
        <dsp:cNvPr id="0" name=""/>
        <dsp:cNvSpPr/>
      </dsp:nvSpPr>
      <dsp:spPr>
        <a:xfrm>
          <a:off x="0" y="2720"/>
          <a:ext cx="608965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06BF938-7D50-46C2-AB43-50BE671DEB4C}">
      <dsp:nvSpPr>
        <dsp:cNvPr id="0" name=""/>
        <dsp:cNvSpPr/>
      </dsp:nvSpPr>
      <dsp:spPr>
        <a:xfrm>
          <a:off x="0" y="2720"/>
          <a:ext cx="6089650"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baseline="0" dirty="0"/>
            <a:t>Improve the performance for customers and partners accessing the </a:t>
          </a:r>
          <a:r>
            <a:rPr lang="en-US" sz="1800" b="0" i="0" kern="1200" baseline="0" dirty="0" err="1"/>
            <a:t>Fastcar</a:t>
          </a:r>
          <a:r>
            <a:rPr lang="en-US" sz="1800" b="0" i="0" kern="1200" baseline="0" dirty="0"/>
            <a:t> Racing Inc. websites around the world</a:t>
          </a:r>
          <a:endParaRPr lang="en-US" sz="1800" kern="1200" dirty="0"/>
        </a:p>
      </dsp:txBody>
      <dsp:txXfrm>
        <a:off x="0" y="2720"/>
        <a:ext cx="6089650" cy="927780"/>
      </dsp:txXfrm>
    </dsp:sp>
    <dsp:sp modelId="{F0CC488C-2709-45BC-9625-8BC73D0BBBE2}">
      <dsp:nvSpPr>
        <dsp:cNvPr id="0" name=""/>
        <dsp:cNvSpPr/>
      </dsp:nvSpPr>
      <dsp:spPr>
        <a:xfrm>
          <a:off x="0" y="930501"/>
          <a:ext cx="608965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C03672B-8F49-4224-A928-C6953BC27EB0}">
      <dsp:nvSpPr>
        <dsp:cNvPr id="0" name=""/>
        <dsp:cNvSpPr/>
      </dsp:nvSpPr>
      <dsp:spPr>
        <a:xfrm>
          <a:off x="0" y="930501"/>
          <a:ext cx="6089650"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baseline="0"/>
            <a:t>Support for easily provisioning resources to meet bursts of demand</a:t>
          </a:r>
          <a:endParaRPr lang="en-US" sz="1800" kern="1200"/>
        </a:p>
      </dsp:txBody>
      <dsp:txXfrm>
        <a:off x="0" y="930501"/>
        <a:ext cx="6089650" cy="927780"/>
      </dsp:txXfrm>
    </dsp:sp>
    <dsp:sp modelId="{B9F21236-41A9-4517-8438-E7BE35B8A3F5}">
      <dsp:nvSpPr>
        <dsp:cNvPr id="0" name=""/>
        <dsp:cNvSpPr/>
      </dsp:nvSpPr>
      <dsp:spPr>
        <a:xfrm>
          <a:off x="0" y="1858281"/>
          <a:ext cx="608965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819BFFA-7F30-4242-A22A-5E62DEA21C70}">
      <dsp:nvSpPr>
        <dsp:cNvPr id="0" name=""/>
        <dsp:cNvSpPr/>
      </dsp:nvSpPr>
      <dsp:spPr>
        <a:xfrm>
          <a:off x="0" y="1858281"/>
          <a:ext cx="6089650"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baseline="0"/>
            <a:t>Consolidate and improve the utilization of website and database hosting resources  </a:t>
          </a:r>
          <a:endParaRPr lang="en-US" sz="1800" kern="1200"/>
        </a:p>
      </dsp:txBody>
      <dsp:txXfrm>
        <a:off x="0" y="1858281"/>
        <a:ext cx="6089650" cy="927780"/>
      </dsp:txXfrm>
    </dsp:sp>
    <dsp:sp modelId="{D9EBEED3-3AB6-453A-8A37-956A51BA921A}">
      <dsp:nvSpPr>
        <dsp:cNvPr id="0" name=""/>
        <dsp:cNvSpPr/>
      </dsp:nvSpPr>
      <dsp:spPr>
        <a:xfrm>
          <a:off x="0" y="2786062"/>
          <a:ext cx="608965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649B3E4-BAFE-4AA7-817C-397FA673C53B}">
      <dsp:nvSpPr>
        <dsp:cNvPr id="0" name=""/>
        <dsp:cNvSpPr/>
      </dsp:nvSpPr>
      <dsp:spPr>
        <a:xfrm>
          <a:off x="0" y="2786062"/>
          <a:ext cx="6089650"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baseline="0"/>
            <a:t>For their most demanding databases, they want to migrate without having to re-architect their database structure or make large changes the application</a:t>
          </a:r>
          <a:endParaRPr lang="en-US" sz="1800" kern="1200"/>
        </a:p>
      </dsp:txBody>
      <dsp:txXfrm>
        <a:off x="0" y="2786062"/>
        <a:ext cx="6089650" cy="927780"/>
      </dsp:txXfrm>
    </dsp:sp>
    <dsp:sp modelId="{3164741E-8836-4B8D-B90B-60BB76A8CA45}">
      <dsp:nvSpPr>
        <dsp:cNvPr id="0" name=""/>
        <dsp:cNvSpPr/>
      </dsp:nvSpPr>
      <dsp:spPr>
        <a:xfrm>
          <a:off x="0" y="3713843"/>
          <a:ext cx="608965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FE2825B-C496-470A-B0CC-75DE04B4517A}">
      <dsp:nvSpPr>
        <dsp:cNvPr id="0" name=""/>
        <dsp:cNvSpPr/>
      </dsp:nvSpPr>
      <dsp:spPr>
        <a:xfrm>
          <a:off x="0" y="3713843"/>
          <a:ext cx="6089650"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baseline="0" dirty="0"/>
            <a:t>Avoid downtime, particularly caused by web and database server patching</a:t>
          </a:r>
          <a:endParaRPr lang="en-US" sz="1800" kern="1200" dirty="0"/>
        </a:p>
      </dsp:txBody>
      <dsp:txXfrm>
        <a:off x="0" y="3713843"/>
        <a:ext cx="6089650" cy="927780"/>
      </dsp:txXfrm>
    </dsp:sp>
    <dsp:sp modelId="{62F21943-E310-4ECC-A9C6-86916F7BAF74}">
      <dsp:nvSpPr>
        <dsp:cNvPr id="0" name=""/>
        <dsp:cNvSpPr/>
      </dsp:nvSpPr>
      <dsp:spPr>
        <a:xfrm>
          <a:off x="0" y="4641623"/>
          <a:ext cx="608965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21A1979-4634-4732-B19F-DD07C6A92379}">
      <dsp:nvSpPr>
        <dsp:cNvPr id="0" name=""/>
        <dsp:cNvSpPr/>
      </dsp:nvSpPr>
      <dsp:spPr>
        <a:xfrm>
          <a:off x="0" y="4641623"/>
          <a:ext cx="6089650" cy="927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baseline="0"/>
            <a:t>Leverage familiarity with Microsoft tools</a:t>
          </a:r>
          <a:endParaRPr lang="en-US" sz="1800" kern="1200"/>
        </a:p>
      </dsp:txBody>
      <dsp:txXfrm>
        <a:off x="0" y="4641623"/>
        <a:ext cx="6089650" cy="9277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3DE7E9-9700-4EFE-BB6D-1DA3878D7B54}">
      <dsp:nvSpPr>
        <dsp:cNvPr id="0" name=""/>
        <dsp:cNvSpPr/>
      </dsp:nvSpPr>
      <dsp:spPr>
        <a:xfrm>
          <a:off x="1217930" y="489"/>
          <a:ext cx="4871720" cy="2704439"/>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94525" tIns="686928" rIns="94525" bIns="686928" numCol="1" spcCol="1270" anchor="ctr" anchorCtr="0">
          <a:noAutofit/>
        </a:bodyPr>
        <a:lstStyle/>
        <a:p>
          <a:pPr marL="0" lvl="0" indent="0" algn="l" defTabSz="577850">
            <a:lnSpc>
              <a:spcPct val="90000"/>
            </a:lnSpc>
            <a:spcBef>
              <a:spcPct val="0"/>
            </a:spcBef>
            <a:spcAft>
              <a:spcPct val="35000"/>
            </a:spcAft>
            <a:buNone/>
          </a:pPr>
          <a:r>
            <a:rPr lang="en-US" sz="1300" b="0" i="0" kern="1200" baseline="0" dirty="0"/>
            <a:t>Will we need to learn new tools to develop for Azure Websites and SQL Database?</a:t>
          </a:r>
          <a:endParaRPr lang="en-US" sz="1300" kern="1200" dirty="0"/>
        </a:p>
        <a:p>
          <a:pPr marL="0" lvl="0" indent="0" algn="l" defTabSz="577850">
            <a:lnSpc>
              <a:spcPct val="90000"/>
            </a:lnSpc>
            <a:spcBef>
              <a:spcPct val="0"/>
            </a:spcBef>
            <a:spcAft>
              <a:spcPct val="35000"/>
            </a:spcAft>
            <a:buNone/>
          </a:pPr>
          <a:r>
            <a:rPr lang="en-US" sz="1300" b="0" i="0" kern="1200" baseline="0" dirty="0"/>
            <a:t>What about diagnosing problems? Are there new tools we need purchase and learn?</a:t>
          </a:r>
          <a:endParaRPr lang="en-US" sz="1300" kern="1200" dirty="0"/>
        </a:p>
      </dsp:txBody>
      <dsp:txXfrm>
        <a:off x="1217930" y="489"/>
        <a:ext cx="4871720" cy="2704439"/>
      </dsp:txXfrm>
    </dsp:sp>
    <dsp:sp modelId="{6FD4B4DD-DFE2-4ACD-8757-E1ED25E9733C}">
      <dsp:nvSpPr>
        <dsp:cNvPr id="0" name=""/>
        <dsp:cNvSpPr/>
      </dsp:nvSpPr>
      <dsp:spPr>
        <a:xfrm>
          <a:off x="0" y="489"/>
          <a:ext cx="1217930" cy="2704439"/>
        </a:xfrm>
        <a:prstGeom prst="re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449" tIns="267139" rIns="64449" bIns="267139" numCol="1" spcCol="1270" anchor="ctr" anchorCtr="0">
          <a:noAutofit/>
        </a:bodyPr>
        <a:lstStyle/>
        <a:p>
          <a:pPr marL="0" lvl="0" indent="0" algn="ctr" defTabSz="711200">
            <a:lnSpc>
              <a:spcPct val="90000"/>
            </a:lnSpc>
            <a:spcBef>
              <a:spcPct val="0"/>
            </a:spcBef>
            <a:spcAft>
              <a:spcPct val="35000"/>
            </a:spcAft>
            <a:buNone/>
          </a:pPr>
          <a:r>
            <a:rPr lang="en-US" sz="1600" b="0" i="0" kern="1200" baseline="0"/>
            <a:t>Tool Familiarity:</a:t>
          </a:r>
          <a:endParaRPr lang="en-US" sz="1600" kern="1200"/>
        </a:p>
      </dsp:txBody>
      <dsp:txXfrm>
        <a:off x="0" y="489"/>
        <a:ext cx="1217930" cy="2704439"/>
      </dsp:txXfrm>
    </dsp:sp>
    <dsp:sp modelId="{4C87C104-C95A-4BEA-820D-EC26F87FC277}">
      <dsp:nvSpPr>
        <dsp:cNvPr id="0" name=""/>
        <dsp:cNvSpPr/>
      </dsp:nvSpPr>
      <dsp:spPr>
        <a:xfrm>
          <a:off x="1217930" y="2867195"/>
          <a:ext cx="4871720" cy="2704439"/>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94525" tIns="686928" rIns="94525" bIns="686928" numCol="1" spcCol="1270" anchor="ctr" anchorCtr="0">
          <a:noAutofit/>
        </a:bodyPr>
        <a:lstStyle/>
        <a:p>
          <a:pPr marL="0" lvl="0" indent="0" algn="l" defTabSz="577850">
            <a:lnSpc>
              <a:spcPct val="90000"/>
            </a:lnSpc>
            <a:spcBef>
              <a:spcPct val="0"/>
            </a:spcBef>
            <a:spcAft>
              <a:spcPct val="35000"/>
            </a:spcAft>
            <a:buNone/>
          </a:pPr>
          <a:r>
            <a:rPr lang="en-US" sz="1300" b="0" i="0" kern="1200" baseline="0" dirty="0"/>
            <a:t>Some of our enterprise web services need to access data and other services located on-premises, is this supported?</a:t>
          </a:r>
          <a:endParaRPr lang="en-US" sz="1300" kern="1200" dirty="0"/>
        </a:p>
        <a:p>
          <a:pPr marL="0" lvl="0" indent="0" algn="l" defTabSz="577850">
            <a:lnSpc>
              <a:spcPct val="90000"/>
            </a:lnSpc>
            <a:spcBef>
              <a:spcPct val="0"/>
            </a:spcBef>
            <a:spcAft>
              <a:spcPct val="35000"/>
            </a:spcAft>
            <a:buNone/>
          </a:pPr>
          <a:r>
            <a:rPr lang="en-US" sz="1300" b="0" i="0" kern="1200" baseline="0" dirty="0"/>
            <a:t>How can we ensure we are delivering the lowest latency possible to our website visitors?</a:t>
          </a:r>
          <a:endParaRPr lang="en-US" sz="1300" kern="1200" dirty="0"/>
        </a:p>
        <a:p>
          <a:pPr marL="0" lvl="0" indent="0" algn="l" defTabSz="577850">
            <a:lnSpc>
              <a:spcPct val="90000"/>
            </a:lnSpc>
            <a:spcBef>
              <a:spcPct val="0"/>
            </a:spcBef>
            <a:spcAft>
              <a:spcPct val="35000"/>
            </a:spcAft>
            <a:buNone/>
          </a:pPr>
          <a:r>
            <a:rPr lang="en-US" sz="1300" b="0" i="0" kern="1200" baseline="0" dirty="0"/>
            <a:t>We need to ensure that if we have multiple web servers backing a given website, that no one web server gets all the traffic</a:t>
          </a:r>
          <a:endParaRPr lang="en-US" sz="1300" kern="1200" dirty="0"/>
        </a:p>
      </dsp:txBody>
      <dsp:txXfrm>
        <a:off x="1217930" y="2867195"/>
        <a:ext cx="4871720" cy="2704439"/>
      </dsp:txXfrm>
    </dsp:sp>
    <dsp:sp modelId="{E141A7EA-FF82-4753-8040-2D6A68752DCC}">
      <dsp:nvSpPr>
        <dsp:cNvPr id="0" name=""/>
        <dsp:cNvSpPr/>
      </dsp:nvSpPr>
      <dsp:spPr>
        <a:xfrm>
          <a:off x="0" y="2867195"/>
          <a:ext cx="1217930" cy="2704439"/>
        </a:xfrm>
        <a:prstGeom prst="rect">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449" tIns="267139" rIns="64449" bIns="267139" numCol="1" spcCol="1270" anchor="ctr" anchorCtr="0">
          <a:noAutofit/>
        </a:bodyPr>
        <a:lstStyle/>
        <a:p>
          <a:pPr marL="0" lvl="0" indent="0" algn="ctr" defTabSz="711200">
            <a:lnSpc>
              <a:spcPct val="90000"/>
            </a:lnSpc>
            <a:spcBef>
              <a:spcPct val="0"/>
            </a:spcBef>
            <a:spcAft>
              <a:spcPct val="35000"/>
            </a:spcAft>
            <a:buNone/>
          </a:pPr>
          <a:r>
            <a:rPr lang="en-US" sz="1600" b="0" i="0" kern="1200" baseline="0"/>
            <a:t>Connectivity:</a:t>
          </a:r>
          <a:endParaRPr lang="en-US" sz="1600" kern="1200"/>
        </a:p>
      </dsp:txBody>
      <dsp:txXfrm>
        <a:off x="0" y="2867195"/>
        <a:ext cx="1217930" cy="270443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427AB3-09B4-46AD-A372-7E17F3DEB717}" type="datetimeFigureOut">
              <a:rPr lang="nl-BE" smtClean="0"/>
              <a:t>15/05/2025</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057D1D-C2AE-485D-BF14-4C5A59ADC37B}" type="slidenum">
              <a:rPr lang="nl-BE" smtClean="0"/>
              <a:t>‹#›</a:t>
            </a:fld>
            <a:endParaRPr lang="nl-BE"/>
          </a:p>
        </p:txBody>
      </p:sp>
    </p:spTree>
    <p:extLst>
      <p:ext uri="{BB962C8B-B14F-4D97-AF65-F5344CB8AC3E}">
        <p14:creationId xmlns:p14="http://schemas.microsoft.com/office/powerpoint/2010/main" val="3332630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C892DB-26B9-4AC9-AD35-F47C64CA22C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9210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C892DB-26B9-4AC9-AD35-F47C64CA22C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8723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C892DB-26B9-4AC9-AD35-F47C64CA22C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8723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C892DB-26B9-4AC9-AD35-F47C64CA22C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34932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C892DB-26B9-4AC9-AD35-F47C64CA22C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3493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FAFF33-0CAD-4C56-91DF-FC7D8A858738}" type="slidenum">
              <a:rPr kumimoji="0" lang="en-US" sz="1200" b="0"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
        <p:nvSpPr>
          <p:cNvPr id="5" name="Rectangle 4">
            <a:extLst>
              <a:ext uri="{FF2B5EF4-FFF2-40B4-BE49-F238E27FC236}">
                <a16:creationId xmlns:a16="http://schemas.microsoft.com/office/drawing/2014/main" id="{4F7D9E37-6ACB-4235-BE88-4ECB2C28F50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20535A</a:t>
            </a:r>
          </a:p>
        </p:txBody>
      </p:sp>
      <p:sp>
        <p:nvSpPr>
          <p:cNvPr id="6" name="Rectangle 5">
            <a:extLst>
              <a:ext uri="{FF2B5EF4-FFF2-40B4-BE49-F238E27FC236}">
                <a16:creationId xmlns:a16="http://schemas.microsoft.com/office/drawing/2014/main" id="{8EFEE674-E2A2-41EB-8BCC-45EEF08A848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7: Comparing Database Options in Azure</a:t>
            </a:r>
          </a:p>
        </p:txBody>
      </p:sp>
    </p:spTree>
    <p:extLst>
      <p:ext uri="{BB962C8B-B14F-4D97-AF65-F5344CB8AC3E}">
        <p14:creationId xmlns:p14="http://schemas.microsoft.com/office/powerpoint/2010/main" val="8707676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FAFF33-0CAD-4C56-91DF-FC7D8A858738}" type="slidenum">
              <a:rPr kumimoji="0" lang="en-US" sz="1200" b="0"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
        <p:nvSpPr>
          <p:cNvPr id="5" name="Rectangle 4">
            <a:extLst>
              <a:ext uri="{FF2B5EF4-FFF2-40B4-BE49-F238E27FC236}">
                <a16:creationId xmlns:a16="http://schemas.microsoft.com/office/drawing/2014/main" id="{37CAFB53-E984-4361-A445-CB4824F05D9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20535A</a:t>
            </a:r>
          </a:p>
        </p:txBody>
      </p:sp>
      <p:sp>
        <p:nvSpPr>
          <p:cNvPr id="6" name="Rectangle 5">
            <a:extLst>
              <a:ext uri="{FF2B5EF4-FFF2-40B4-BE49-F238E27FC236}">
                <a16:creationId xmlns:a16="http://schemas.microsoft.com/office/drawing/2014/main" id="{AFE06922-1E01-4216-AEEE-60A3808CB55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7: Comparing Database Options in Azure</a:t>
            </a:r>
          </a:p>
        </p:txBody>
      </p:sp>
    </p:spTree>
    <p:extLst>
      <p:ext uri="{BB962C8B-B14F-4D97-AF65-F5344CB8AC3E}">
        <p14:creationId xmlns:p14="http://schemas.microsoft.com/office/powerpoint/2010/main" val="1333937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FAFF33-0CAD-4C56-91DF-FC7D8A858738}" type="slidenum">
              <a:rPr kumimoji="0" lang="en-US" sz="1200" b="0"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
        <p:nvSpPr>
          <p:cNvPr id="5" name="Rectangle 4">
            <a:extLst>
              <a:ext uri="{FF2B5EF4-FFF2-40B4-BE49-F238E27FC236}">
                <a16:creationId xmlns:a16="http://schemas.microsoft.com/office/drawing/2014/main" id="{732C4A70-4584-4337-87DB-928BC07C48F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20535A</a:t>
            </a:r>
          </a:p>
        </p:txBody>
      </p:sp>
      <p:sp>
        <p:nvSpPr>
          <p:cNvPr id="6" name="Rectangle 5">
            <a:extLst>
              <a:ext uri="{FF2B5EF4-FFF2-40B4-BE49-F238E27FC236}">
                <a16:creationId xmlns:a16="http://schemas.microsoft.com/office/drawing/2014/main" id="{26622C16-3F2A-4F8A-BA9E-63F8234802F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7: Comparing Database Options in Azure</a:t>
            </a:r>
          </a:p>
        </p:txBody>
      </p:sp>
    </p:spTree>
    <p:extLst>
      <p:ext uri="{BB962C8B-B14F-4D97-AF65-F5344CB8AC3E}">
        <p14:creationId xmlns:p14="http://schemas.microsoft.com/office/powerpoint/2010/main" val="2979231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FAFF33-0CAD-4C56-91DF-FC7D8A858738}" type="slidenum">
              <a:rPr kumimoji="0" lang="en-US" sz="1200" b="0"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
        <p:nvSpPr>
          <p:cNvPr id="5" name="Rectangle 4">
            <a:extLst>
              <a:ext uri="{FF2B5EF4-FFF2-40B4-BE49-F238E27FC236}">
                <a16:creationId xmlns:a16="http://schemas.microsoft.com/office/drawing/2014/main" id="{938021DC-7ED7-4FAC-85A3-C1350B4006B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20535A</a:t>
            </a:r>
          </a:p>
        </p:txBody>
      </p:sp>
      <p:sp>
        <p:nvSpPr>
          <p:cNvPr id="6" name="Rectangle 5">
            <a:extLst>
              <a:ext uri="{FF2B5EF4-FFF2-40B4-BE49-F238E27FC236}">
                <a16:creationId xmlns:a16="http://schemas.microsoft.com/office/drawing/2014/main" id="{F85CEBB4-A226-412D-9BFE-B456E0DF9BE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7: Comparing Database Options in Azure</a:t>
            </a:r>
          </a:p>
        </p:txBody>
      </p:sp>
    </p:spTree>
    <p:extLst>
      <p:ext uri="{BB962C8B-B14F-4D97-AF65-F5344CB8AC3E}">
        <p14:creationId xmlns:p14="http://schemas.microsoft.com/office/powerpoint/2010/main" val="31647961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FAFF33-0CAD-4C56-91DF-FC7D8A858738}" type="slidenum">
              <a:rPr kumimoji="0" lang="en-US" sz="1200" b="0"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
        <p:nvSpPr>
          <p:cNvPr id="5" name="Rectangle 4">
            <a:extLst>
              <a:ext uri="{FF2B5EF4-FFF2-40B4-BE49-F238E27FC236}">
                <a16:creationId xmlns:a16="http://schemas.microsoft.com/office/drawing/2014/main" id="{5DB42B52-8F99-4CA3-9C82-8B170CE4178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20535A</a:t>
            </a:r>
          </a:p>
        </p:txBody>
      </p:sp>
      <p:sp>
        <p:nvSpPr>
          <p:cNvPr id="6" name="Rectangle 5">
            <a:extLst>
              <a:ext uri="{FF2B5EF4-FFF2-40B4-BE49-F238E27FC236}">
                <a16:creationId xmlns:a16="http://schemas.microsoft.com/office/drawing/2014/main" id="{17C1478C-C52B-404E-B887-F7BFECFEE7A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7: Comparing Database Options in Azure</a:t>
            </a:r>
          </a:p>
        </p:txBody>
      </p:sp>
    </p:spTree>
    <p:extLst>
      <p:ext uri="{BB962C8B-B14F-4D97-AF65-F5344CB8AC3E}">
        <p14:creationId xmlns:p14="http://schemas.microsoft.com/office/powerpoint/2010/main" val="39139718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3188" y="73025"/>
            <a:ext cx="3290887"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FAFF33-0CAD-4C56-91DF-FC7D8A858738}" type="slidenum">
              <a:rPr kumimoji="0" lang="en-US" sz="1200" b="0"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
        <p:nvSpPr>
          <p:cNvPr id="5" name="Rectangle 4">
            <a:extLst>
              <a:ext uri="{FF2B5EF4-FFF2-40B4-BE49-F238E27FC236}">
                <a16:creationId xmlns:a16="http://schemas.microsoft.com/office/drawing/2014/main" id="{84539EAD-C8A6-4FE9-A3E8-2176F43B6BB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20535A</a:t>
            </a:r>
          </a:p>
        </p:txBody>
      </p:sp>
      <p:sp>
        <p:nvSpPr>
          <p:cNvPr id="6" name="Rectangle 5">
            <a:extLst>
              <a:ext uri="{FF2B5EF4-FFF2-40B4-BE49-F238E27FC236}">
                <a16:creationId xmlns:a16="http://schemas.microsoft.com/office/drawing/2014/main" id="{D428F752-15E5-427D-ACF8-20C537D307B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7: Comparing Database Options in Azure</a:t>
            </a:r>
          </a:p>
        </p:txBody>
      </p:sp>
    </p:spTree>
    <p:extLst>
      <p:ext uri="{BB962C8B-B14F-4D97-AF65-F5344CB8AC3E}">
        <p14:creationId xmlns:p14="http://schemas.microsoft.com/office/powerpoint/2010/main" val="1764442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C892DB-26B9-4AC9-AD35-F47C64CA22C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0842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C892DB-26B9-4AC9-AD35-F47C64CA22C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4194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C892DB-26B9-4AC9-AD35-F47C64CA22C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3493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C892DB-26B9-4AC9-AD35-F47C64CA22C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6121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C892DB-26B9-4AC9-AD35-F47C64CA22C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3339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C892DB-26B9-4AC9-AD35-F47C64CA22C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477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C892DB-26B9-4AC9-AD35-F47C64CA22C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477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C892DB-26B9-4AC9-AD35-F47C64CA22C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509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609600" y="6324601"/>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3231762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E2529-4248-473A-9EE9-D27C5A26A6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957DCFC-A666-4340-8018-EB5AAB604E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8522546-47A3-4EA2-B9CB-FFF0B67AC5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8B6276E-4307-4D44-A487-69DD1F2766AE}"/>
              </a:ext>
            </a:extLst>
          </p:cNvPr>
          <p:cNvSpPr>
            <a:spLocks noGrp="1"/>
          </p:cNvSpPr>
          <p:nvPr>
            <p:ph type="dt" sz="half" idx="10"/>
          </p:nvPr>
        </p:nvSpPr>
        <p:spPr/>
        <p:txBody>
          <a:bodyPr/>
          <a:lstStyle/>
          <a:p>
            <a:fld id="{F763D25D-CB5D-42EA-826F-EDB91399732B}" type="datetimeFigureOut">
              <a:rPr lang="en-IN" smtClean="0"/>
              <a:t>15-05-2025</a:t>
            </a:fld>
            <a:endParaRPr lang="en-IN"/>
          </a:p>
        </p:txBody>
      </p:sp>
      <p:sp>
        <p:nvSpPr>
          <p:cNvPr id="6" name="Footer Placeholder 5">
            <a:extLst>
              <a:ext uri="{FF2B5EF4-FFF2-40B4-BE49-F238E27FC236}">
                <a16:creationId xmlns:a16="http://schemas.microsoft.com/office/drawing/2014/main" id="{2E7AD47E-EEB4-4F46-A82E-88B11BD51A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21592A-9C9B-4423-8F94-3909CEB97469}"/>
              </a:ext>
            </a:extLst>
          </p:cNvPr>
          <p:cNvSpPr>
            <a:spLocks noGrp="1"/>
          </p:cNvSpPr>
          <p:nvPr>
            <p:ph type="sldNum" sz="quarter" idx="12"/>
          </p:nvPr>
        </p:nvSpPr>
        <p:spPr/>
        <p:txBody>
          <a:bodyPr/>
          <a:lstStyle/>
          <a:p>
            <a:fld id="{9115D9DD-F545-4B78-9493-05671133F23A}" type="slidenum">
              <a:rPr lang="en-IN" smtClean="0"/>
              <a:t>‹#›</a:t>
            </a:fld>
            <a:endParaRPr lang="en-IN"/>
          </a:p>
        </p:txBody>
      </p:sp>
    </p:spTree>
    <p:extLst>
      <p:ext uri="{BB962C8B-B14F-4D97-AF65-F5344CB8AC3E}">
        <p14:creationId xmlns:p14="http://schemas.microsoft.com/office/powerpoint/2010/main" val="2327272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0A525-955F-4468-BC6A-2219089A4F7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69F55E-6E0E-4A02-971B-19F08F232C9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B50D85-ECFE-41A9-B608-E4871C0CF7DD}"/>
              </a:ext>
            </a:extLst>
          </p:cNvPr>
          <p:cNvSpPr>
            <a:spLocks noGrp="1"/>
          </p:cNvSpPr>
          <p:nvPr>
            <p:ph type="dt" sz="half" idx="10"/>
          </p:nvPr>
        </p:nvSpPr>
        <p:spPr/>
        <p:txBody>
          <a:bodyPr/>
          <a:lstStyle/>
          <a:p>
            <a:fld id="{F763D25D-CB5D-42EA-826F-EDB91399732B}" type="datetimeFigureOut">
              <a:rPr lang="en-IN" smtClean="0"/>
              <a:t>15-05-2025</a:t>
            </a:fld>
            <a:endParaRPr lang="en-IN"/>
          </a:p>
        </p:txBody>
      </p:sp>
      <p:sp>
        <p:nvSpPr>
          <p:cNvPr id="5" name="Footer Placeholder 4">
            <a:extLst>
              <a:ext uri="{FF2B5EF4-FFF2-40B4-BE49-F238E27FC236}">
                <a16:creationId xmlns:a16="http://schemas.microsoft.com/office/drawing/2014/main" id="{20BE8D6A-7F89-4DF4-895B-0025C6F1DC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E3F608-882E-4CDF-8F97-B762C5F1C905}"/>
              </a:ext>
            </a:extLst>
          </p:cNvPr>
          <p:cNvSpPr>
            <a:spLocks noGrp="1"/>
          </p:cNvSpPr>
          <p:nvPr>
            <p:ph type="sldNum" sz="quarter" idx="12"/>
          </p:nvPr>
        </p:nvSpPr>
        <p:spPr/>
        <p:txBody>
          <a:bodyPr/>
          <a:lstStyle/>
          <a:p>
            <a:fld id="{9115D9DD-F545-4B78-9493-05671133F23A}" type="slidenum">
              <a:rPr lang="en-IN" smtClean="0"/>
              <a:t>‹#›</a:t>
            </a:fld>
            <a:endParaRPr lang="en-IN"/>
          </a:p>
        </p:txBody>
      </p:sp>
    </p:spTree>
    <p:extLst>
      <p:ext uri="{BB962C8B-B14F-4D97-AF65-F5344CB8AC3E}">
        <p14:creationId xmlns:p14="http://schemas.microsoft.com/office/powerpoint/2010/main" val="3720364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99AAB4-9410-4115-8C52-3B1A6267B2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FE6D72-C1A5-4CA4-BB28-54C05662FB8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9E298E-C4D4-4301-AFB2-4F9F3FDA412F}"/>
              </a:ext>
            </a:extLst>
          </p:cNvPr>
          <p:cNvSpPr>
            <a:spLocks noGrp="1"/>
          </p:cNvSpPr>
          <p:nvPr>
            <p:ph type="dt" sz="half" idx="10"/>
          </p:nvPr>
        </p:nvSpPr>
        <p:spPr/>
        <p:txBody>
          <a:bodyPr/>
          <a:lstStyle/>
          <a:p>
            <a:fld id="{F763D25D-CB5D-42EA-826F-EDB91399732B}" type="datetimeFigureOut">
              <a:rPr lang="en-IN" smtClean="0"/>
              <a:t>15-05-2025</a:t>
            </a:fld>
            <a:endParaRPr lang="en-IN"/>
          </a:p>
        </p:txBody>
      </p:sp>
      <p:sp>
        <p:nvSpPr>
          <p:cNvPr id="5" name="Footer Placeholder 4">
            <a:extLst>
              <a:ext uri="{FF2B5EF4-FFF2-40B4-BE49-F238E27FC236}">
                <a16:creationId xmlns:a16="http://schemas.microsoft.com/office/drawing/2014/main" id="{03512E6A-77C6-4965-9145-EAC11A41E9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163CC5-7DFE-45EF-801F-DD1B295983D9}"/>
              </a:ext>
            </a:extLst>
          </p:cNvPr>
          <p:cNvSpPr>
            <a:spLocks noGrp="1"/>
          </p:cNvSpPr>
          <p:nvPr>
            <p:ph type="sldNum" sz="quarter" idx="12"/>
          </p:nvPr>
        </p:nvSpPr>
        <p:spPr/>
        <p:txBody>
          <a:bodyPr/>
          <a:lstStyle/>
          <a:p>
            <a:fld id="{9115D9DD-F545-4B78-9493-05671133F23A}" type="slidenum">
              <a:rPr lang="en-IN" smtClean="0"/>
              <a:t>‹#›</a:t>
            </a:fld>
            <a:endParaRPr lang="en-IN"/>
          </a:p>
        </p:txBody>
      </p:sp>
    </p:spTree>
    <p:extLst>
      <p:ext uri="{BB962C8B-B14F-4D97-AF65-F5344CB8AC3E}">
        <p14:creationId xmlns:p14="http://schemas.microsoft.com/office/powerpoint/2010/main" val="2681805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5E84F-3BFD-47A4-BA1D-18B00ED2195A}"/>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10C03729-AA6A-4073-9945-0DBD217FBC85}"/>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2082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EB008-2655-4CA8-8F00-F9B2941CC7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D42BB8-F5F6-4B40-8E6F-07F87DFC5E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7DAF9E8-1C7F-4E0B-B5B9-1279221D9696}"/>
              </a:ext>
            </a:extLst>
          </p:cNvPr>
          <p:cNvSpPr>
            <a:spLocks noGrp="1"/>
          </p:cNvSpPr>
          <p:nvPr>
            <p:ph type="dt" sz="half" idx="10"/>
          </p:nvPr>
        </p:nvSpPr>
        <p:spPr/>
        <p:txBody>
          <a:bodyPr/>
          <a:lstStyle/>
          <a:p>
            <a:fld id="{F763D25D-CB5D-42EA-826F-EDB91399732B}" type="datetimeFigureOut">
              <a:rPr lang="en-IN" smtClean="0"/>
              <a:t>15-05-2025</a:t>
            </a:fld>
            <a:endParaRPr lang="en-IN"/>
          </a:p>
        </p:txBody>
      </p:sp>
      <p:sp>
        <p:nvSpPr>
          <p:cNvPr id="5" name="Footer Placeholder 4">
            <a:extLst>
              <a:ext uri="{FF2B5EF4-FFF2-40B4-BE49-F238E27FC236}">
                <a16:creationId xmlns:a16="http://schemas.microsoft.com/office/drawing/2014/main" id="{B8D3DF31-A8F5-49B3-BFE9-96BDC2496A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F27290-0B47-4C01-A767-6A9F61F3BC9F}"/>
              </a:ext>
            </a:extLst>
          </p:cNvPr>
          <p:cNvSpPr>
            <a:spLocks noGrp="1"/>
          </p:cNvSpPr>
          <p:nvPr>
            <p:ph type="sldNum" sz="quarter" idx="12"/>
          </p:nvPr>
        </p:nvSpPr>
        <p:spPr/>
        <p:txBody>
          <a:bodyPr/>
          <a:lstStyle/>
          <a:p>
            <a:fld id="{9115D9DD-F545-4B78-9493-05671133F23A}" type="slidenum">
              <a:rPr lang="en-IN" smtClean="0"/>
              <a:t>‹#›</a:t>
            </a:fld>
            <a:endParaRPr lang="en-IN"/>
          </a:p>
        </p:txBody>
      </p:sp>
    </p:spTree>
    <p:extLst>
      <p:ext uri="{BB962C8B-B14F-4D97-AF65-F5344CB8AC3E}">
        <p14:creationId xmlns:p14="http://schemas.microsoft.com/office/powerpoint/2010/main" val="1865030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6ED15-71AE-45DB-9ED5-C75467BC3B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692FC3-9DD6-4638-931F-0F01D539E21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5F1F4E-3865-4BB3-8FB1-651D1CEF4E50}"/>
              </a:ext>
            </a:extLst>
          </p:cNvPr>
          <p:cNvSpPr>
            <a:spLocks noGrp="1"/>
          </p:cNvSpPr>
          <p:nvPr>
            <p:ph type="dt" sz="half" idx="10"/>
          </p:nvPr>
        </p:nvSpPr>
        <p:spPr/>
        <p:txBody>
          <a:bodyPr/>
          <a:lstStyle/>
          <a:p>
            <a:fld id="{F763D25D-CB5D-42EA-826F-EDB91399732B}" type="datetimeFigureOut">
              <a:rPr lang="en-IN" smtClean="0"/>
              <a:t>15-05-2025</a:t>
            </a:fld>
            <a:endParaRPr lang="en-IN"/>
          </a:p>
        </p:txBody>
      </p:sp>
      <p:sp>
        <p:nvSpPr>
          <p:cNvPr id="5" name="Footer Placeholder 4">
            <a:extLst>
              <a:ext uri="{FF2B5EF4-FFF2-40B4-BE49-F238E27FC236}">
                <a16:creationId xmlns:a16="http://schemas.microsoft.com/office/drawing/2014/main" id="{8C5EF8BC-2B9F-4550-A935-9CBE490800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2A6F24-CAB6-47F3-8134-2B21A1A387B4}"/>
              </a:ext>
            </a:extLst>
          </p:cNvPr>
          <p:cNvSpPr>
            <a:spLocks noGrp="1"/>
          </p:cNvSpPr>
          <p:nvPr>
            <p:ph type="sldNum" sz="quarter" idx="12"/>
          </p:nvPr>
        </p:nvSpPr>
        <p:spPr/>
        <p:txBody>
          <a:bodyPr/>
          <a:lstStyle/>
          <a:p>
            <a:fld id="{9115D9DD-F545-4B78-9493-05671133F23A}" type="slidenum">
              <a:rPr lang="en-IN" smtClean="0"/>
              <a:t>‹#›</a:t>
            </a:fld>
            <a:endParaRPr lang="en-IN"/>
          </a:p>
        </p:txBody>
      </p:sp>
    </p:spTree>
    <p:extLst>
      <p:ext uri="{BB962C8B-B14F-4D97-AF65-F5344CB8AC3E}">
        <p14:creationId xmlns:p14="http://schemas.microsoft.com/office/powerpoint/2010/main" val="2523635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BF0FA-1679-475A-9FAF-CC32615D68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0844231-3F3A-434A-8749-E484EDBC84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25B1AAB-9A29-4227-B8AA-9F11F93633C2}"/>
              </a:ext>
            </a:extLst>
          </p:cNvPr>
          <p:cNvSpPr>
            <a:spLocks noGrp="1"/>
          </p:cNvSpPr>
          <p:nvPr>
            <p:ph type="dt" sz="half" idx="10"/>
          </p:nvPr>
        </p:nvSpPr>
        <p:spPr/>
        <p:txBody>
          <a:bodyPr/>
          <a:lstStyle/>
          <a:p>
            <a:fld id="{F763D25D-CB5D-42EA-826F-EDB91399732B}" type="datetimeFigureOut">
              <a:rPr lang="en-IN" smtClean="0"/>
              <a:t>15-05-2025</a:t>
            </a:fld>
            <a:endParaRPr lang="en-IN"/>
          </a:p>
        </p:txBody>
      </p:sp>
      <p:sp>
        <p:nvSpPr>
          <p:cNvPr id="5" name="Footer Placeholder 4">
            <a:extLst>
              <a:ext uri="{FF2B5EF4-FFF2-40B4-BE49-F238E27FC236}">
                <a16:creationId xmlns:a16="http://schemas.microsoft.com/office/drawing/2014/main" id="{943472BF-CB82-414B-8CEE-CE32137E24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504161-77D0-458E-B193-66A81500C21C}"/>
              </a:ext>
            </a:extLst>
          </p:cNvPr>
          <p:cNvSpPr>
            <a:spLocks noGrp="1"/>
          </p:cNvSpPr>
          <p:nvPr>
            <p:ph type="sldNum" sz="quarter" idx="12"/>
          </p:nvPr>
        </p:nvSpPr>
        <p:spPr/>
        <p:txBody>
          <a:bodyPr/>
          <a:lstStyle/>
          <a:p>
            <a:fld id="{9115D9DD-F545-4B78-9493-05671133F23A}" type="slidenum">
              <a:rPr lang="en-IN" smtClean="0"/>
              <a:t>‹#›</a:t>
            </a:fld>
            <a:endParaRPr lang="en-IN"/>
          </a:p>
        </p:txBody>
      </p:sp>
    </p:spTree>
    <p:extLst>
      <p:ext uri="{BB962C8B-B14F-4D97-AF65-F5344CB8AC3E}">
        <p14:creationId xmlns:p14="http://schemas.microsoft.com/office/powerpoint/2010/main" val="2004153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D4A78-0451-4844-9191-C1DF9B2910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1ACF25-7273-462A-B628-39B88D31D38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7D1FD36-8FA5-4F4C-B53A-0036A2BBEB1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4DA2035-D157-46D5-91DA-B5F845BC15D6}"/>
              </a:ext>
            </a:extLst>
          </p:cNvPr>
          <p:cNvSpPr>
            <a:spLocks noGrp="1"/>
          </p:cNvSpPr>
          <p:nvPr>
            <p:ph type="dt" sz="half" idx="10"/>
          </p:nvPr>
        </p:nvSpPr>
        <p:spPr/>
        <p:txBody>
          <a:bodyPr/>
          <a:lstStyle/>
          <a:p>
            <a:fld id="{F763D25D-CB5D-42EA-826F-EDB91399732B}" type="datetimeFigureOut">
              <a:rPr lang="en-IN" smtClean="0"/>
              <a:t>15-05-2025</a:t>
            </a:fld>
            <a:endParaRPr lang="en-IN"/>
          </a:p>
        </p:txBody>
      </p:sp>
      <p:sp>
        <p:nvSpPr>
          <p:cNvPr id="6" name="Footer Placeholder 5">
            <a:extLst>
              <a:ext uri="{FF2B5EF4-FFF2-40B4-BE49-F238E27FC236}">
                <a16:creationId xmlns:a16="http://schemas.microsoft.com/office/drawing/2014/main" id="{B6BF465B-55C6-4BCB-8B27-8D00A190F8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CE2AEF-E978-4D05-90CF-A131209ABAF3}"/>
              </a:ext>
            </a:extLst>
          </p:cNvPr>
          <p:cNvSpPr>
            <a:spLocks noGrp="1"/>
          </p:cNvSpPr>
          <p:nvPr>
            <p:ph type="sldNum" sz="quarter" idx="12"/>
          </p:nvPr>
        </p:nvSpPr>
        <p:spPr/>
        <p:txBody>
          <a:bodyPr/>
          <a:lstStyle/>
          <a:p>
            <a:fld id="{9115D9DD-F545-4B78-9493-05671133F23A}" type="slidenum">
              <a:rPr lang="en-IN" smtClean="0"/>
              <a:t>‹#›</a:t>
            </a:fld>
            <a:endParaRPr lang="en-IN"/>
          </a:p>
        </p:txBody>
      </p:sp>
    </p:spTree>
    <p:extLst>
      <p:ext uri="{BB962C8B-B14F-4D97-AF65-F5344CB8AC3E}">
        <p14:creationId xmlns:p14="http://schemas.microsoft.com/office/powerpoint/2010/main" val="4053989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EC4E2-4616-4421-9083-B03DA872470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89ED69-18B5-4296-88A6-89F8816FEF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FFDEABD-DE0A-410F-A97A-32D7EBF9FC1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1C5A7C5-EC4D-45B3-A2F0-FD1153ADB5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BC281BA-F4C4-45D1-86E7-308F962A1B6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F401AC-9FCB-455B-923B-2077423CE26D}"/>
              </a:ext>
            </a:extLst>
          </p:cNvPr>
          <p:cNvSpPr>
            <a:spLocks noGrp="1"/>
          </p:cNvSpPr>
          <p:nvPr>
            <p:ph type="dt" sz="half" idx="10"/>
          </p:nvPr>
        </p:nvSpPr>
        <p:spPr/>
        <p:txBody>
          <a:bodyPr/>
          <a:lstStyle/>
          <a:p>
            <a:fld id="{F763D25D-CB5D-42EA-826F-EDB91399732B}" type="datetimeFigureOut">
              <a:rPr lang="en-IN" smtClean="0"/>
              <a:t>15-05-2025</a:t>
            </a:fld>
            <a:endParaRPr lang="en-IN"/>
          </a:p>
        </p:txBody>
      </p:sp>
      <p:sp>
        <p:nvSpPr>
          <p:cNvPr id="8" name="Footer Placeholder 7">
            <a:extLst>
              <a:ext uri="{FF2B5EF4-FFF2-40B4-BE49-F238E27FC236}">
                <a16:creationId xmlns:a16="http://schemas.microsoft.com/office/drawing/2014/main" id="{EB21F338-A32F-4F6E-BA7D-569311D18E3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C0D18DB-93EF-4D31-854F-699613CEEF9A}"/>
              </a:ext>
            </a:extLst>
          </p:cNvPr>
          <p:cNvSpPr>
            <a:spLocks noGrp="1"/>
          </p:cNvSpPr>
          <p:nvPr>
            <p:ph type="sldNum" sz="quarter" idx="12"/>
          </p:nvPr>
        </p:nvSpPr>
        <p:spPr/>
        <p:txBody>
          <a:bodyPr/>
          <a:lstStyle/>
          <a:p>
            <a:fld id="{9115D9DD-F545-4B78-9493-05671133F23A}" type="slidenum">
              <a:rPr lang="en-IN" smtClean="0"/>
              <a:t>‹#›</a:t>
            </a:fld>
            <a:endParaRPr lang="en-IN"/>
          </a:p>
        </p:txBody>
      </p:sp>
    </p:spTree>
    <p:extLst>
      <p:ext uri="{BB962C8B-B14F-4D97-AF65-F5344CB8AC3E}">
        <p14:creationId xmlns:p14="http://schemas.microsoft.com/office/powerpoint/2010/main" val="162054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92950-50F3-48C2-ACD8-01CC8BB61F4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25B2E63-92CD-4046-B77B-913735AB7D01}"/>
              </a:ext>
            </a:extLst>
          </p:cNvPr>
          <p:cNvSpPr>
            <a:spLocks noGrp="1"/>
          </p:cNvSpPr>
          <p:nvPr>
            <p:ph type="dt" sz="half" idx="10"/>
          </p:nvPr>
        </p:nvSpPr>
        <p:spPr/>
        <p:txBody>
          <a:bodyPr/>
          <a:lstStyle/>
          <a:p>
            <a:fld id="{F763D25D-CB5D-42EA-826F-EDB91399732B}" type="datetimeFigureOut">
              <a:rPr lang="en-IN" smtClean="0"/>
              <a:t>15-05-2025</a:t>
            </a:fld>
            <a:endParaRPr lang="en-IN"/>
          </a:p>
        </p:txBody>
      </p:sp>
      <p:sp>
        <p:nvSpPr>
          <p:cNvPr id="4" name="Footer Placeholder 3">
            <a:extLst>
              <a:ext uri="{FF2B5EF4-FFF2-40B4-BE49-F238E27FC236}">
                <a16:creationId xmlns:a16="http://schemas.microsoft.com/office/drawing/2014/main" id="{C559A5F9-B8C0-4FFE-83D2-6B1B3795546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DF75CE6-C20F-47BA-A3C3-8FDAB825D5EE}"/>
              </a:ext>
            </a:extLst>
          </p:cNvPr>
          <p:cNvSpPr>
            <a:spLocks noGrp="1"/>
          </p:cNvSpPr>
          <p:nvPr>
            <p:ph type="sldNum" sz="quarter" idx="12"/>
          </p:nvPr>
        </p:nvSpPr>
        <p:spPr/>
        <p:txBody>
          <a:bodyPr/>
          <a:lstStyle/>
          <a:p>
            <a:fld id="{9115D9DD-F545-4B78-9493-05671133F23A}" type="slidenum">
              <a:rPr lang="en-IN" smtClean="0"/>
              <a:t>‹#›</a:t>
            </a:fld>
            <a:endParaRPr lang="en-IN"/>
          </a:p>
        </p:txBody>
      </p:sp>
    </p:spTree>
    <p:extLst>
      <p:ext uri="{BB962C8B-B14F-4D97-AF65-F5344CB8AC3E}">
        <p14:creationId xmlns:p14="http://schemas.microsoft.com/office/powerpoint/2010/main" val="3181008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C7FB71-8587-43C5-9496-A3B8EB8F732B}"/>
              </a:ext>
            </a:extLst>
          </p:cNvPr>
          <p:cNvSpPr>
            <a:spLocks noGrp="1"/>
          </p:cNvSpPr>
          <p:nvPr>
            <p:ph type="dt" sz="half" idx="10"/>
          </p:nvPr>
        </p:nvSpPr>
        <p:spPr/>
        <p:txBody>
          <a:bodyPr/>
          <a:lstStyle/>
          <a:p>
            <a:fld id="{F763D25D-CB5D-42EA-826F-EDB91399732B}" type="datetimeFigureOut">
              <a:rPr lang="en-IN" smtClean="0"/>
              <a:t>15-05-2025</a:t>
            </a:fld>
            <a:endParaRPr lang="en-IN"/>
          </a:p>
        </p:txBody>
      </p:sp>
      <p:sp>
        <p:nvSpPr>
          <p:cNvPr id="3" name="Footer Placeholder 2">
            <a:extLst>
              <a:ext uri="{FF2B5EF4-FFF2-40B4-BE49-F238E27FC236}">
                <a16:creationId xmlns:a16="http://schemas.microsoft.com/office/drawing/2014/main" id="{79ABBC40-3EDA-431A-9812-C1B6A83CEDD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3252A05-5FEB-46BE-98C1-B1BBC3D37F49}"/>
              </a:ext>
            </a:extLst>
          </p:cNvPr>
          <p:cNvSpPr>
            <a:spLocks noGrp="1"/>
          </p:cNvSpPr>
          <p:nvPr>
            <p:ph type="sldNum" sz="quarter" idx="12"/>
          </p:nvPr>
        </p:nvSpPr>
        <p:spPr/>
        <p:txBody>
          <a:bodyPr/>
          <a:lstStyle/>
          <a:p>
            <a:fld id="{9115D9DD-F545-4B78-9493-05671133F23A}" type="slidenum">
              <a:rPr lang="en-IN" smtClean="0"/>
              <a:t>‹#›</a:t>
            </a:fld>
            <a:endParaRPr lang="en-IN"/>
          </a:p>
        </p:txBody>
      </p:sp>
    </p:spTree>
    <p:extLst>
      <p:ext uri="{BB962C8B-B14F-4D97-AF65-F5344CB8AC3E}">
        <p14:creationId xmlns:p14="http://schemas.microsoft.com/office/powerpoint/2010/main" val="3291660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09E0A-E802-4424-8268-53702707A4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0D121DE-2822-4982-AC67-82DC7BF26F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CB5A27D-0355-4200-A340-3671619E6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9CCDFE5-FD0F-4B02-9E8D-CF46A59C161B}"/>
              </a:ext>
            </a:extLst>
          </p:cNvPr>
          <p:cNvSpPr>
            <a:spLocks noGrp="1"/>
          </p:cNvSpPr>
          <p:nvPr>
            <p:ph type="dt" sz="half" idx="10"/>
          </p:nvPr>
        </p:nvSpPr>
        <p:spPr/>
        <p:txBody>
          <a:bodyPr/>
          <a:lstStyle/>
          <a:p>
            <a:fld id="{F763D25D-CB5D-42EA-826F-EDB91399732B}" type="datetimeFigureOut">
              <a:rPr lang="en-IN" smtClean="0"/>
              <a:t>15-05-2025</a:t>
            </a:fld>
            <a:endParaRPr lang="en-IN"/>
          </a:p>
        </p:txBody>
      </p:sp>
      <p:sp>
        <p:nvSpPr>
          <p:cNvPr id="6" name="Footer Placeholder 5">
            <a:extLst>
              <a:ext uri="{FF2B5EF4-FFF2-40B4-BE49-F238E27FC236}">
                <a16:creationId xmlns:a16="http://schemas.microsoft.com/office/drawing/2014/main" id="{5D5E6D0B-435B-4642-B830-6BD5263DA5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89F64C-B2DD-4E37-9193-00F152592D15}"/>
              </a:ext>
            </a:extLst>
          </p:cNvPr>
          <p:cNvSpPr>
            <a:spLocks noGrp="1"/>
          </p:cNvSpPr>
          <p:nvPr>
            <p:ph type="sldNum" sz="quarter" idx="12"/>
          </p:nvPr>
        </p:nvSpPr>
        <p:spPr/>
        <p:txBody>
          <a:bodyPr/>
          <a:lstStyle/>
          <a:p>
            <a:fld id="{9115D9DD-F545-4B78-9493-05671133F23A}" type="slidenum">
              <a:rPr lang="en-IN" smtClean="0"/>
              <a:t>‹#›</a:t>
            </a:fld>
            <a:endParaRPr lang="en-IN"/>
          </a:p>
        </p:txBody>
      </p:sp>
    </p:spTree>
    <p:extLst>
      <p:ext uri="{BB962C8B-B14F-4D97-AF65-F5344CB8AC3E}">
        <p14:creationId xmlns:p14="http://schemas.microsoft.com/office/powerpoint/2010/main" val="32755273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9B7DB-8367-4EA5-BD31-DC3A1C807884}" type="datetimeFigureOut">
              <a:rPr lang="en-US" smtClean="0"/>
              <a:pPr/>
              <a:t>5/15/2025</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Tree>
    <p:extLst>
      <p:ext uri="{BB962C8B-B14F-4D97-AF65-F5344CB8AC3E}">
        <p14:creationId xmlns:p14="http://schemas.microsoft.com/office/powerpoint/2010/main" val="3396079080"/>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358B09-67D0-4B51-BD55-2C52FD5F32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F5EE84-0A1E-4F53-B180-84606F86AE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5AEED6-9E8A-4F57-8638-7E8D9FF071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63D25D-CB5D-42EA-826F-EDB91399732B}" type="datetimeFigureOut">
              <a:rPr lang="en-IN" smtClean="0"/>
              <a:t>15-05-2025</a:t>
            </a:fld>
            <a:endParaRPr lang="en-IN"/>
          </a:p>
        </p:txBody>
      </p:sp>
      <p:sp>
        <p:nvSpPr>
          <p:cNvPr id="5" name="Footer Placeholder 4">
            <a:extLst>
              <a:ext uri="{FF2B5EF4-FFF2-40B4-BE49-F238E27FC236}">
                <a16:creationId xmlns:a16="http://schemas.microsoft.com/office/drawing/2014/main" id="{E84DE57C-20C1-4762-904F-A13C34D61A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48BD779-74FA-4405-AA8A-BA58CCC1FE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15D9DD-F545-4B78-9493-05671133F23A}" type="slidenum">
              <a:rPr lang="en-IN" smtClean="0"/>
              <a:t>‹#›</a:t>
            </a:fld>
            <a:endParaRPr lang="en-IN"/>
          </a:p>
        </p:txBody>
      </p:sp>
    </p:spTree>
    <p:extLst>
      <p:ext uri="{BB962C8B-B14F-4D97-AF65-F5344CB8AC3E}">
        <p14:creationId xmlns:p14="http://schemas.microsoft.com/office/powerpoint/2010/main" val="459715255"/>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1.xm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2.xml"/><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3.xml"/><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4.xml"/><Relationship Id="rId7" Type="http://schemas.openxmlformats.org/officeDocument/2006/relationships/diagramColors" Target="../diagrams/colors1.xml"/><Relationship Id="rId2" Type="http://schemas.openxmlformats.org/officeDocument/2006/relationships/slideLayout" Target="../slideLayouts/slideLayout7.xml"/><Relationship Id="rId1" Type="http://schemas.openxmlformats.org/officeDocument/2006/relationships/tags" Target="../tags/tag1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17.xml"/><Relationship Id="rId7" Type="http://schemas.openxmlformats.org/officeDocument/2006/relationships/diagramColors" Target="../diagrams/colors2.xml"/><Relationship Id="rId2" Type="http://schemas.openxmlformats.org/officeDocument/2006/relationships/slideLayout" Target="../slideLayouts/slideLayout7.xml"/><Relationship Id="rId1" Type="http://schemas.openxmlformats.org/officeDocument/2006/relationships/tags" Target="../tags/tag1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9.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view of a city street&#10;&#10;Description generated with very high confidence">
            <a:extLst>
              <a:ext uri="{FF2B5EF4-FFF2-40B4-BE49-F238E27FC236}">
                <a16:creationId xmlns:a16="http://schemas.microsoft.com/office/drawing/2014/main" id="{AE81A7C6-662A-44A2-811C-AEC4D5375871}"/>
              </a:ext>
            </a:extLst>
          </p:cNvPr>
          <p:cNvPicPr>
            <a:picLocks noChangeAspect="1"/>
          </p:cNvPicPr>
          <p:nvPr/>
        </p:nvPicPr>
        <p:blipFill rotWithShape="1">
          <a:blip r:embed="rId4">
            <a:extLst>
              <a:ext uri="{28A0092B-C50C-407E-A947-70E740481C1C}">
                <a14:useLocalDpi xmlns:a14="http://schemas.microsoft.com/office/drawing/2010/main" val="0"/>
              </a:ext>
            </a:extLst>
          </a:blip>
          <a:srcRect t="1747"/>
          <a:stretch/>
        </p:blipFill>
        <p:spPr>
          <a:xfrm>
            <a:off x="20" y="10"/>
            <a:ext cx="12191980" cy="6857990"/>
          </a:xfrm>
          <a:prstGeom prst="rect">
            <a:avLst/>
          </a:prstGeom>
        </p:spPr>
      </p:pic>
      <p:sp>
        <p:nvSpPr>
          <p:cNvPr id="12" name="Freeform 5">
            <a:extLst>
              <a:ext uri="{FF2B5EF4-FFF2-40B4-BE49-F238E27FC236}">
                <a16:creationId xmlns:a16="http://schemas.microsoft.com/office/drawing/2014/main" id="{87CC2527-562A-4F69-B487-4371E5B243E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marL="0" marR="0" lvl="0" indent="0" algn="ctr" defTabSz="914400" rtl="0" eaLnBrk="1" fontAlgn="auto" latinLnBrk="0" hangingPunct="1">
              <a:lnSpc>
                <a:spcPct val="100000"/>
              </a:lnSpc>
              <a:spcBef>
                <a:spcPts val="0"/>
              </a:spcBef>
              <a:spcAft>
                <a:spcPts val="1000"/>
              </a:spcAft>
              <a:buClr>
                <a:prstClr val="black"/>
              </a:buClr>
              <a:buSzPct val="100000"/>
              <a:buFont typeface="Arial"/>
              <a:buNone/>
              <a:tabLst/>
              <a:defRPr/>
            </a:pPr>
            <a:endParaRPr kumimoji="0" lang="en-US" sz="1600" b="0" i="0" u="none" strike="noStrike" kern="1200" cap="all" spc="0" normalizeH="0" baseline="0" noProof="0">
              <a:ln>
                <a:noFill/>
              </a:ln>
              <a:solidFill>
                <a:prstClr val="black"/>
              </a:solidFill>
              <a:effectLst/>
              <a:uLnTx/>
              <a:uFillTx/>
              <a:latin typeface="Segoe UI"/>
              <a:ea typeface="+mn-ea"/>
              <a:cs typeface="+mn-cs"/>
            </a:endParaRPr>
          </a:p>
        </p:txBody>
      </p:sp>
      <p:cxnSp>
        <p:nvCxnSpPr>
          <p:cNvPr id="14" name="Straight Connector 13">
            <a:extLst>
              <a:ext uri="{FF2B5EF4-FFF2-40B4-BE49-F238E27FC236}">
                <a16:creationId xmlns:a16="http://schemas.microsoft.com/office/drawing/2014/main" id="{BCDAEC91-5BCE-4B55-9CC0-43EF94CB734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CF4F8BF-80EF-4FC2-AA4C-606D13944463}"/>
              </a:ext>
            </a:extLst>
          </p:cNvPr>
          <p:cNvSpPr>
            <a:spLocks noGrp="1"/>
          </p:cNvSpPr>
          <p:nvPr>
            <p:ph type="title"/>
          </p:nvPr>
        </p:nvSpPr>
        <p:spPr>
          <a:xfrm>
            <a:off x="8022021" y="3231930"/>
            <a:ext cx="3852041" cy="3331429"/>
          </a:xfrm>
        </p:spPr>
        <p:txBody>
          <a:bodyPr vert="horz" lIns="91440" tIns="45720" rIns="91440" bIns="45720" rtlCol="0" anchor="b">
            <a:normAutofit/>
          </a:bodyPr>
          <a:lstStyle/>
          <a:p>
            <a:pPr algn="ctr"/>
            <a:r>
              <a:rPr lang="en-US" sz="3100" dirty="0">
                <a:solidFill>
                  <a:schemeClr val="tx1"/>
                </a:solidFill>
                <a:latin typeface="+mj-lt"/>
                <a:ea typeface="+mj-ea"/>
                <a:cs typeface="+mj-cs"/>
              </a:rPr>
              <a:t>Case Study Scenario: </a:t>
            </a:r>
            <a:r>
              <a:rPr lang="en-US" sz="3100" dirty="0" err="1">
                <a:solidFill>
                  <a:schemeClr val="tx1"/>
                </a:solidFill>
                <a:latin typeface="+mj-lt"/>
                <a:ea typeface="+mj-ea"/>
                <a:cs typeface="+mj-cs"/>
              </a:rPr>
              <a:t>FastCar</a:t>
            </a:r>
            <a:r>
              <a:rPr lang="en-US" sz="3100" dirty="0">
                <a:solidFill>
                  <a:schemeClr val="tx1"/>
                </a:solidFill>
                <a:latin typeface="+mj-lt"/>
                <a:ea typeface="+mj-ea"/>
                <a:cs typeface="+mj-cs"/>
              </a:rPr>
              <a:t> Racing Inc.</a:t>
            </a:r>
            <a:br>
              <a:rPr lang="en-BE" sz="3100" dirty="0">
                <a:solidFill>
                  <a:schemeClr val="tx1"/>
                </a:solidFill>
                <a:latin typeface="+mj-lt"/>
                <a:ea typeface="+mj-ea"/>
                <a:cs typeface="+mj-cs"/>
              </a:rPr>
            </a:br>
            <a:br>
              <a:rPr lang="en-BE" sz="3100" dirty="0">
                <a:solidFill>
                  <a:schemeClr val="tx1"/>
                </a:solidFill>
                <a:latin typeface="+mj-lt"/>
                <a:ea typeface="+mj-ea"/>
                <a:cs typeface="+mj-cs"/>
              </a:rPr>
            </a:br>
            <a:br>
              <a:rPr lang="en-BE" sz="3100" dirty="0">
                <a:solidFill>
                  <a:schemeClr val="tx1"/>
                </a:solidFill>
                <a:latin typeface="+mj-lt"/>
                <a:ea typeface="+mj-ea"/>
                <a:cs typeface="+mj-cs"/>
              </a:rPr>
            </a:br>
            <a:endParaRPr lang="en-US" sz="3100" dirty="0">
              <a:solidFill>
                <a:schemeClr val="tx1"/>
              </a:solidFill>
              <a:latin typeface="+mj-lt"/>
              <a:ea typeface="+mj-ea"/>
              <a:cs typeface="+mj-cs"/>
            </a:endParaRPr>
          </a:p>
        </p:txBody>
      </p:sp>
    </p:spTree>
    <p:custDataLst>
      <p:tags r:id="rId1"/>
    </p:custDataLst>
    <p:extLst>
      <p:ext uri="{BB962C8B-B14F-4D97-AF65-F5344CB8AC3E}">
        <p14:creationId xmlns:p14="http://schemas.microsoft.com/office/powerpoint/2010/main" val="283390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C5BCE8-BE78-4F73-81EE-7C4A97DF7061}"/>
              </a:ext>
            </a:extLst>
          </p:cNvPr>
          <p:cNvSpPr>
            <a:spLocks noGrp="1"/>
          </p:cNvSpPr>
          <p:nvPr>
            <p:ph type="title"/>
          </p:nvPr>
        </p:nvSpPr>
        <p:spPr/>
        <p:txBody>
          <a:bodyPr/>
          <a:lstStyle/>
          <a:p>
            <a:r>
              <a:rPr lang="fr-BE" dirty="0"/>
              <a:t>The Exam </a:t>
            </a:r>
            <a:r>
              <a:rPr lang="fr-BE" dirty="0" err="1"/>
              <a:t>Prep</a:t>
            </a:r>
            <a:r>
              <a:rPr lang="fr-BE" dirty="0"/>
              <a:t> </a:t>
            </a:r>
            <a:r>
              <a:rPr lang="fr-BE" dirty="0" err="1"/>
              <a:t>Series</a:t>
            </a:r>
            <a:r>
              <a:rPr lang="fr-BE" dirty="0"/>
              <a:t> Case </a:t>
            </a:r>
            <a:r>
              <a:rPr lang="fr-BE" dirty="0" err="1"/>
              <a:t>Study</a:t>
            </a:r>
            <a:r>
              <a:rPr lang="fr-BE" dirty="0"/>
              <a:t> Scenario: </a:t>
            </a:r>
            <a:r>
              <a:rPr lang="fr-BE" dirty="0" err="1"/>
              <a:t>FastCar</a:t>
            </a:r>
            <a:r>
              <a:rPr lang="fr-BE" dirty="0"/>
              <a:t> Racing Inc.</a:t>
            </a:r>
          </a:p>
        </p:txBody>
      </p:sp>
      <p:sp>
        <p:nvSpPr>
          <p:cNvPr id="5" name="Text Placeholder 4">
            <a:extLst>
              <a:ext uri="{FF2B5EF4-FFF2-40B4-BE49-F238E27FC236}">
                <a16:creationId xmlns:a16="http://schemas.microsoft.com/office/drawing/2014/main" id="{4EBE316C-71F3-4FBC-82E0-674A375C1B04}"/>
              </a:ext>
            </a:extLst>
          </p:cNvPr>
          <p:cNvSpPr>
            <a:spLocks noGrp="1"/>
          </p:cNvSpPr>
          <p:nvPr>
            <p:ph type="body" sz="quarter" idx="13"/>
          </p:nvPr>
        </p:nvSpPr>
        <p:spPr/>
        <p:txBody>
          <a:bodyPr/>
          <a:lstStyle/>
          <a:p>
            <a:pPr marL="0" indent="0">
              <a:buNone/>
            </a:pPr>
            <a:r>
              <a:rPr lang="en-US" b="1" dirty="0"/>
              <a:t>Technical Requirements:</a:t>
            </a:r>
          </a:p>
          <a:p>
            <a:pPr>
              <a:buFontTx/>
              <a:buChar char="-"/>
            </a:pPr>
            <a:r>
              <a:rPr lang="en-US" dirty="0"/>
              <a:t>IT is currently operational 24/7, using an 8h business day concept across 3 different continents. At present, all sysadmins have access to all IT server assets, no matter where they are running. This has often led to unforeseen downtime of systems, or having seen changes been pushed to production, without always being able to detect who made those changes. This should be optimized and be more controlled in who can deploy what</a:t>
            </a:r>
            <a:endParaRPr lang="en-BE" dirty="0"/>
          </a:p>
          <a:p>
            <a:pPr>
              <a:buFontTx/>
              <a:buChar char="-"/>
            </a:pPr>
            <a:r>
              <a:rPr lang="en-BE" dirty="0"/>
              <a:t>Having an affordable dev/testing environment would be beneficial</a:t>
            </a:r>
            <a:endParaRPr lang="en-US" dirty="0"/>
          </a:p>
          <a:p>
            <a:pPr marL="0" indent="0">
              <a:buNone/>
            </a:pPr>
            <a:endParaRPr lang="en-US" dirty="0"/>
          </a:p>
          <a:p>
            <a:pPr marL="0" indent="0">
              <a:buNone/>
            </a:pPr>
            <a:endParaRPr lang="fr-BE" dirty="0"/>
          </a:p>
        </p:txBody>
      </p:sp>
      <p:pic>
        <p:nvPicPr>
          <p:cNvPr id="6" name="Picture 5" descr="A view of a city street&#10;&#10;Description generated with very high confidence">
            <a:extLst>
              <a:ext uri="{FF2B5EF4-FFF2-40B4-BE49-F238E27FC236}">
                <a16:creationId xmlns:a16="http://schemas.microsoft.com/office/drawing/2014/main" id="{095FAFE3-CE19-425A-826A-0FA6F459ED6C}"/>
              </a:ext>
            </a:extLst>
          </p:cNvPr>
          <p:cNvPicPr>
            <a:picLocks noChangeAspect="1"/>
          </p:cNvPicPr>
          <p:nvPr/>
        </p:nvPicPr>
        <p:blipFill rotWithShape="1">
          <a:blip r:embed="rId4">
            <a:extLst>
              <a:ext uri="{28A0092B-C50C-407E-A947-70E740481C1C}">
                <a14:useLocalDpi xmlns:a14="http://schemas.microsoft.com/office/drawing/2010/main" val="0"/>
              </a:ext>
            </a:extLst>
          </a:blip>
          <a:srcRect t="1747"/>
          <a:stretch/>
        </p:blipFill>
        <p:spPr>
          <a:xfrm>
            <a:off x="9510973" y="0"/>
            <a:ext cx="2681027" cy="1508078"/>
          </a:xfrm>
          <a:prstGeom prst="rect">
            <a:avLst/>
          </a:prstGeom>
        </p:spPr>
      </p:pic>
    </p:spTree>
    <p:custDataLst>
      <p:tags r:id="rId1"/>
    </p:custDataLst>
    <p:extLst>
      <p:ext uri="{BB962C8B-B14F-4D97-AF65-F5344CB8AC3E}">
        <p14:creationId xmlns:p14="http://schemas.microsoft.com/office/powerpoint/2010/main" val="1439283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C5BCE8-BE78-4F73-81EE-7C4A97DF7061}"/>
              </a:ext>
            </a:extLst>
          </p:cNvPr>
          <p:cNvSpPr>
            <a:spLocks noGrp="1"/>
          </p:cNvSpPr>
          <p:nvPr>
            <p:ph type="title"/>
          </p:nvPr>
        </p:nvSpPr>
        <p:spPr/>
        <p:txBody>
          <a:bodyPr/>
          <a:lstStyle/>
          <a:p>
            <a:r>
              <a:rPr lang="fr-BE" dirty="0"/>
              <a:t>The Exam </a:t>
            </a:r>
            <a:r>
              <a:rPr lang="fr-BE" dirty="0" err="1"/>
              <a:t>Prep</a:t>
            </a:r>
            <a:r>
              <a:rPr lang="fr-BE" dirty="0"/>
              <a:t> </a:t>
            </a:r>
            <a:r>
              <a:rPr lang="fr-BE" dirty="0" err="1"/>
              <a:t>Series</a:t>
            </a:r>
            <a:r>
              <a:rPr lang="fr-BE" dirty="0"/>
              <a:t> Case </a:t>
            </a:r>
            <a:r>
              <a:rPr lang="fr-BE" dirty="0" err="1"/>
              <a:t>Study</a:t>
            </a:r>
            <a:r>
              <a:rPr lang="fr-BE" dirty="0"/>
              <a:t> Scenario: </a:t>
            </a:r>
            <a:r>
              <a:rPr lang="fr-BE" dirty="0" err="1"/>
              <a:t>FastCar</a:t>
            </a:r>
            <a:r>
              <a:rPr lang="fr-BE" dirty="0"/>
              <a:t> Racing Inc.</a:t>
            </a:r>
          </a:p>
        </p:txBody>
      </p:sp>
      <p:sp>
        <p:nvSpPr>
          <p:cNvPr id="5" name="Text Placeholder 4">
            <a:extLst>
              <a:ext uri="{FF2B5EF4-FFF2-40B4-BE49-F238E27FC236}">
                <a16:creationId xmlns:a16="http://schemas.microsoft.com/office/drawing/2014/main" id="{4EBE316C-71F3-4FBC-82E0-674A375C1B04}"/>
              </a:ext>
            </a:extLst>
          </p:cNvPr>
          <p:cNvSpPr>
            <a:spLocks noGrp="1"/>
          </p:cNvSpPr>
          <p:nvPr>
            <p:ph type="body" sz="quarter" idx="13"/>
          </p:nvPr>
        </p:nvSpPr>
        <p:spPr/>
        <p:txBody>
          <a:bodyPr/>
          <a:lstStyle/>
          <a:p>
            <a:pPr marL="0" indent="0">
              <a:buNone/>
            </a:pPr>
            <a:r>
              <a:rPr lang="en-US" b="1" dirty="0"/>
              <a:t>Technical Requirements:</a:t>
            </a:r>
          </a:p>
          <a:p>
            <a:pPr>
              <a:buFontTx/>
              <a:buChar char="-"/>
            </a:pPr>
            <a:r>
              <a:rPr lang="en-US" dirty="0"/>
              <a:t>An end-to-end operations tooling and monitoring should be put in place. First of all allowing for a real-time view on current IT workloads, uptime and alerting for Azure-running resources, but later on also supporting on-premises running systems and applications into this logging solution</a:t>
            </a:r>
            <a:endParaRPr lang="en-BE" dirty="0"/>
          </a:p>
          <a:p>
            <a:pPr>
              <a:buFontTx/>
              <a:buChar char="-"/>
            </a:pPr>
            <a:r>
              <a:rPr lang="en-BE" dirty="0"/>
              <a:t>We lack detailed monitoring of our application landscape, and mainly “find out” afterwards or during outage what went wrong</a:t>
            </a:r>
          </a:p>
          <a:p>
            <a:pPr>
              <a:buFontTx/>
              <a:buChar char="-"/>
            </a:pPr>
            <a:r>
              <a:rPr lang="en-BE" dirty="0"/>
              <a:t>We don’t have a solution allowing for load-testing</a:t>
            </a:r>
            <a:endParaRPr lang="en-US" dirty="0"/>
          </a:p>
          <a:p>
            <a:pPr marL="0" indent="0">
              <a:buNone/>
            </a:pPr>
            <a:endParaRPr lang="en-US" dirty="0"/>
          </a:p>
          <a:p>
            <a:pPr marL="0" indent="0">
              <a:buNone/>
            </a:pPr>
            <a:endParaRPr lang="fr-BE" dirty="0"/>
          </a:p>
        </p:txBody>
      </p:sp>
      <p:pic>
        <p:nvPicPr>
          <p:cNvPr id="6" name="Picture 5" descr="A view of a city street&#10;&#10;Description generated with very high confidence">
            <a:extLst>
              <a:ext uri="{FF2B5EF4-FFF2-40B4-BE49-F238E27FC236}">
                <a16:creationId xmlns:a16="http://schemas.microsoft.com/office/drawing/2014/main" id="{095FAFE3-CE19-425A-826A-0FA6F459ED6C}"/>
              </a:ext>
            </a:extLst>
          </p:cNvPr>
          <p:cNvPicPr>
            <a:picLocks noChangeAspect="1"/>
          </p:cNvPicPr>
          <p:nvPr/>
        </p:nvPicPr>
        <p:blipFill rotWithShape="1">
          <a:blip r:embed="rId4">
            <a:extLst>
              <a:ext uri="{28A0092B-C50C-407E-A947-70E740481C1C}">
                <a14:useLocalDpi xmlns:a14="http://schemas.microsoft.com/office/drawing/2010/main" val="0"/>
              </a:ext>
            </a:extLst>
          </a:blip>
          <a:srcRect t="1747"/>
          <a:stretch/>
        </p:blipFill>
        <p:spPr>
          <a:xfrm>
            <a:off x="9510973" y="0"/>
            <a:ext cx="2681027" cy="1508078"/>
          </a:xfrm>
          <a:prstGeom prst="rect">
            <a:avLst/>
          </a:prstGeom>
        </p:spPr>
      </p:pic>
    </p:spTree>
    <p:custDataLst>
      <p:tags r:id="rId1"/>
    </p:custDataLst>
    <p:extLst>
      <p:ext uri="{BB962C8B-B14F-4D97-AF65-F5344CB8AC3E}">
        <p14:creationId xmlns:p14="http://schemas.microsoft.com/office/powerpoint/2010/main" val="3502947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C5BCE8-BE78-4F73-81EE-7C4A97DF7061}"/>
              </a:ext>
            </a:extLst>
          </p:cNvPr>
          <p:cNvSpPr>
            <a:spLocks noGrp="1"/>
          </p:cNvSpPr>
          <p:nvPr>
            <p:ph type="title"/>
          </p:nvPr>
        </p:nvSpPr>
        <p:spPr/>
        <p:txBody>
          <a:bodyPr/>
          <a:lstStyle/>
          <a:p>
            <a:r>
              <a:rPr lang="fr-BE" dirty="0"/>
              <a:t>The Exam </a:t>
            </a:r>
            <a:r>
              <a:rPr lang="fr-BE" dirty="0" err="1"/>
              <a:t>Prep</a:t>
            </a:r>
            <a:r>
              <a:rPr lang="fr-BE" dirty="0"/>
              <a:t> </a:t>
            </a:r>
            <a:r>
              <a:rPr lang="fr-BE" dirty="0" err="1"/>
              <a:t>Series</a:t>
            </a:r>
            <a:r>
              <a:rPr lang="fr-BE" dirty="0"/>
              <a:t> Case </a:t>
            </a:r>
            <a:r>
              <a:rPr lang="fr-BE" dirty="0" err="1"/>
              <a:t>Study</a:t>
            </a:r>
            <a:r>
              <a:rPr lang="fr-BE" dirty="0"/>
              <a:t> Scenario: </a:t>
            </a:r>
            <a:r>
              <a:rPr lang="fr-BE" dirty="0" err="1"/>
              <a:t>FastCar</a:t>
            </a:r>
            <a:r>
              <a:rPr lang="fr-BE" dirty="0"/>
              <a:t> Racing Inc.</a:t>
            </a:r>
          </a:p>
        </p:txBody>
      </p:sp>
      <p:sp>
        <p:nvSpPr>
          <p:cNvPr id="5" name="Text Placeholder 4">
            <a:extLst>
              <a:ext uri="{FF2B5EF4-FFF2-40B4-BE49-F238E27FC236}">
                <a16:creationId xmlns:a16="http://schemas.microsoft.com/office/drawing/2014/main" id="{4EBE316C-71F3-4FBC-82E0-674A375C1B04}"/>
              </a:ext>
            </a:extLst>
          </p:cNvPr>
          <p:cNvSpPr>
            <a:spLocks noGrp="1"/>
          </p:cNvSpPr>
          <p:nvPr>
            <p:ph type="body" sz="quarter" idx="13"/>
          </p:nvPr>
        </p:nvSpPr>
        <p:spPr/>
        <p:txBody>
          <a:bodyPr/>
          <a:lstStyle/>
          <a:p>
            <a:pPr marL="0" indent="0">
              <a:buNone/>
            </a:pPr>
            <a:r>
              <a:rPr lang="en-US" b="1" dirty="0"/>
              <a:t>Technical Requirements:</a:t>
            </a:r>
          </a:p>
          <a:p>
            <a:pPr>
              <a:buFontTx/>
              <a:buChar char="-"/>
            </a:pPr>
            <a:r>
              <a:rPr lang="en-US" dirty="0" err="1"/>
              <a:t>FastCar</a:t>
            </a:r>
            <a:r>
              <a:rPr lang="en-US" dirty="0"/>
              <a:t> Racing Inc. started a migration to Office 365 about 8 months ago. They are convinced public cloud is the way forward. Any new workload should allow for an integration with Office 365 components, whether from a technical perspective or security standpoint. About 20% of all employees have already been migrated to Office 365 (Email, Skype and SharePoint)</a:t>
            </a:r>
          </a:p>
          <a:p>
            <a:pPr>
              <a:buFontTx/>
              <a:buChar char="-"/>
            </a:pPr>
            <a:r>
              <a:rPr lang="en-US" dirty="0" err="1"/>
              <a:t>FastCar</a:t>
            </a:r>
            <a:r>
              <a:rPr lang="en-US" dirty="0"/>
              <a:t> Racing Inc. relies on off-site tape backups for now. You need to work on a solution allowing for a similar cross-premises data storage, data retrieval and data archiving system.</a:t>
            </a:r>
          </a:p>
          <a:p>
            <a:pPr marL="0" indent="0">
              <a:buNone/>
            </a:pPr>
            <a:endParaRPr lang="en-US" dirty="0"/>
          </a:p>
          <a:p>
            <a:pPr marL="0" indent="0">
              <a:buNone/>
            </a:pPr>
            <a:endParaRPr lang="fr-BE" dirty="0"/>
          </a:p>
        </p:txBody>
      </p:sp>
      <p:pic>
        <p:nvPicPr>
          <p:cNvPr id="6" name="Picture 5" descr="A view of a city street&#10;&#10;Description generated with very high confidence">
            <a:extLst>
              <a:ext uri="{FF2B5EF4-FFF2-40B4-BE49-F238E27FC236}">
                <a16:creationId xmlns:a16="http://schemas.microsoft.com/office/drawing/2014/main" id="{26CC9820-A1ED-4C5C-8589-F34FD605E960}"/>
              </a:ext>
            </a:extLst>
          </p:cNvPr>
          <p:cNvPicPr>
            <a:picLocks noChangeAspect="1"/>
          </p:cNvPicPr>
          <p:nvPr/>
        </p:nvPicPr>
        <p:blipFill rotWithShape="1">
          <a:blip r:embed="rId4">
            <a:extLst>
              <a:ext uri="{28A0092B-C50C-407E-A947-70E740481C1C}">
                <a14:useLocalDpi xmlns:a14="http://schemas.microsoft.com/office/drawing/2010/main" val="0"/>
              </a:ext>
            </a:extLst>
          </a:blip>
          <a:srcRect t="1747"/>
          <a:stretch/>
        </p:blipFill>
        <p:spPr>
          <a:xfrm>
            <a:off x="9510973" y="0"/>
            <a:ext cx="2681027" cy="1508078"/>
          </a:xfrm>
          <a:prstGeom prst="rect">
            <a:avLst/>
          </a:prstGeom>
        </p:spPr>
      </p:pic>
    </p:spTree>
    <p:custDataLst>
      <p:tags r:id="rId1"/>
    </p:custDataLst>
    <p:extLst>
      <p:ext uri="{BB962C8B-B14F-4D97-AF65-F5344CB8AC3E}">
        <p14:creationId xmlns:p14="http://schemas.microsoft.com/office/powerpoint/2010/main" val="3502627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C5BCE8-BE78-4F73-81EE-7C4A97DF7061}"/>
              </a:ext>
            </a:extLst>
          </p:cNvPr>
          <p:cNvSpPr>
            <a:spLocks noGrp="1"/>
          </p:cNvSpPr>
          <p:nvPr>
            <p:ph type="title"/>
          </p:nvPr>
        </p:nvSpPr>
        <p:spPr/>
        <p:txBody>
          <a:bodyPr/>
          <a:lstStyle/>
          <a:p>
            <a:r>
              <a:rPr lang="fr-BE" dirty="0"/>
              <a:t>The Exam </a:t>
            </a:r>
            <a:r>
              <a:rPr lang="fr-BE" dirty="0" err="1"/>
              <a:t>Prep</a:t>
            </a:r>
            <a:r>
              <a:rPr lang="fr-BE" dirty="0"/>
              <a:t> </a:t>
            </a:r>
            <a:r>
              <a:rPr lang="fr-BE" dirty="0" err="1"/>
              <a:t>Series</a:t>
            </a:r>
            <a:r>
              <a:rPr lang="fr-BE" dirty="0"/>
              <a:t> Case </a:t>
            </a:r>
            <a:r>
              <a:rPr lang="fr-BE" dirty="0" err="1"/>
              <a:t>Study</a:t>
            </a:r>
            <a:r>
              <a:rPr lang="fr-BE" dirty="0"/>
              <a:t> Scenario: </a:t>
            </a:r>
            <a:r>
              <a:rPr lang="fr-BE" dirty="0" err="1"/>
              <a:t>FastCar</a:t>
            </a:r>
            <a:r>
              <a:rPr lang="fr-BE" dirty="0"/>
              <a:t> Racing Inc.</a:t>
            </a:r>
          </a:p>
        </p:txBody>
      </p:sp>
      <p:sp>
        <p:nvSpPr>
          <p:cNvPr id="5" name="Text Placeholder 4">
            <a:extLst>
              <a:ext uri="{FF2B5EF4-FFF2-40B4-BE49-F238E27FC236}">
                <a16:creationId xmlns:a16="http://schemas.microsoft.com/office/drawing/2014/main" id="{4EBE316C-71F3-4FBC-82E0-674A375C1B04}"/>
              </a:ext>
            </a:extLst>
          </p:cNvPr>
          <p:cNvSpPr>
            <a:spLocks noGrp="1"/>
          </p:cNvSpPr>
          <p:nvPr>
            <p:ph type="body" sz="quarter" idx="13"/>
          </p:nvPr>
        </p:nvSpPr>
        <p:spPr/>
        <p:txBody>
          <a:bodyPr/>
          <a:lstStyle/>
          <a:p>
            <a:pPr marL="0" indent="0">
              <a:buNone/>
            </a:pPr>
            <a:r>
              <a:rPr lang="en-BE" b="1" dirty="0"/>
              <a:t>Summary:</a:t>
            </a:r>
            <a:endParaRPr lang="en-US" b="1" dirty="0"/>
          </a:p>
          <a:p>
            <a:pPr>
              <a:buFontTx/>
              <a:buChar char="-"/>
            </a:pPr>
            <a:r>
              <a:rPr lang="en-BE" dirty="0"/>
              <a:t>Business Requirements</a:t>
            </a:r>
          </a:p>
          <a:p>
            <a:pPr>
              <a:buFontTx/>
              <a:buChar char="-"/>
            </a:pPr>
            <a:r>
              <a:rPr lang="en-BE" dirty="0"/>
              <a:t>Networking Design</a:t>
            </a:r>
          </a:p>
          <a:p>
            <a:pPr>
              <a:buFontTx/>
              <a:buChar char="-"/>
            </a:pPr>
            <a:r>
              <a:rPr lang="en-BE" dirty="0"/>
              <a:t>Security Services &amp; Features</a:t>
            </a:r>
          </a:p>
          <a:p>
            <a:pPr>
              <a:buFontTx/>
              <a:buChar char="-"/>
            </a:pPr>
            <a:r>
              <a:rPr lang="en-BE" dirty="0"/>
              <a:t>Application Platform Design</a:t>
            </a:r>
          </a:p>
          <a:p>
            <a:pPr>
              <a:buFontTx/>
              <a:buChar char="-"/>
            </a:pPr>
            <a:r>
              <a:rPr lang="en-BE" dirty="0"/>
              <a:t>High-Availability &amp; Disaster Recovery</a:t>
            </a:r>
          </a:p>
          <a:p>
            <a:pPr>
              <a:buFontTx/>
              <a:buChar char="-"/>
            </a:pPr>
            <a:r>
              <a:rPr lang="en-BE" dirty="0"/>
              <a:t>Smart Car IOT</a:t>
            </a:r>
          </a:p>
          <a:p>
            <a:pPr>
              <a:buFontTx/>
              <a:buChar char="-"/>
            </a:pPr>
            <a:r>
              <a:rPr lang="en-BE" dirty="0"/>
              <a:t>Bot and AI capabilities</a:t>
            </a:r>
          </a:p>
          <a:p>
            <a:pPr>
              <a:buFontTx/>
              <a:buChar char="-"/>
            </a:pPr>
            <a:r>
              <a:rPr lang="en-BE" dirty="0"/>
              <a:t>Monitoring</a:t>
            </a:r>
          </a:p>
          <a:p>
            <a:pPr>
              <a:buFontTx/>
              <a:buChar char="-"/>
            </a:pPr>
            <a:r>
              <a:rPr lang="en-BE" dirty="0"/>
              <a:t>Business Objections</a:t>
            </a:r>
            <a:endParaRPr lang="en-US" dirty="0"/>
          </a:p>
          <a:p>
            <a:pPr marL="0" indent="0">
              <a:buNone/>
            </a:pPr>
            <a:endParaRPr lang="en-US" dirty="0"/>
          </a:p>
          <a:p>
            <a:pPr marL="0" indent="0">
              <a:buNone/>
            </a:pPr>
            <a:endParaRPr lang="fr-BE" dirty="0"/>
          </a:p>
        </p:txBody>
      </p:sp>
      <p:pic>
        <p:nvPicPr>
          <p:cNvPr id="6" name="Picture 5" descr="A view of a city street&#10;&#10;Description generated with very high confidence">
            <a:extLst>
              <a:ext uri="{FF2B5EF4-FFF2-40B4-BE49-F238E27FC236}">
                <a16:creationId xmlns:a16="http://schemas.microsoft.com/office/drawing/2014/main" id="{26CC9820-A1ED-4C5C-8589-F34FD605E960}"/>
              </a:ext>
            </a:extLst>
          </p:cNvPr>
          <p:cNvPicPr>
            <a:picLocks noChangeAspect="1"/>
          </p:cNvPicPr>
          <p:nvPr/>
        </p:nvPicPr>
        <p:blipFill rotWithShape="1">
          <a:blip r:embed="rId4">
            <a:extLst>
              <a:ext uri="{28A0092B-C50C-407E-A947-70E740481C1C}">
                <a14:useLocalDpi xmlns:a14="http://schemas.microsoft.com/office/drawing/2010/main" val="0"/>
              </a:ext>
            </a:extLst>
          </a:blip>
          <a:srcRect t="1747"/>
          <a:stretch/>
        </p:blipFill>
        <p:spPr>
          <a:xfrm>
            <a:off x="9510973" y="0"/>
            <a:ext cx="2681027" cy="1508078"/>
          </a:xfrm>
          <a:prstGeom prst="rect">
            <a:avLst/>
          </a:prstGeom>
        </p:spPr>
      </p:pic>
    </p:spTree>
    <p:custDataLst>
      <p:tags r:id="rId1"/>
    </p:custDataLst>
    <p:extLst>
      <p:ext uri="{BB962C8B-B14F-4D97-AF65-F5344CB8AC3E}">
        <p14:creationId xmlns:p14="http://schemas.microsoft.com/office/powerpoint/2010/main" val="3644182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E95D989-81FA-4BAD-9AD5-E46CEDA91B3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13" name="Rectangle 12">
            <a:extLst>
              <a:ext uri="{FF2B5EF4-FFF2-40B4-BE49-F238E27FC236}">
                <a16:creationId xmlns:a16="http://schemas.microsoft.com/office/drawing/2014/main" id="{156189E5-8A3E-4CFD-B71B-CCD0F8495E5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D0645DEB-B1D6-43F7-8114-23526A5C6054}"/>
              </a:ext>
            </a:extLst>
          </p:cNvPr>
          <p:cNvSpPr>
            <a:spLocks noGrp="1"/>
          </p:cNvSpPr>
          <p:nvPr>
            <p:ph type="title"/>
          </p:nvPr>
        </p:nvSpPr>
        <p:spPr>
          <a:xfrm>
            <a:off x="838200" y="811161"/>
            <a:ext cx="3335594" cy="5403370"/>
          </a:xfrm>
        </p:spPr>
        <p:txBody>
          <a:bodyPr vert="horz" lIns="91440" tIns="45720" rIns="91440" bIns="45720" rtlCol="0" anchor="ctr">
            <a:normAutofit/>
          </a:bodyPr>
          <a:lstStyle/>
          <a:p>
            <a:r>
              <a:rPr lang="en-US" kern="1200">
                <a:solidFill>
                  <a:schemeClr val="bg1"/>
                </a:solidFill>
                <a:latin typeface="Segoe UI" panose="020B0502040204020203" pitchFamily="34" charset="0"/>
                <a:cs typeface="Segoe UI" panose="020B0502040204020203" pitchFamily="34" charset="0"/>
              </a:rPr>
              <a:t>Customer Needs</a:t>
            </a:r>
          </a:p>
        </p:txBody>
      </p:sp>
      <p:graphicFrame>
        <p:nvGraphicFramePr>
          <p:cNvPr id="6" name="Content Placeholder 2">
            <a:extLst>
              <a:ext uri="{FF2B5EF4-FFF2-40B4-BE49-F238E27FC236}">
                <a16:creationId xmlns:a16="http://schemas.microsoft.com/office/drawing/2014/main" id="{60C0C91E-F04A-4EE2-AA00-A5DB2210DDF9}"/>
              </a:ext>
            </a:extLst>
          </p:cNvPr>
          <p:cNvGraphicFramePr/>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312128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2EC99634-DC35-4059-8E30-21039EF40C36}"/>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vert="horz" lIns="91440" tIns="45720" rIns="91440" bIns="45720" rtlCol="0" anchor="ctr">
            <a:normAutofit/>
          </a:bodyPr>
          <a:lstStyle/>
          <a:p>
            <a:pPr algn="ctr"/>
            <a:r>
              <a:rPr lang="en-US" sz="3200" kern="1200">
                <a:solidFill>
                  <a:srgbClr val="262626"/>
                </a:solidFill>
                <a:latin typeface="Segoe UI" panose="020B0502040204020203" pitchFamily="34" charset="0"/>
                <a:cs typeface="Segoe UI" panose="020B0502040204020203" pitchFamily="34" charset="0"/>
              </a:rPr>
              <a:t>Customer Objections</a:t>
            </a:r>
          </a:p>
        </p:txBody>
      </p:sp>
      <p:sp>
        <p:nvSpPr>
          <p:cNvPr id="4" name="Content Placeholder 2">
            <a:extLst>
              <a:ext uri="{FF2B5EF4-FFF2-40B4-BE49-F238E27FC236}">
                <a16:creationId xmlns:a16="http://schemas.microsoft.com/office/drawing/2014/main" id="{DD7BF4F5-7A3E-4288-84DA-430641FBE0A7}"/>
              </a:ext>
            </a:extLst>
          </p:cNvPr>
          <p:cNvSpPr txBox="1">
            <a:spLocks/>
          </p:cNvSpPr>
          <p:nvPr/>
        </p:nvSpPr>
        <p:spPr>
          <a:xfrm>
            <a:off x="6049182" y="802638"/>
            <a:ext cx="5408696" cy="5252722"/>
          </a:xfrm>
          <a:prstGeom prst="rect">
            <a:avLst/>
          </a:prstGeom>
        </p:spPr>
        <p:txBody>
          <a:bodyPr vert="horz" lIns="91440" tIns="45720" rIns="91440" bIns="45720" rtlCol="0" anchor="ctr">
            <a:norm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marR="0" lvl="0" indent="-228600" fontAlgn="base">
              <a:lnSpc>
                <a:spcPct val="90000"/>
              </a:lnSpc>
              <a:spcBef>
                <a:spcPts val="600"/>
              </a:spcBef>
              <a:spcAft>
                <a:spcPct val="0"/>
              </a:spcAft>
              <a:buClr>
                <a:srgbClr val="0070C0"/>
              </a:buClr>
              <a:buSzPct val="90000"/>
              <a:tabLst/>
              <a:defRPr/>
            </a:pPr>
            <a:r>
              <a:rPr kumimoji="0" lang="en-US" sz="2200" b="0" i="0" u="none" strike="noStrike" cap="none" spc="0" normalizeH="0" baseline="0" noProof="0" dirty="0">
                <a:ln>
                  <a:noFill/>
                </a:ln>
                <a:effectLst/>
                <a:uLnTx/>
                <a:uFillTx/>
                <a:ea typeface="+mn-ea"/>
              </a:rPr>
              <a:t>Scale &amp; Performance:</a:t>
            </a:r>
          </a:p>
          <a:p>
            <a:pPr marL="458788" marR="0" lvl="1" indent="-228600" fontAlgn="base">
              <a:lnSpc>
                <a:spcPct val="90000"/>
              </a:lnSpc>
              <a:spcBef>
                <a:spcPts val="600"/>
              </a:spcBef>
              <a:spcAft>
                <a:spcPct val="0"/>
              </a:spcAft>
              <a:buClr>
                <a:srgbClr val="0070C0"/>
              </a:buClr>
              <a:buSzPct val="80000"/>
              <a:tabLst/>
              <a:defRPr/>
            </a:pPr>
            <a:r>
              <a:rPr kumimoji="0" lang="en-US" sz="2200" b="0" i="1" u="none" strike="noStrike" cap="none" spc="0" normalizeH="0" baseline="0" noProof="0" dirty="0">
                <a:ln>
                  <a:noFill/>
                </a:ln>
                <a:effectLst/>
                <a:uLnTx/>
                <a:uFillTx/>
                <a:ea typeface="+mn-ea"/>
              </a:rPr>
              <a:t>I do not want to have to make code changes (or redevelop) in order to change the scale of a website</a:t>
            </a:r>
          </a:p>
          <a:p>
            <a:pPr marL="458788" marR="0" lvl="1" indent="-228600" fontAlgn="base">
              <a:lnSpc>
                <a:spcPct val="90000"/>
              </a:lnSpc>
              <a:spcBef>
                <a:spcPts val="600"/>
              </a:spcBef>
              <a:spcAft>
                <a:spcPct val="0"/>
              </a:spcAft>
              <a:buClr>
                <a:srgbClr val="0070C0"/>
              </a:buClr>
              <a:buSzPct val="80000"/>
              <a:tabLst/>
              <a:defRPr/>
            </a:pPr>
            <a:r>
              <a:rPr kumimoji="0" lang="en-US" sz="2200" b="0" i="1" u="none" strike="noStrike" cap="none" spc="0" normalizeH="0" baseline="0" noProof="0" dirty="0">
                <a:ln>
                  <a:noFill/>
                </a:ln>
                <a:effectLst/>
                <a:uLnTx/>
                <a:uFillTx/>
                <a:ea typeface="+mn-ea"/>
              </a:rPr>
              <a:t>I hear Azure Web Sites is only useful for websites with small amounts of traffic; will it really support the heavy traffic we receive?</a:t>
            </a:r>
          </a:p>
          <a:p>
            <a:pPr marL="458788" marR="0" lvl="1" indent="-228600" fontAlgn="base">
              <a:lnSpc>
                <a:spcPct val="90000"/>
              </a:lnSpc>
              <a:spcBef>
                <a:spcPts val="600"/>
              </a:spcBef>
              <a:spcAft>
                <a:spcPct val="0"/>
              </a:spcAft>
              <a:buClr>
                <a:srgbClr val="0070C0"/>
              </a:buClr>
              <a:buSzPct val="80000"/>
              <a:tabLst/>
              <a:defRPr/>
            </a:pPr>
            <a:r>
              <a:rPr kumimoji="0" lang="en-US" sz="2200" b="0" i="1" u="none" strike="noStrike" cap="none" spc="0" normalizeH="0" baseline="0" noProof="0" dirty="0">
                <a:ln>
                  <a:noFill/>
                </a:ln>
                <a:effectLst/>
                <a:uLnTx/>
                <a:uFillTx/>
                <a:ea typeface="+mn-ea"/>
              </a:rPr>
              <a:t>We would prefer to avoid performing a database migration (e.g., to another server) in order to scale the throughput of our database</a:t>
            </a:r>
          </a:p>
          <a:p>
            <a:pPr marL="458788" marR="0" lvl="1" indent="-228600" fontAlgn="base">
              <a:lnSpc>
                <a:spcPct val="90000"/>
              </a:lnSpc>
              <a:spcBef>
                <a:spcPts val="600"/>
              </a:spcBef>
              <a:spcAft>
                <a:spcPct val="0"/>
              </a:spcAft>
              <a:buClr>
                <a:srgbClr val="0070C0"/>
              </a:buClr>
              <a:buSzPct val="80000"/>
              <a:tabLst/>
              <a:defRPr/>
            </a:pPr>
            <a:r>
              <a:rPr kumimoji="0" lang="en-US" sz="2200" b="0" i="1" u="none" strike="noStrike" cap="none" spc="0" normalizeH="0" baseline="0" noProof="0" dirty="0">
                <a:ln>
                  <a:noFill/>
                </a:ln>
                <a:effectLst/>
                <a:uLnTx/>
                <a:uFillTx/>
                <a:ea typeface="+mn-ea"/>
              </a:rPr>
              <a:t>We have heard SQL Database does not provide consistent performance, is this true?</a:t>
            </a:r>
          </a:p>
        </p:txBody>
      </p:sp>
    </p:spTree>
    <p:custDataLst>
      <p:tags r:id="rId1"/>
    </p:custDataLst>
    <p:extLst>
      <p:ext uri="{BB962C8B-B14F-4D97-AF65-F5344CB8AC3E}">
        <p14:creationId xmlns:p14="http://schemas.microsoft.com/office/powerpoint/2010/main" val="375659465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8742F1D5-6194-47C5-B943-C0F15320148A}"/>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vert="horz" lIns="91440" tIns="45720" rIns="91440" bIns="45720" rtlCol="0" anchor="ctr">
            <a:normAutofit/>
          </a:bodyPr>
          <a:lstStyle/>
          <a:p>
            <a:pPr algn="ctr"/>
            <a:r>
              <a:rPr lang="en-US" sz="3200" kern="1200">
                <a:solidFill>
                  <a:srgbClr val="262626"/>
                </a:solidFill>
                <a:latin typeface="Segoe UI" panose="020B0502040204020203" pitchFamily="34" charset="0"/>
                <a:cs typeface="Segoe UI" panose="020B0502040204020203" pitchFamily="34" charset="0"/>
              </a:rPr>
              <a:t>Customer Objections</a:t>
            </a:r>
          </a:p>
        </p:txBody>
      </p:sp>
      <p:sp>
        <p:nvSpPr>
          <p:cNvPr id="4" name="Content Placeholder 2">
            <a:extLst>
              <a:ext uri="{FF2B5EF4-FFF2-40B4-BE49-F238E27FC236}">
                <a16:creationId xmlns:a16="http://schemas.microsoft.com/office/drawing/2014/main" id="{255B6316-225A-4E6A-8E26-1F56EFFD8C42}"/>
              </a:ext>
            </a:extLst>
          </p:cNvPr>
          <p:cNvSpPr txBox="1">
            <a:spLocks/>
          </p:cNvSpPr>
          <p:nvPr/>
        </p:nvSpPr>
        <p:spPr>
          <a:xfrm>
            <a:off x="6049182" y="802638"/>
            <a:ext cx="5408696" cy="5252722"/>
          </a:xfrm>
          <a:prstGeom prst="rect">
            <a:avLst/>
          </a:prstGeom>
        </p:spPr>
        <p:txBody>
          <a:bodyPr vert="horz" lIns="91440" tIns="45720" rIns="91440" bIns="45720" rtlCol="0" anchor="ctr">
            <a:norm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marR="0" lvl="0" indent="-228600" fontAlgn="base">
              <a:lnSpc>
                <a:spcPct val="90000"/>
              </a:lnSpc>
              <a:spcBef>
                <a:spcPts val="600"/>
              </a:spcBef>
              <a:spcAft>
                <a:spcPct val="0"/>
              </a:spcAft>
              <a:buClr>
                <a:srgbClr val="0070C0"/>
              </a:buClr>
              <a:buSzPct val="90000"/>
              <a:tabLst/>
              <a:defRPr/>
            </a:pPr>
            <a:r>
              <a:rPr kumimoji="0" lang="en-US" sz="2400" b="0" i="0" u="none" strike="noStrike" cap="none" spc="0" normalizeH="0" baseline="0" noProof="0" dirty="0">
                <a:ln>
                  <a:noFill/>
                </a:ln>
                <a:effectLst/>
                <a:uLnTx/>
                <a:uFillTx/>
                <a:ea typeface="+mn-ea"/>
              </a:rPr>
              <a:t>Business Continuity:</a:t>
            </a:r>
          </a:p>
          <a:p>
            <a:pPr marL="458788" marR="0" lvl="1" indent="-228600" fontAlgn="base">
              <a:lnSpc>
                <a:spcPct val="90000"/>
              </a:lnSpc>
              <a:spcBef>
                <a:spcPts val="600"/>
              </a:spcBef>
              <a:spcAft>
                <a:spcPct val="0"/>
              </a:spcAft>
              <a:buClr>
                <a:srgbClr val="0070C0"/>
              </a:buClr>
              <a:buSzPct val="80000"/>
              <a:tabLst/>
              <a:defRPr/>
            </a:pPr>
            <a:r>
              <a:rPr kumimoji="0" lang="en-US" b="0" i="1" u="none" strike="noStrike" cap="none" spc="0" normalizeH="0" baseline="0" noProof="0" dirty="0">
                <a:ln>
                  <a:noFill/>
                </a:ln>
                <a:effectLst/>
                <a:uLnTx/>
                <a:uFillTx/>
                <a:ea typeface="+mn-ea"/>
              </a:rPr>
              <a:t>How can we be certain our data will survive in the event of a catastrophe in a certain part of the world?</a:t>
            </a:r>
          </a:p>
          <a:p>
            <a:pPr marL="458788" marR="0" lvl="1" indent="-228600" fontAlgn="base">
              <a:lnSpc>
                <a:spcPct val="90000"/>
              </a:lnSpc>
              <a:spcBef>
                <a:spcPts val="600"/>
              </a:spcBef>
              <a:spcAft>
                <a:spcPct val="0"/>
              </a:spcAft>
              <a:buClr>
                <a:srgbClr val="0070C0"/>
              </a:buClr>
              <a:buSzPct val="80000"/>
              <a:tabLst/>
              <a:defRPr/>
            </a:pPr>
            <a:r>
              <a:rPr kumimoji="0" lang="en-US" b="0" i="1" u="none" strike="noStrike" cap="none" spc="0" normalizeH="0" baseline="0" noProof="0" dirty="0">
                <a:ln>
                  <a:noFill/>
                </a:ln>
                <a:effectLst/>
                <a:uLnTx/>
                <a:uFillTx/>
                <a:ea typeface="+mn-ea"/>
              </a:rPr>
              <a:t>We need to be able to recover from mistakes made by administrators that accidentally delete production data (we know they happen, we would love an “undo”)</a:t>
            </a:r>
          </a:p>
          <a:p>
            <a:pPr marL="458788" marR="0" lvl="1" indent="-228600" fontAlgn="base">
              <a:lnSpc>
                <a:spcPct val="90000"/>
              </a:lnSpc>
              <a:spcBef>
                <a:spcPts val="600"/>
              </a:spcBef>
              <a:spcAft>
                <a:spcPct val="0"/>
              </a:spcAft>
              <a:buClr>
                <a:srgbClr val="0070C0"/>
              </a:buClr>
              <a:buSzPct val="80000"/>
              <a:tabLst/>
              <a:defRPr/>
            </a:pPr>
            <a:r>
              <a:rPr kumimoji="0" lang="en-US" b="0" i="1" u="none" strike="noStrike" cap="none" spc="0" normalizeH="0" baseline="0" noProof="0" dirty="0">
                <a:ln>
                  <a:noFill/>
                </a:ln>
                <a:effectLst/>
                <a:uLnTx/>
                <a:uFillTx/>
                <a:ea typeface="+mn-ea"/>
              </a:rPr>
              <a:t>Do we need to have multiple web server instances for each property to have a high SLA?</a:t>
            </a:r>
          </a:p>
        </p:txBody>
      </p:sp>
    </p:spTree>
    <p:custDataLst>
      <p:tags r:id="rId1"/>
    </p:custDataLst>
    <p:extLst>
      <p:ext uri="{BB962C8B-B14F-4D97-AF65-F5344CB8AC3E}">
        <p14:creationId xmlns:p14="http://schemas.microsoft.com/office/powerpoint/2010/main" val="1061180323"/>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9DA463FE-56C7-4E2D-834B-DC217FC853D1}"/>
              </a:ext>
            </a:extLst>
          </p:cNvPr>
          <p:cNvSpPr>
            <a:spLocks noGrp="1"/>
          </p:cNvSpPr>
          <p:nvPr>
            <p:ph type="title"/>
          </p:nvPr>
        </p:nvSpPr>
        <p:spPr>
          <a:xfrm>
            <a:off x="838200" y="811161"/>
            <a:ext cx="3335594" cy="5403370"/>
          </a:xfrm>
        </p:spPr>
        <p:txBody>
          <a:bodyPr vert="horz" lIns="91440" tIns="45720" rIns="91440" bIns="45720" rtlCol="0" anchor="ctr">
            <a:normAutofit/>
          </a:bodyPr>
          <a:lstStyle/>
          <a:p>
            <a:r>
              <a:rPr lang="en-US" kern="1200">
                <a:solidFill>
                  <a:srgbClr val="FFFFFF"/>
                </a:solidFill>
                <a:latin typeface="Segoe UI" panose="020B0502040204020203" pitchFamily="34" charset="0"/>
                <a:cs typeface="Segoe UI" panose="020B0502040204020203" pitchFamily="34" charset="0"/>
              </a:rPr>
              <a:t>Customer Objections</a:t>
            </a:r>
          </a:p>
        </p:txBody>
      </p:sp>
      <p:sp>
        <p:nvSpPr>
          <p:cNvPr id="20" name="Rectangle 19">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graphicFrame>
        <p:nvGraphicFramePr>
          <p:cNvPr id="6" name="Content Placeholder 2">
            <a:extLst>
              <a:ext uri="{FF2B5EF4-FFF2-40B4-BE49-F238E27FC236}">
                <a16:creationId xmlns:a16="http://schemas.microsoft.com/office/drawing/2014/main" id="{FFD7D1A0-B1CC-453A-B862-0D882E989064}"/>
              </a:ext>
            </a:extLst>
          </p:cNvPr>
          <p:cNvGraphicFramePr/>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98030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336162-B533-4EFE-8BB3-8EBB4A5E32F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CBE4A7E8-0E68-4876-80EC-9DBA9F827DFC}"/>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vert="horz" lIns="91440" tIns="45720" rIns="91440" bIns="45720" rtlCol="0" anchor="ctr">
            <a:normAutofit/>
          </a:bodyPr>
          <a:lstStyle/>
          <a:p>
            <a:pPr algn="ctr"/>
            <a:r>
              <a:rPr lang="en-US" sz="3200" kern="1200">
                <a:solidFill>
                  <a:srgbClr val="262626"/>
                </a:solidFill>
                <a:latin typeface="Segoe UI" panose="020B0502040204020203" pitchFamily="34" charset="0"/>
                <a:cs typeface="Segoe UI" panose="020B0502040204020203" pitchFamily="34" charset="0"/>
              </a:rPr>
              <a:t>Customer Objections</a:t>
            </a:r>
          </a:p>
        </p:txBody>
      </p:sp>
      <p:sp>
        <p:nvSpPr>
          <p:cNvPr id="4" name="Content Placeholder 2">
            <a:extLst>
              <a:ext uri="{FF2B5EF4-FFF2-40B4-BE49-F238E27FC236}">
                <a16:creationId xmlns:a16="http://schemas.microsoft.com/office/drawing/2014/main" id="{E736D79B-53AC-40A6-8358-F5F2C6392347}"/>
              </a:ext>
            </a:extLst>
          </p:cNvPr>
          <p:cNvSpPr txBox="1">
            <a:spLocks/>
          </p:cNvSpPr>
          <p:nvPr/>
        </p:nvSpPr>
        <p:spPr>
          <a:xfrm>
            <a:off x="6049182" y="802638"/>
            <a:ext cx="5408696" cy="5252722"/>
          </a:xfrm>
          <a:prstGeom prst="rect">
            <a:avLst/>
          </a:prstGeom>
        </p:spPr>
        <p:txBody>
          <a:bodyPr vert="horz" lIns="91440" tIns="45720" rIns="91440" bIns="45720" rtlCol="0" anchor="ctr">
            <a:norm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marR="0" lvl="0" indent="-228600" algn="l" defTabSz="914400" rtl="0" eaLnBrk="1" fontAlgn="base" latinLnBrk="0" hangingPunct="1">
              <a:lnSpc>
                <a:spcPct val="90000"/>
              </a:lnSpc>
              <a:spcBef>
                <a:spcPts val="600"/>
              </a:spcBef>
              <a:spcAft>
                <a:spcPct val="0"/>
              </a:spcAft>
              <a:buClr>
                <a:srgbClr val="0070C0"/>
              </a:buClr>
              <a:buSzPct val="90000"/>
              <a:buFont typeface="Arial" pitchFamily="34" charset="0"/>
              <a:buChar char="•"/>
              <a:tabLst/>
              <a:defRPr/>
            </a:pPr>
            <a:r>
              <a:rPr kumimoji="0" lang="en-US" sz="2400" b="0" i="0" u="none" strike="noStrike" kern="1200" cap="none" spc="0" normalizeH="0" baseline="0" noProof="0" dirty="0">
                <a:ln>
                  <a:noFill/>
                </a:ln>
                <a:solidFill>
                  <a:prstClr val="white"/>
                </a:solidFill>
                <a:effectLst/>
                <a:uLnTx/>
                <a:uFillTx/>
                <a:ea typeface="+mn-ea"/>
              </a:rPr>
              <a:t>Management:</a:t>
            </a:r>
          </a:p>
          <a:p>
            <a:pPr marL="458788" marR="0" lvl="1" indent="-228600" algn="l" defTabSz="914400" rtl="0" eaLnBrk="1" fontAlgn="base" latinLnBrk="0" hangingPunct="1">
              <a:lnSpc>
                <a:spcPct val="90000"/>
              </a:lnSpc>
              <a:spcBef>
                <a:spcPts val="600"/>
              </a:spcBef>
              <a:spcAft>
                <a:spcPct val="0"/>
              </a:spcAft>
              <a:buClr>
                <a:srgbClr val="0070C0"/>
              </a:buClr>
              <a:buSzPct val="80000"/>
              <a:buFont typeface="Arial" pitchFamily="34" charset="0"/>
              <a:buChar char="•"/>
              <a:tabLst/>
              <a:defRPr/>
            </a:pPr>
            <a:r>
              <a:rPr kumimoji="0" lang="en-US" sz="2400" b="0" i="1" u="none" strike="noStrike" kern="1200" cap="none" spc="0" normalizeH="0" baseline="0" noProof="0" dirty="0">
                <a:ln>
                  <a:noFill/>
                </a:ln>
                <a:solidFill>
                  <a:prstClr val="white"/>
                </a:solidFill>
                <a:effectLst/>
                <a:uLnTx/>
                <a:uFillTx/>
                <a:ea typeface="+mn-ea"/>
              </a:rPr>
              <a:t>We would prefer not to have to manage patching of web servers and databases</a:t>
            </a:r>
          </a:p>
          <a:p>
            <a:pPr marL="458788" marR="0" lvl="1" indent="-228600" algn="l" defTabSz="914400" rtl="0" eaLnBrk="1" fontAlgn="base" latinLnBrk="0" hangingPunct="1">
              <a:lnSpc>
                <a:spcPct val="90000"/>
              </a:lnSpc>
              <a:spcBef>
                <a:spcPts val="600"/>
              </a:spcBef>
              <a:spcAft>
                <a:spcPct val="0"/>
              </a:spcAft>
              <a:buClr>
                <a:srgbClr val="0070C0"/>
              </a:buClr>
              <a:buSzPct val="80000"/>
              <a:buFont typeface="Arial" pitchFamily="34" charset="0"/>
              <a:buChar char="•"/>
              <a:tabLst/>
              <a:defRPr/>
            </a:pPr>
            <a:r>
              <a:rPr kumimoji="0" lang="en-US" sz="2400" b="0" i="1" u="none" strike="noStrike" kern="1200" cap="none" spc="0" normalizeH="0" baseline="0" noProof="0" dirty="0">
                <a:ln>
                  <a:noFill/>
                </a:ln>
                <a:solidFill>
                  <a:prstClr val="white"/>
                </a:solidFill>
                <a:effectLst/>
                <a:uLnTx/>
                <a:uFillTx/>
                <a:ea typeface="+mn-ea"/>
              </a:rPr>
              <a:t>With all of our websites and databases around the world, how do we keep tabs on which is up and which is down and which is struggling?</a:t>
            </a:r>
          </a:p>
          <a:p>
            <a:pPr marL="458788" marR="0" lvl="1" indent="-228600" algn="l" defTabSz="914400" rtl="0" eaLnBrk="1" fontAlgn="base" latinLnBrk="0" hangingPunct="1">
              <a:lnSpc>
                <a:spcPct val="90000"/>
              </a:lnSpc>
              <a:spcBef>
                <a:spcPts val="600"/>
              </a:spcBef>
              <a:spcAft>
                <a:spcPct val="0"/>
              </a:spcAft>
              <a:buClr>
                <a:srgbClr val="0070C0"/>
              </a:buClr>
              <a:buSzPct val="80000"/>
              <a:buFont typeface="Arial" pitchFamily="34" charset="0"/>
              <a:buChar char="•"/>
              <a:tabLst/>
              <a:defRPr/>
            </a:pPr>
            <a:r>
              <a:rPr kumimoji="0" lang="en-US" sz="2400" b="0" i="1" u="none" strike="noStrike" kern="1200" cap="none" spc="0" normalizeH="0" baseline="0" noProof="0" dirty="0">
                <a:ln>
                  <a:noFill/>
                </a:ln>
                <a:solidFill>
                  <a:prstClr val="white"/>
                </a:solidFill>
                <a:effectLst/>
                <a:uLnTx/>
                <a:uFillTx/>
                <a:ea typeface="+mn-ea"/>
              </a:rPr>
              <a:t>We need a simple solution to schedule and automate backup of the website and database</a:t>
            </a:r>
          </a:p>
          <a:p>
            <a:pPr marL="174625" marR="0" lvl="0" indent="-228600" algn="l" defTabSz="914400" rtl="0" eaLnBrk="1" fontAlgn="base" latinLnBrk="0" hangingPunct="1">
              <a:lnSpc>
                <a:spcPct val="90000"/>
              </a:lnSpc>
              <a:spcBef>
                <a:spcPts val="600"/>
              </a:spcBef>
              <a:spcAft>
                <a:spcPct val="0"/>
              </a:spcAft>
              <a:buClr>
                <a:srgbClr val="0070C0"/>
              </a:buClr>
              <a:buSzPct val="90000"/>
              <a:buFont typeface="Arial" pitchFamily="34" charset="0"/>
              <a:buChar char="•"/>
              <a:tabLst/>
              <a:defRPr/>
            </a:pPr>
            <a:endParaRPr kumimoji="0" lang="en-US" sz="2400" b="0" i="0" u="none" strike="noStrike" kern="1200" cap="none" spc="0" normalizeH="0" baseline="0" noProof="0" dirty="0">
              <a:ln>
                <a:noFill/>
              </a:ln>
              <a:solidFill>
                <a:prstClr val="white"/>
              </a:solidFill>
              <a:effectLst/>
              <a:uLnTx/>
              <a:uFillTx/>
              <a:ea typeface="+mn-ea"/>
            </a:endParaRPr>
          </a:p>
        </p:txBody>
      </p:sp>
    </p:spTree>
    <p:custDataLst>
      <p:tags r:id="rId1"/>
    </p:custDataLst>
    <p:extLst>
      <p:ext uri="{BB962C8B-B14F-4D97-AF65-F5344CB8AC3E}">
        <p14:creationId xmlns:p14="http://schemas.microsoft.com/office/powerpoint/2010/main" val="2321845716"/>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336162-B533-4EFE-8BB3-8EBB4A5E32F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A4495FFA-D06D-4FA4-8CB3-B3F869F698FE}"/>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vert="horz" lIns="91440" tIns="45720" rIns="91440" bIns="45720" rtlCol="0" anchor="ctr">
            <a:normAutofit/>
          </a:bodyPr>
          <a:lstStyle/>
          <a:p>
            <a:pPr algn="ctr"/>
            <a:r>
              <a:rPr lang="en-US" sz="3200" kern="1200">
                <a:solidFill>
                  <a:srgbClr val="262626"/>
                </a:solidFill>
                <a:latin typeface="Segoe UI" panose="020B0502040204020203" pitchFamily="34" charset="0"/>
                <a:cs typeface="Segoe UI" panose="020B0502040204020203" pitchFamily="34" charset="0"/>
              </a:rPr>
              <a:t>Customer Objections</a:t>
            </a:r>
          </a:p>
        </p:txBody>
      </p:sp>
      <p:sp>
        <p:nvSpPr>
          <p:cNvPr id="4" name="Content Placeholder 2">
            <a:extLst>
              <a:ext uri="{FF2B5EF4-FFF2-40B4-BE49-F238E27FC236}">
                <a16:creationId xmlns:a16="http://schemas.microsoft.com/office/drawing/2014/main" id="{28A591D4-3BF4-44ED-BB36-2D3310AFDB3F}"/>
              </a:ext>
            </a:extLst>
          </p:cNvPr>
          <p:cNvSpPr txBox="1">
            <a:spLocks/>
          </p:cNvSpPr>
          <p:nvPr/>
        </p:nvSpPr>
        <p:spPr>
          <a:xfrm>
            <a:off x="6049182" y="802638"/>
            <a:ext cx="5408696" cy="5252722"/>
          </a:xfrm>
          <a:prstGeom prst="rect">
            <a:avLst/>
          </a:prstGeom>
        </p:spPr>
        <p:txBody>
          <a:bodyPr vert="horz" lIns="91440" tIns="45720" rIns="91440" bIns="45720" rtlCol="0" anchor="ctr">
            <a:norm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marR="0" lvl="0" indent="-228600" algn="l" defTabSz="914400" rtl="0" eaLnBrk="1" fontAlgn="base" latinLnBrk="0" hangingPunct="1">
              <a:lnSpc>
                <a:spcPct val="90000"/>
              </a:lnSpc>
              <a:spcBef>
                <a:spcPts val="600"/>
              </a:spcBef>
              <a:spcAft>
                <a:spcPct val="0"/>
              </a:spcAft>
              <a:buClr>
                <a:srgbClr val="0070C0"/>
              </a:buClr>
              <a:buSzPct val="90000"/>
              <a:buFont typeface="Arial" pitchFamily="34" charset="0"/>
              <a:buChar char="•"/>
              <a:tabLst/>
              <a:defRPr/>
            </a:pPr>
            <a:r>
              <a:rPr kumimoji="0" lang="en-US" sz="2400" b="0" i="0" u="none" strike="noStrike" kern="1200" cap="none" spc="0" normalizeH="0" baseline="0" noProof="0" dirty="0">
                <a:ln>
                  <a:noFill/>
                </a:ln>
                <a:solidFill>
                  <a:prstClr val="white"/>
                </a:solidFill>
                <a:effectLst/>
                <a:uLnTx/>
                <a:uFillTx/>
                <a:ea typeface="+mn-ea"/>
              </a:rPr>
              <a:t>Security:</a:t>
            </a:r>
          </a:p>
          <a:p>
            <a:pPr marL="458788" marR="0" lvl="1" indent="-228600" algn="l" defTabSz="914400" rtl="0" eaLnBrk="1" fontAlgn="base" latinLnBrk="0" hangingPunct="1">
              <a:lnSpc>
                <a:spcPct val="90000"/>
              </a:lnSpc>
              <a:spcBef>
                <a:spcPts val="600"/>
              </a:spcBef>
              <a:spcAft>
                <a:spcPct val="0"/>
              </a:spcAft>
              <a:buClr>
                <a:srgbClr val="0070C0"/>
              </a:buClr>
              <a:buSzPct val="80000"/>
              <a:buFont typeface="Arial" pitchFamily="34" charset="0"/>
              <a:buChar char="•"/>
              <a:tabLst/>
              <a:defRPr/>
            </a:pPr>
            <a:r>
              <a:rPr kumimoji="0" lang="en-US" sz="2400" b="0" i="1" u="none" strike="noStrike" kern="1200" cap="none" spc="0" normalizeH="0" baseline="0" noProof="0" dirty="0">
                <a:ln>
                  <a:noFill/>
                </a:ln>
                <a:solidFill>
                  <a:prstClr val="white"/>
                </a:solidFill>
                <a:effectLst/>
                <a:uLnTx/>
                <a:uFillTx/>
                <a:ea typeface="+mn-ea"/>
              </a:rPr>
              <a:t>Is it possible to allow our visitors to use a mix of legacy and modern browsers and still provide for secure transactions?</a:t>
            </a:r>
          </a:p>
          <a:p>
            <a:pPr marL="458788" marR="0" lvl="1" indent="-228600" algn="l" defTabSz="914400" rtl="0" eaLnBrk="1" fontAlgn="base" latinLnBrk="0" hangingPunct="1">
              <a:lnSpc>
                <a:spcPct val="90000"/>
              </a:lnSpc>
              <a:spcBef>
                <a:spcPts val="600"/>
              </a:spcBef>
              <a:spcAft>
                <a:spcPct val="0"/>
              </a:spcAft>
              <a:buClr>
                <a:srgbClr val="0070C0"/>
              </a:buClr>
              <a:buSzPct val="80000"/>
              <a:buFont typeface="Arial" pitchFamily="34" charset="0"/>
              <a:buChar char="•"/>
              <a:tabLst/>
              <a:defRPr/>
            </a:pPr>
            <a:r>
              <a:rPr kumimoji="0" lang="en-US" sz="2400" b="0" i="1" u="none" strike="noStrike" kern="1200" cap="none" spc="0" normalizeH="0" baseline="0" noProof="0" dirty="0">
                <a:ln>
                  <a:noFill/>
                </a:ln>
                <a:solidFill>
                  <a:prstClr val="white"/>
                </a:solidFill>
                <a:effectLst/>
                <a:uLnTx/>
                <a:uFillTx/>
                <a:ea typeface="+mn-ea"/>
              </a:rPr>
              <a:t>What does Azure offer to help us with auditing access to our web servers and databases?</a:t>
            </a:r>
          </a:p>
          <a:p>
            <a:pPr marL="458788" marR="0" lvl="1" indent="-228600" algn="l" defTabSz="914400" rtl="0" eaLnBrk="1" fontAlgn="base" latinLnBrk="0" hangingPunct="1">
              <a:lnSpc>
                <a:spcPct val="90000"/>
              </a:lnSpc>
              <a:spcBef>
                <a:spcPts val="600"/>
              </a:spcBef>
              <a:spcAft>
                <a:spcPct val="0"/>
              </a:spcAft>
              <a:buClr>
                <a:srgbClr val="0070C0"/>
              </a:buClr>
              <a:buSzPct val="80000"/>
              <a:buFont typeface="Arial" pitchFamily="34" charset="0"/>
              <a:buChar char="•"/>
              <a:tabLst/>
              <a:defRPr/>
            </a:pPr>
            <a:r>
              <a:rPr kumimoji="0" lang="en-US" sz="2400" b="0" i="1" u="none" strike="noStrike" kern="1200" cap="none" spc="0" normalizeH="0" baseline="0" noProof="0" dirty="0">
                <a:ln>
                  <a:noFill/>
                </a:ln>
                <a:solidFill>
                  <a:prstClr val="white"/>
                </a:solidFill>
                <a:effectLst/>
                <a:uLnTx/>
                <a:uFillTx/>
                <a:ea typeface="+mn-ea"/>
              </a:rPr>
              <a:t>Our staff is accustomed to accustomed to a single sign-on experience — will this still be possible?</a:t>
            </a:r>
          </a:p>
          <a:p>
            <a:pPr marL="174625" marR="0" lvl="0" indent="-228600" algn="l" defTabSz="914400" rtl="0" eaLnBrk="1" fontAlgn="base" latinLnBrk="0" hangingPunct="1">
              <a:lnSpc>
                <a:spcPct val="90000"/>
              </a:lnSpc>
              <a:spcBef>
                <a:spcPts val="600"/>
              </a:spcBef>
              <a:spcAft>
                <a:spcPct val="0"/>
              </a:spcAft>
              <a:buClr>
                <a:srgbClr val="0070C0"/>
              </a:buClr>
              <a:buSzPct val="90000"/>
              <a:buFont typeface="Arial" pitchFamily="34" charset="0"/>
              <a:buChar char="•"/>
              <a:tabLst/>
              <a:defRPr/>
            </a:pPr>
            <a:endParaRPr kumimoji="0" lang="en-US" sz="2400" b="0" i="0" u="none" strike="noStrike" kern="1200" cap="none" spc="0" normalizeH="0" baseline="0" noProof="0" dirty="0">
              <a:ln>
                <a:noFill/>
              </a:ln>
              <a:solidFill>
                <a:prstClr val="white"/>
              </a:solidFill>
              <a:effectLst/>
              <a:uLnTx/>
              <a:uFillTx/>
              <a:ea typeface="+mn-ea"/>
            </a:endParaRPr>
          </a:p>
        </p:txBody>
      </p:sp>
    </p:spTree>
    <p:custDataLst>
      <p:tags r:id="rId1"/>
    </p:custDataLst>
    <p:extLst>
      <p:ext uri="{BB962C8B-B14F-4D97-AF65-F5344CB8AC3E}">
        <p14:creationId xmlns:p14="http://schemas.microsoft.com/office/powerpoint/2010/main" val="251121791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C5BCE8-BE78-4F73-81EE-7C4A97DF7061}"/>
              </a:ext>
            </a:extLst>
          </p:cNvPr>
          <p:cNvSpPr>
            <a:spLocks noGrp="1"/>
          </p:cNvSpPr>
          <p:nvPr>
            <p:ph type="title"/>
          </p:nvPr>
        </p:nvSpPr>
        <p:spPr/>
        <p:txBody>
          <a:bodyPr/>
          <a:lstStyle/>
          <a:p>
            <a:r>
              <a:rPr lang="fr-BE" dirty="0"/>
              <a:t>The Exam </a:t>
            </a:r>
            <a:r>
              <a:rPr lang="fr-BE" dirty="0" err="1"/>
              <a:t>Prep</a:t>
            </a:r>
            <a:r>
              <a:rPr lang="fr-BE" dirty="0"/>
              <a:t> </a:t>
            </a:r>
            <a:r>
              <a:rPr lang="fr-BE" dirty="0" err="1"/>
              <a:t>Series</a:t>
            </a:r>
            <a:r>
              <a:rPr lang="fr-BE" dirty="0"/>
              <a:t> Case </a:t>
            </a:r>
            <a:r>
              <a:rPr lang="fr-BE" dirty="0" err="1"/>
              <a:t>Study</a:t>
            </a:r>
            <a:r>
              <a:rPr lang="fr-BE" dirty="0"/>
              <a:t> Scenario: </a:t>
            </a:r>
            <a:r>
              <a:rPr lang="fr-BE" dirty="0" err="1"/>
              <a:t>FastCar</a:t>
            </a:r>
            <a:r>
              <a:rPr lang="fr-BE" dirty="0"/>
              <a:t> Racing Inc.</a:t>
            </a:r>
          </a:p>
        </p:txBody>
      </p:sp>
      <p:sp>
        <p:nvSpPr>
          <p:cNvPr id="5" name="Text Placeholder 4">
            <a:extLst>
              <a:ext uri="{FF2B5EF4-FFF2-40B4-BE49-F238E27FC236}">
                <a16:creationId xmlns:a16="http://schemas.microsoft.com/office/drawing/2014/main" id="{4EBE316C-71F3-4FBC-82E0-674A375C1B04}"/>
              </a:ext>
            </a:extLst>
          </p:cNvPr>
          <p:cNvSpPr>
            <a:spLocks noGrp="1"/>
          </p:cNvSpPr>
          <p:nvPr>
            <p:ph type="body" sz="quarter" idx="13"/>
          </p:nvPr>
        </p:nvSpPr>
        <p:spPr/>
        <p:txBody>
          <a:bodyPr/>
          <a:lstStyle/>
          <a:p>
            <a:pPr marL="0" indent="0">
              <a:buNone/>
            </a:pPr>
            <a:r>
              <a:rPr lang="en-US" dirty="0"/>
              <a:t>From the green flag to the checkered flag, it takes a lot </a:t>
            </a:r>
            <a:br>
              <a:rPr lang="en-US" dirty="0"/>
            </a:br>
            <a:r>
              <a:rPr lang="en-US" dirty="0"/>
              <a:t>of technology horsepower to bring the spectacle of a </a:t>
            </a:r>
            <a:r>
              <a:rPr lang="en-US" dirty="0" err="1"/>
              <a:t>FastCar</a:t>
            </a:r>
            <a:r>
              <a:rPr lang="en-US" dirty="0"/>
              <a:t> Racing Inc. race to life. </a:t>
            </a:r>
            <a:br>
              <a:rPr lang="en-US" dirty="0"/>
            </a:br>
            <a:br>
              <a:rPr lang="en-US" dirty="0"/>
            </a:br>
            <a:r>
              <a:rPr lang="en-US" dirty="0"/>
              <a:t>To unify its race control systems and help make every race entertaining, fair, and safe, </a:t>
            </a:r>
            <a:r>
              <a:rPr lang="en-US" dirty="0" err="1"/>
              <a:t>FastCar</a:t>
            </a:r>
            <a:r>
              <a:rPr lang="en-US" dirty="0"/>
              <a:t> Racing Inc. is undergoing a full digital transformation of its IT landscape. </a:t>
            </a:r>
          </a:p>
          <a:p>
            <a:pPr marL="0" indent="0">
              <a:buNone/>
            </a:pPr>
            <a:endParaRPr lang="en-US" dirty="0"/>
          </a:p>
          <a:p>
            <a:pPr marL="0" indent="0">
              <a:buNone/>
            </a:pPr>
            <a:r>
              <a:rPr lang="en-US" dirty="0" err="1"/>
              <a:t>FastCar</a:t>
            </a:r>
            <a:r>
              <a:rPr lang="en-US" dirty="0"/>
              <a:t> Racing Inc. is looking for ways to make better race decisions, promote safety innovation, find new ways to engage content-hungry fans, and continue doing business at 200 miles an hour.</a:t>
            </a:r>
            <a:endParaRPr lang="fr-BE" dirty="0"/>
          </a:p>
        </p:txBody>
      </p:sp>
      <p:pic>
        <p:nvPicPr>
          <p:cNvPr id="7" name="Picture 6" descr="A view of a city street&#10;&#10;Description generated with very high confidence">
            <a:extLst>
              <a:ext uri="{FF2B5EF4-FFF2-40B4-BE49-F238E27FC236}">
                <a16:creationId xmlns:a16="http://schemas.microsoft.com/office/drawing/2014/main" id="{611B3EDA-2504-4E7C-B789-89DBE966C7F9}"/>
              </a:ext>
            </a:extLst>
          </p:cNvPr>
          <p:cNvPicPr>
            <a:picLocks noChangeAspect="1"/>
          </p:cNvPicPr>
          <p:nvPr/>
        </p:nvPicPr>
        <p:blipFill rotWithShape="1">
          <a:blip r:embed="rId4">
            <a:extLst>
              <a:ext uri="{28A0092B-C50C-407E-A947-70E740481C1C}">
                <a14:useLocalDpi xmlns:a14="http://schemas.microsoft.com/office/drawing/2010/main" val="0"/>
              </a:ext>
            </a:extLst>
          </a:blip>
          <a:srcRect t="1747"/>
          <a:stretch/>
        </p:blipFill>
        <p:spPr>
          <a:xfrm>
            <a:off x="9510973" y="0"/>
            <a:ext cx="2681027" cy="1508078"/>
          </a:xfrm>
          <a:prstGeom prst="rect">
            <a:avLst/>
          </a:prstGeom>
        </p:spPr>
      </p:pic>
    </p:spTree>
    <p:custDataLst>
      <p:tags r:id="rId1"/>
    </p:custDataLst>
    <p:extLst>
      <p:ext uri="{BB962C8B-B14F-4D97-AF65-F5344CB8AC3E}">
        <p14:creationId xmlns:p14="http://schemas.microsoft.com/office/powerpoint/2010/main" val="2886147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BF7AE-DC06-4B59-9A65-AC2DB0BF49F2}"/>
              </a:ext>
            </a:extLst>
          </p:cNvPr>
          <p:cNvSpPr>
            <a:spLocks noGrp="1"/>
          </p:cNvSpPr>
          <p:nvPr>
            <p:ph type="title"/>
          </p:nvPr>
        </p:nvSpPr>
        <p:spPr/>
        <p:txBody>
          <a:bodyPr/>
          <a:lstStyle/>
          <a:p>
            <a:r>
              <a:rPr lang="fr-BE" dirty="0"/>
              <a:t>Happy Case-</a:t>
            </a:r>
            <a:r>
              <a:rPr lang="fr-BE" dirty="0" err="1"/>
              <a:t>Studying</a:t>
            </a:r>
            <a:r>
              <a:rPr lang="fr-BE" dirty="0"/>
              <a:t> </a:t>
            </a:r>
            <a:r>
              <a:rPr lang="fr-BE" dirty="0">
                <a:sym typeface="Wingdings" panose="05000000000000000000" pitchFamily="2" charset="2"/>
              </a:rPr>
              <a:t></a:t>
            </a:r>
            <a:endParaRPr lang="fr-BE" dirty="0"/>
          </a:p>
        </p:txBody>
      </p:sp>
    </p:spTree>
    <p:custDataLst>
      <p:tags r:id="rId1"/>
    </p:custDataLst>
    <p:extLst>
      <p:ext uri="{BB962C8B-B14F-4D97-AF65-F5344CB8AC3E}">
        <p14:creationId xmlns:p14="http://schemas.microsoft.com/office/powerpoint/2010/main" val="2357656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C5BCE8-BE78-4F73-81EE-7C4A97DF7061}"/>
              </a:ext>
            </a:extLst>
          </p:cNvPr>
          <p:cNvSpPr>
            <a:spLocks noGrp="1"/>
          </p:cNvSpPr>
          <p:nvPr>
            <p:ph type="title"/>
          </p:nvPr>
        </p:nvSpPr>
        <p:spPr/>
        <p:txBody>
          <a:bodyPr/>
          <a:lstStyle/>
          <a:p>
            <a:r>
              <a:rPr lang="fr-BE" dirty="0"/>
              <a:t>The Exam </a:t>
            </a:r>
            <a:r>
              <a:rPr lang="fr-BE" dirty="0" err="1"/>
              <a:t>Prep</a:t>
            </a:r>
            <a:r>
              <a:rPr lang="fr-BE" dirty="0"/>
              <a:t> </a:t>
            </a:r>
            <a:r>
              <a:rPr lang="fr-BE" dirty="0" err="1"/>
              <a:t>Series</a:t>
            </a:r>
            <a:r>
              <a:rPr lang="fr-BE" dirty="0"/>
              <a:t> Case </a:t>
            </a:r>
            <a:r>
              <a:rPr lang="fr-BE" dirty="0" err="1"/>
              <a:t>Study</a:t>
            </a:r>
            <a:r>
              <a:rPr lang="fr-BE" dirty="0"/>
              <a:t> Scenario: </a:t>
            </a:r>
            <a:r>
              <a:rPr lang="fr-BE" dirty="0" err="1"/>
              <a:t>FastCar</a:t>
            </a:r>
            <a:r>
              <a:rPr lang="fr-BE" dirty="0"/>
              <a:t> Racing Inc.</a:t>
            </a:r>
          </a:p>
        </p:txBody>
      </p:sp>
      <p:sp>
        <p:nvSpPr>
          <p:cNvPr id="5" name="Text Placeholder 4">
            <a:extLst>
              <a:ext uri="{FF2B5EF4-FFF2-40B4-BE49-F238E27FC236}">
                <a16:creationId xmlns:a16="http://schemas.microsoft.com/office/drawing/2014/main" id="{4EBE316C-71F3-4FBC-82E0-674A375C1B04}"/>
              </a:ext>
            </a:extLst>
          </p:cNvPr>
          <p:cNvSpPr>
            <a:spLocks noGrp="1"/>
          </p:cNvSpPr>
          <p:nvPr>
            <p:ph type="body" sz="quarter" idx="13"/>
          </p:nvPr>
        </p:nvSpPr>
        <p:spPr/>
        <p:txBody>
          <a:bodyPr/>
          <a:lstStyle/>
          <a:p>
            <a:pPr marL="0" indent="0">
              <a:buNone/>
            </a:pPr>
            <a:r>
              <a:rPr lang="en-US" dirty="0" err="1"/>
              <a:t>FastCar</a:t>
            </a:r>
            <a:r>
              <a:rPr lang="en-US" dirty="0"/>
              <a:t> Racing Inc. outlined a hybrid cloud migration </a:t>
            </a:r>
            <a:br>
              <a:rPr lang="en-US" dirty="0"/>
            </a:br>
            <a:r>
              <a:rPr lang="en-US" dirty="0"/>
              <a:t>strategy, which it wants to see accomplished between now and the next </a:t>
            </a:r>
            <a:r>
              <a:rPr lang="en-BE" dirty="0"/>
              <a:t>1-2</a:t>
            </a:r>
            <a:r>
              <a:rPr lang="en-US" dirty="0"/>
              <a:t> years. By the end of 2021, it wants to have shut</a:t>
            </a:r>
            <a:r>
              <a:rPr lang="en-BE" dirty="0"/>
              <a:t> </a:t>
            </a:r>
            <a:r>
              <a:rPr lang="en-US" dirty="0"/>
              <a:t>down its on-premises datacenters completely.</a:t>
            </a:r>
          </a:p>
          <a:p>
            <a:pPr marL="0" indent="0">
              <a:buNone/>
            </a:pPr>
            <a:endParaRPr lang="en-US" dirty="0"/>
          </a:p>
          <a:p>
            <a:pPr marL="0" indent="0">
              <a:buNone/>
            </a:pPr>
            <a:r>
              <a:rPr lang="en-US" dirty="0"/>
              <a:t>Microsoft Azure has been chosen as future public cloud platform. A good combination of IaaS, PaaS and SaaS solutions will be part of this future platform, together with 3</a:t>
            </a:r>
            <a:r>
              <a:rPr lang="en-US" baseline="30000" dirty="0"/>
              <a:t>rd</a:t>
            </a:r>
            <a:r>
              <a:rPr lang="en-US" dirty="0"/>
              <a:t> party SaaS applications.</a:t>
            </a:r>
          </a:p>
          <a:p>
            <a:pPr marL="0" indent="0">
              <a:buNone/>
            </a:pPr>
            <a:endParaRPr lang="en-US" dirty="0"/>
          </a:p>
          <a:p>
            <a:pPr marL="0" indent="0">
              <a:buNone/>
            </a:pPr>
            <a:r>
              <a:rPr lang="en-US" dirty="0"/>
              <a:t>Your first task is outlining the different architectural designs, as well as identifying the different Azure services to be used. </a:t>
            </a:r>
          </a:p>
          <a:p>
            <a:pPr marL="0" indent="0">
              <a:buNone/>
            </a:pPr>
            <a:endParaRPr lang="en-US" dirty="0"/>
          </a:p>
          <a:p>
            <a:pPr marL="0" indent="0">
              <a:buNone/>
            </a:pPr>
            <a:endParaRPr lang="fr-BE" dirty="0"/>
          </a:p>
        </p:txBody>
      </p:sp>
      <p:pic>
        <p:nvPicPr>
          <p:cNvPr id="6" name="Picture 5" descr="A view of a city street&#10;&#10;Description generated with very high confidence">
            <a:extLst>
              <a:ext uri="{FF2B5EF4-FFF2-40B4-BE49-F238E27FC236}">
                <a16:creationId xmlns:a16="http://schemas.microsoft.com/office/drawing/2014/main" id="{72FF6D60-05E3-434C-A376-A2AA34411372}"/>
              </a:ext>
            </a:extLst>
          </p:cNvPr>
          <p:cNvPicPr>
            <a:picLocks noChangeAspect="1"/>
          </p:cNvPicPr>
          <p:nvPr/>
        </p:nvPicPr>
        <p:blipFill rotWithShape="1">
          <a:blip r:embed="rId4">
            <a:extLst>
              <a:ext uri="{28A0092B-C50C-407E-A947-70E740481C1C}">
                <a14:useLocalDpi xmlns:a14="http://schemas.microsoft.com/office/drawing/2010/main" val="0"/>
              </a:ext>
            </a:extLst>
          </a:blip>
          <a:srcRect t="1747"/>
          <a:stretch/>
        </p:blipFill>
        <p:spPr>
          <a:xfrm>
            <a:off x="9510973" y="0"/>
            <a:ext cx="2681027" cy="1508078"/>
          </a:xfrm>
          <a:prstGeom prst="rect">
            <a:avLst/>
          </a:prstGeom>
        </p:spPr>
      </p:pic>
    </p:spTree>
    <p:custDataLst>
      <p:tags r:id="rId1"/>
    </p:custDataLst>
    <p:extLst>
      <p:ext uri="{BB962C8B-B14F-4D97-AF65-F5344CB8AC3E}">
        <p14:creationId xmlns:p14="http://schemas.microsoft.com/office/powerpoint/2010/main" val="1705792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C5BCE8-BE78-4F73-81EE-7C4A97DF7061}"/>
              </a:ext>
            </a:extLst>
          </p:cNvPr>
          <p:cNvSpPr>
            <a:spLocks noGrp="1"/>
          </p:cNvSpPr>
          <p:nvPr>
            <p:ph type="title"/>
          </p:nvPr>
        </p:nvSpPr>
        <p:spPr/>
        <p:txBody>
          <a:bodyPr/>
          <a:lstStyle/>
          <a:p>
            <a:r>
              <a:rPr lang="fr-BE" dirty="0"/>
              <a:t>The Exam </a:t>
            </a:r>
            <a:r>
              <a:rPr lang="fr-BE" dirty="0" err="1"/>
              <a:t>Prep</a:t>
            </a:r>
            <a:r>
              <a:rPr lang="fr-BE" dirty="0"/>
              <a:t> </a:t>
            </a:r>
            <a:r>
              <a:rPr lang="fr-BE" dirty="0" err="1"/>
              <a:t>Series</a:t>
            </a:r>
            <a:r>
              <a:rPr lang="fr-BE" dirty="0"/>
              <a:t> Case </a:t>
            </a:r>
            <a:r>
              <a:rPr lang="fr-BE" dirty="0" err="1"/>
              <a:t>Study</a:t>
            </a:r>
            <a:r>
              <a:rPr lang="fr-BE" dirty="0"/>
              <a:t> Scenario: </a:t>
            </a:r>
            <a:r>
              <a:rPr lang="fr-BE" dirty="0" err="1"/>
              <a:t>FastCar</a:t>
            </a:r>
            <a:r>
              <a:rPr lang="fr-BE" dirty="0"/>
              <a:t> Racing Inc.</a:t>
            </a:r>
          </a:p>
        </p:txBody>
      </p:sp>
      <p:sp>
        <p:nvSpPr>
          <p:cNvPr id="5" name="Text Placeholder 4">
            <a:extLst>
              <a:ext uri="{FF2B5EF4-FFF2-40B4-BE49-F238E27FC236}">
                <a16:creationId xmlns:a16="http://schemas.microsoft.com/office/drawing/2014/main" id="{4EBE316C-71F3-4FBC-82E0-674A375C1B04}"/>
              </a:ext>
            </a:extLst>
          </p:cNvPr>
          <p:cNvSpPr>
            <a:spLocks noGrp="1"/>
          </p:cNvSpPr>
          <p:nvPr>
            <p:ph type="body" sz="quarter" idx="13"/>
          </p:nvPr>
        </p:nvSpPr>
        <p:spPr/>
        <p:txBody>
          <a:bodyPr/>
          <a:lstStyle/>
          <a:p>
            <a:pPr marL="0" indent="0">
              <a:buNone/>
            </a:pPr>
            <a:r>
              <a:rPr lang="en-BE" b="1" dirty="0"/>
              <a:t>Scope:</a:t>
            </a:r>
            <a:endParaRPr lang="en-US" b="1" dirty="0"/>
          </a:p>
          <a:p>
            <a:pPr>
              <a:buFontTx/>
              <a:buChar char="-"/>
            </a:pPr>
            <a:r>
              <a:rPr lang="en-BE" dirty="0"/>
              <a:t>Business Requirements</a:t>
            </a:r>
          </a:p>
          <a:p>
            <a:pPr>
              <a:buFontTx/>
              <a:buChar char="-"/>
            </a:pPr>
            <a:r>
              <a:rPr lang="en-BE" dirty="0"/>
              <a:t>Networking Design</a:t>
            </a:r>
          </a:p>
          <a:p>
            <a:pPr>
              <a:buFontTx/>
              <a:buChar char="-"/>
            </a:pPr>
            <a:r>
              <a:rPr lang="en-BE" dirty="0"/>
              <a:t>Security Services &amp; Features</a:t>
            </a:r>
          </a:p>
          <a:p>
            <a:pPr>
              <a:buFontTx/>
              <a:buChar char="-"/>
            </a:pPr>
            <a:r>
              <a:rPr lang="en-BE" dirty="0"/>
              <a:t>Application Platform Design</a:t>
            </a:r>
          </a:p>
          <a:p>
            <a:pPr>
              <a:buFontTx/>
              <a:buChar char="-"/>
            </a:pPr>
            <a:r>
              <a:rPr lang="en-BE" dirty="0"/>
              <a:t>High-Availability &amp; Disaster Recovery</a:t>
            </a:r>
          </a:p>
          <a:p>
            <a:pPr>
              <a:buFontTx/>
              <a:buChar char="-"/>
            </a:pPr>
            <a:r>
              <a:rPr lang="en-BE" dirty="0"/>
              <a:t>Smart Car IOT</a:t>
            </a:r>
          </a:p>
          <a:p>
            <a:pPr>
              <a:buFontTx/>
              <a:buChar char="-"/>
            </a:pPr>
            <a:r>
              <a:rPr lang="en-BE" dirty="0"/>
              <a:t>Bot and AI capabilities</a:t>
            </a:r>
          </a:p>
          <a:p>
            <a:pPr>
              <a:buFontTx/>
              <a:buChar char="-"/>
            </a:pPr>
            <a:r>
              <a:rPr lang="en-BE" dirty="0"/>
              <a:t>Monitoring</a:t>
            </a:r>
          </a:p>
          <a:p>
            <a:pPr>
              <a:buFontTx/>
              <a:buChar char="-"/>
            </a:pPr>
            <a:r>
              <a:rPr lang="en-BE" dirty="0"/>
              <a:t>Business Objections</a:t>
            </a:r>
            <a:endParaRPr lang="en-US" dirty="0"/>
          </a:p>
          <a:p>
            <a:pPr marL="0" indent="0">
              <a:buNone/>
            </a:pPr>
            <a:endParaRPr lang="en-US" dirty="0"/>
          </a:p>
          <a:p>
            <a:pPr marL="0" indent="0">
              <a:buNone/>
            </a:pPr>
            <a:endParaRPr lang="fr-BE" dirty="0"/>
          </a:p>
        </p:txBody>
      </p:sp>
      <p:pic>
        <p:nvPicPr>
          <p:cNvPr id="6" name="Picture 5" descr="A view of a city street&#10;&#10;Description generated with very high confidence">
            <a:extLst>
              <a:ext uri="{FF2B5EF4-FFF2-40B4-BE49-F238E27FC236}">
                <a16:creationId xmlns:a16="http://schemas.microsoft.com/office/drawing/2014/main" id="{26CC9820-A1ED-4C5C-8589-F34FD605E960}"/>
              </a:ext>
            </a:extLst>
          </p:cNvPr>
          <p:cNvPicPr>
            <a:picLocks noChangeAspect="1"/>
          </p:cNvPicPr>
          <p:nvPr/>
        </p:nvPicPr>
        <p:blipFill rotWithShape="1">
          <a:blip r:embed="rId4">
            <a:extLst>
              <a:ext uri="{28A0092B-C50C-407E-A947-70E740481C1C}">
                <a14:useLocalDpi xmlns:a14="http://schemas.microsoft.com/office/drawing/2010/main" val="0"/>
              </a:ext>
            </a:extLst>
          </a:blip>
          <a:srcRect t="1747"/>
          <a:stretch/>
        </p:blipFill>
        <p:spPr>
          <a:xfrm>
            <a:off x="9510973" y="0"/>
            <a:ext cx="2681027" cy="1508078"/>
          </a:xfrm>
          <a:prstGeom prst="rect">
            <a:avLst/>
          </a:prstGeom>
        </p:spPr>
      </p:pic>
    </p:spTree>
    <p:custDataLst>
      <p:tags r:id="rId1"/>
    </p:custDataLst>
    <p:extLst>
      <p:ext uri="{BB962C8B-B14F-4D97-AF65-F5344CB8AC3E}">
        <p14:creationId xmlns:p14="http://schemas.microsoft.com/office/powerpoint/2010/main" val="235496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C5BCE8-BE78-4F73-81EE-7C4A97DF7061}"/>
              </a:ext>
            </a:extLst>
          </p:cNvPr>
          <p:cNvSpPr>
            <a:spLocks noGrp="1"/>
          </p:cNvSpPr>
          <p:nvPr>
            <p:ph type="title"/>
          </p:nvPr>
        </p:nvSpPr>
        <p:spPr/>
        <p:txBody>
          <a:bodyPr/>
          <a:lstStyle/>
          <a:p>
            <a:r>
              <a:rPr lang="fr-BE" dirty="0"/>
              <a:t>The Exam </a:t>
            </a:r>
            <a:r>
              <a:rPr lang="fr-BE" dirty="0" err="1"/>
              <a:t>Prep</a:t>
            </a:r>
            <a:r>
              <a:rPr lang="fr-BE" dirty="0"/>
              <a:t> </a:t>
            </a:r>
            <a:r>
              <a:rPr lang="fr-BE" dirty="0" err="1"/>
              <a:t>Series</a:t>
            </a:r>
            <a:r>
              <a:rPr lang="fr-BE" dirty="0"/>
              <a:t> Case </a:t>
            </a:r>
            <a:r>
              <a:rPr lang="fr-BE" dirty="0" err="1"/>
              <a:t>Study</a:t>
            </a:r>
            <a:r>
              <a:rPr lang="fr-BE" dirty="0"/>
              <a:t> Scenario: </a:t>
            </a:r>
            <a:r>
              <a:rPr lang="fr-BE" dirty="0" err="1"/>
              <a:t>FastCar</a:t>
            </a:r>
            <a:r>
              <a:rPr lang="fr-BE" dirty="0"/>
              <a:t> Racing Inc.</a:t>
            </a:r>
          </a:p>
        </p:txBody>
      </p:sp>
      <p:sp>
        <p:nvSpPr>
          <p:cNvPr id="5" name="Text Placeholder 4">
            <a:extLst>
              <a:ext uri="{FF2B5EF4-FFF2-40B4-BE49-F238E27FC236}">
                <a16:creationId xmlns:a16="http://schemas.microsoft.com/office/drawing/2014/main" id="{4EBE316C-71F3-4FBC-82E0-674A375C1B04}"/>
              </a:ext>
            </a:extLst>
          </p:cNvPr>
          <p:cNvSpPr>
            <a:spLocks noGrp="1"/>
          </p:cNvSpPr>
          <p:nvPr>
            <p:ph type="body" sz="quarter" idx="13"/>
          </p:nvPr>
        </p:nvSpPr>
        <p:spPr/>
        <p:txBody>
          <a:bodyPr/>
          <a:lstStyle/>
          <a:p>
            <a:pPr marL="0" indent="0">
              <a:buNone/>
            </a:pPr>
            <a:r>
              <a:rPr lang="en-BE" b="1" dirty="0"/>
              <a:t>Overall </a:t>
            </a:r>
            <a:r>
              <a:rPr lang="en-US" b="1" dirty="0"/>
              <a:t>Business Requirements:</a:t>
            </a:r>
          </a:p>
          <a:p>
            <a:pPr>
              <a:buFontTx/>
              <a:buChar char="-"/>
            </a:pPr>
            <a:r>
              <a:rPr lang="en-US" dirty="0"/>
              <a:t>All application workloads, whether IaaS, PaaS or SaaS, should have an SLA of at least 99.9%</a:t>
            </a:r>
          </a:p>
          <a:p>
            <a:pPr>
              <a:buFontTx/>
              <a:buChar char="-"/>
            </a:pPr>
            <a:r>
              <a:rPr lang="en-US" dirty="0"/>
              <a:t>All current running solutions </a:t>
            </a:r>
            <a:r>
              <a:rPr lang="en-US" dirty="0" err="1"/>
              <a:t>hav</a:t>
            </a:r>
            <a:r>
              <a:rPr lang="en-BE" dirty="0" err="1"/>
              <a:t>ing</a:t>
            </a:r>
            <a:r>
              <a:rPr lang="en-US" dirty="0"/>
              <a:t> a recent Operating System (max. 5 years old), could be migrated using Lift &amp; Shift</a:t>
            </a:r>
          </a:p>
          <a:p>
            <a:pPr>
              <a:buFontTx/>
              <a:buChar char="-"/>
            </a:pPr>
            <a:r>
              <a:rPr lang="en-US" dirty="0"/>
              <a:t>Where possible and beneficial, PaaS or SaaS should be used</a:t>
            </a:r>
          </a:p>
          <a:p>
            <a:pPr>
              <a:buFontTx/>
              <a:buChar char="-"/>
            </a:pPr>
            <a:r>
              <a:rPr lang="en-US" dirty="0"/>
              <a:t>Data can be stored globally, with a preference for US and EU as region locations</a:t>
            </a:r>
          </a:p>
          <a:p>
            <a:pPr>
              <a:buFontTx/>
              <a:buChar char="-"/>
            </a:pPr>
            <a:r>
              <a:rPr lang="en-US" dirty="0"/>
              <a:t>All connectivity involving administrative management of systems and applications, is only allowed using a secure connection</a:t>
            </a:r>
          </a:p>
          <a:p>
            <a:pPr marL="0" indent="0">
              <a:buNone/>
            </a:pPr>
            <a:endParaRPr lang="en-US" dirty="0"/>
          </a:p>
          <a:p>
            <a:pPr marL="0" indent="0">
              <a:buNone/>
            </a:pPr>
            <a:endParaRPr lang="fr-BE" dirty="0"/>
          </a:p>
        </p:txBody>
      </p:sp>
      <p:pic>
        <p:nvPicPr>
          <p:cNvPr id="6" name="Picture 5" descr="A view of a city street&#10;&#10;Description generated with very high confidence">
            <a:extLst>
              <a:ext uri="{FF2B5EF4-FFF2-40B4-BE49-F238E27FC236}">
                <a16:creationId xmlns:a16="http://schemas.microsoft.com/office/drawing/2014/main" id="{8478C316-DEA0-49D6-9100-0EA171E6A740}"/>
              </a:ext>
            </a:extLst>
          </p:cNvPr>
          <p:cNvPicPr>
            <a:picLocks noChangeAspect="1"/>
          </p:cNvPicPr>
          <p:nvPr/>
        </p:nvPicPr>
        <p:blipFill rotWithShape="1">
          <a:blip r:embed="rId4">
            <a:extLst>
              <a:ext uri="{28A0092B-C50C-407E-A947-70E740481C1C}">
                <a14:useLocalDpi xmlns:a14="http://schemas.microsoft.com/office/drawing/2010/main" val="0"/>
              </a:ext>
            </a:extLst>
          </a:blip>
          <a:srcRect t="1747"/>
          <a:stretch/>
        </p:blipFill>
        <p:spPr>
          <a:xfrm>
            <a:off x="9510973" y="0"/>
            <a:ext cx="2681027" cy="1508078"/>
          </a:xfrm>
          <a:prstGeom prst="rect">
            <a:avLst/>
          </a:prstGeom>
        </p:spPr>
      </p:pic>
    </p:spTree>
    <p:custDataLst>
      <p:tags r:id="rId1"/>
    </p:custDataLst>
    <p:extLst>
      <p:ext uri="{BB962C8B-B14F-4D97-AF65-F5344CB8AC3E}">
        <p14:creationId xmlns:p14="http://schemas.microsoft.com/office/powerpoint/2010/main" val="3916278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C5BCE8-BE78-4F73-81EE-7C4A97DF7061}"/>
              </a:ext>
            </a:extLst>
          </p:cNvPr>
          <p:cNvSpPr>
            <a:spLocks noGrp="1"/>
          </p:cNvSpPr>
          <p:nvPr>
            <p:ph type="title"/>
          </p:nvPr>
        </p:nvSpPr>
        <p:spPr/>
        <p:txBody>
          <a:bodyPr/>
          <a:lstStyle/>
          <a:p>
            <a:r>
              <a:rPr lang="fr-BE" dirty="0"/>
              <a:t>The Exam </a:t>
            </a:r>
            <a:r>
              <a:rPr lang="fr-BE" dirty="0" err="1"/>
              <a:t>Prep</a:t>
            </a:r>
            <a:r>
              <a:rPr lang="fr-BE" dirty="0"/>
              <a:t> </a:t>
            </a:r>
            <a:r>
              <a:rPr lang="fr-BE" dirty="0" err="1"/>
              <a:t>Series</a:t>
            </a:r>
            <a:r>
              <a:rPr lang="fr-BE" dirty="0"/>
              <a:t> Case </a:t>
            </a:r>
            <a:r>
              <a:rPr lang="fr-BE" dirty="0" err="1"/>
              <a:t>Study</a:t>
            </a:r>
            <a:r>
              <a:rPr lang="fr-BE" dirty="0"/>
              <a:t> Scenario: </a:t>
            </a:r>
            <a:r>
              <a:rPr lang="fr-BE" dirty="0" err="1"/>
              <a:t>FastCar</a:t>
            </a:r>
            <a:r>
              <a:rPr lang="fr-BE" dirty="0"/>
              <a:t> Racing Inc.</a:t>
            </a:r>
          </a:p>
        </p:txBody>
      </p:sp>
      <p:sp>
        <p:nvSpPr>
          <p:cNvPr id="5" name="Text Placeholder 4">
            <a:extLst>
              <a:ext uri="{FF2B5EF4-FFF2-40B4-BE49-F238E27FC236}">
                <a16:creationId xmlns:a16="http://schemas.microsoft.com/office/drawing/2014/main" id="{4EBE316C-71F3-4FBC-82E0-674A375C1B04}"/>
              </a:ext>
            </a:extLst>
          </p:cNvPr>
          <p:cNvSpPr>
            <a:spLocks noGrp="1"/>
          </p:cNvSpPr>
          <p:nvPr>
            <p:ph type="body" sz="quarter" idx="13"/>
          </p:nvPr>
        </p:nvSpPr>
        <p:spPr/>
        <p:txBody>
          <a:bodyPr/>
          <a:lstStyle/>
          <a:p>
            <a:pPr marL="0" indent="0">
              <a:buNone/>
            </a:pPr>
            <a:r>
              <a:rPr lang="en-US" b="1" dirty="0"/>
              <a:t>Business Requirements:</a:t>
            </a:r>
          </a:p>
          <a:p>
            <a:pPr>
              <a:buFontTx/>
              <a:buChar char="-"/>
            </a:pPr>
            <a:r>
              <a:rPr lang="en-US" dirty="0"/>
              <a:t>The public-facing website, developed in </a:t>
            </a:r>
            <a:r>
              <a:rPr lang="en-US" dirty="0" err="1"/>
              <a:t>.Net</a:t>
            </a:r>
            <a:r>
              <a:rPr lang="en-BE" dirty="0"/>
              <a:t>Core</a:t>
            </a:r>
            <a:r>
              <a:rPr lang="en-US" dirty="0"/>
              <a:t> with a SQL database back-end only </a:t>
            </a:r>
            <a:r>
              <a:rPr lang="en-BE" dirty="0"/>
              <a:t>2</a:t>
            </a:r>
            <a:r>
              <a:rPr lang="en-US" dirty="0"/>
              <a:t> years ago, should be available 24/7, especially during racing-season </a:t>
            </a:r>
            <a:endParaRPr lang="en-BE" dirty="0"/>
          </a:p>
          <a:p>
            <a:pPr>
              <a:buFontTx/>
              <a:buChar char="-"/>
            </a:pPr>
            <a:r>
              <a:rPr lang="en-US" dirty="0"/>
              <a:t>Based on historical log data, it should be able to handle 1,2 million user connections from all over the world. Users should not experience high latency, to optimize the experience and expose the core of the company, </a:t>
            </a:r>
            <a:r>
              <a:rPr lang="en-US" i="1" dirty="0"/>
              <a:t>being fast</a:t>
            </a:r>
            <a:endParaRPr lang="en-BE" i="1" dirty="0"/>
          </a:p>
          <a:p>
            <a:pPr>
              <a:buFontTx/>
              <a:buChar char="-"/>
            </a:pPr>
            <a:r>
              <a:rPr lang="en-BE" dirty="0"/>
              <a:t>No downtime is allowed during racing events, as it immediately harms the business</a:t>
            </a:r>
          </a:p>
          <a:p>
            <a:pPr>
              <a:buFontTx/>
              <a:buChar char="-"/>
            </a:pPr>
            <a:r>
              <a:rPr lang="en-BE" dirty="0"/>
              <a:t>The website gets updated about 3x per week, and the process is “right-click / publish” today. Can we optimize this?</a:t>
            </a:r>
            <a:br>
              <a:rPr lang="en-US" dirty="0"/>
            </a:br>
            <a:endParaRPr lang="en-US" dirty="0"/>
          </a:p>
          <a:p>
            <a:pPr marL="0" indent="0">
              <a:buNone/>
            </a:pPr>
            <a:endParaRPr lang="en-US" dirty="0"/>
          </a:p>
          <a:p>
            <a:pPr marL="0" indent="0">
              <a:buNone/>
            </a:pPr>
            <a:endParaRPr lang="fr-BE" dirty="0"/>
          </a:p>
        </p:txBody>
      </p:sp>
      <p:pic>
        <p:nvPicPr>
          <p:cNvPr id="6" name="Picture 5" descr="A view of a city street&#10;&#10;Description generated with very high confidence">
            <a:extLst>
              <a:ext uri="{FF2B5EF4-FFF2-40B4-BE49-F238E27FC236}">
                <a16:creationId xmlns:a16="http://schemas.microsoft.com/office/drawing/2014/main" id="{5623CA2D-08A2-441A-8F89-72456E4090FA}"/>
              </a:ext>
            </a:extLst>
          </p:cNvPr>
          <p:cNvPicPr>
            <a:picLocks noChangeAspect="1"/>
          </p:cNvPicPr>
          <p:nvPr/>
        </p:nvPicPr>
        <p:blipFill rotWithShape="1">
          <a:blip r:embed="rId4">
            <a:extLst>
              <a:ext uri="{28A0092B-C50C-407E-A947-70E740481C1C}">
                <a14:useLocalDpi xmlns:a14="http://schemas.microsoft.com/office/drawing/2010/main" val="0"/>
              </a:ext>
            </a:extLst>
          </a:blip>
          <a:srcRect t="1747"/>
          <a:stretch/>
        </p:blipFill>
        <p:spPr>
          <a:xfrm>
            <a:off x="9510973" y="0"/>
            <a:ext cx="2681027" cy="1508078"/>
          </a:xfrm>
          <a:prstGeom prst="rect">
            <a:avLst/>
          </a:prstGeom>
        </p:spPr>
      </p:pic>
    </p:spTree>
    <p:custDataLst>
      <p:tags r:id="rId1"/>
    </p:custDataLst>
    <p:extLst>
      <p:ext uri="{BB962C8B-B14F-4D97-AF65-F5344CB8AC3E}">
        <p14:creationId xmlns:p14="http://schemas.microsoft.com/office/powerpoint/2010/main" val="1798610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C5BCE8-BE78-4F73-81EE-7C4A97DF7061}"/>
              </a:ext>
            </a:extLst>
          </p:cNvPr>
          <p:cNvSpPr>
            <a:spLocks noGrp="1"/>
          </p:cNvSpPr>
          <p:nvPr>
            <p:ph type="title"/>
          </p:nvPr>
        </p:nvSpPr>
        <p:spPr/>
        <p:txBody>
          <a:bodyPr/>
          <a:lstStyle/>
          <a:p>
            <a:r>
              <a:rPr lang="fr-BE" dirty="0"/>
              <a:t>The Exam </a:t>
            </a:r>
            <a:r>
              <a:rPr lang="fr-BE" dirty="0" err="1"/>
              <a:t>Prep</a:t>
            </a:r>
            <a:r>
              <a:rPr lang="fr-BE" dirty="0"/>
              <a:t> </a:t>
            </a:r>
            <a:r>
              <a:rPr lang="fr-BE" dirty="0" err="1"/>
              <a:t>Series</a:t>
            </a:r>
            <a:r>
              <a:rPr lang="fr-BE" dirty="0"/>
              <a:t> Case </a:t>
            </a:r>
            <a:r>
              <a:rPr lang="fr-BE" dirty="0" err="1"/>
              <a:t>Study</a:t>
            </a:r>
            <a:r>
              <a:rPr lang="fr-BE" dirty="0"/>
              <a:t> Scenario: </a:t>
            </a:r>
            <a:r>
              <a:rPr lang="fr-BE" dirty="0" err="1"/>
              <a:t>FastCar</a:t>
            </a:r>
            <a:r>
              <a:rPr lang="fr-BE" dirty="0"/>
              <a:t> Racing Inc.</a:t>
            </a:r>
          </a:p>
        </p:txBody>
      </p:sp>
      <p:sp>
        <p:nvSpPr>
          <p:cNvPr id="5" name="Text Placeholder 4">
            <a:extLst>
              <a:ext uri="{FF2B5EF4-FFF2-40B4-BE49-F238E27FC236}">
                <a16:creationId xmlns:a16="http://schemas.microsoft.com/office/drawing/2014/main" id="{4EBE316C-71F3-4FBC-82E0-674A375C1B04}"/>
              </a:ext>
            </a:extLst>
          </p:cNvPr>
          <p:cNvSpPr>
            <a:spLocks noGrp="1"/>
          </p:cNvSpPr>
          <p:nvPr>
            <p:ph type="body" sz="quarter" idx="13"/>
          </p:nvPr>
        </p:nvSpPr>
        <p:spPr/>
        <p:txBody>
          <a:bodyPr/>
          <a:lstStyle/>
          <a:p>
            <a:pPr marL="0" indent="0">
              <a:buNone/>
            </a:pPr>
            <a:r>
              <a:rPr lang="en-US" b="1" dirty="0"/>
              <a:t>Business Requirements:</a:t>
            </a:r>
          </a:p>
          <a:p>
            <a:pPr>
              <a:buFontTx/>
              <a:buChar char="-"/>
            </a:pPr>
            <a:r>
              <a:rPr lang="en-US" dirty="0"/>
              <a:t>About 40% of current fans user requests, always have the same subject, racing schedule and information on the racing pilots and teams. </a:t>
            </a:r>
            <a:r>
              <a:rPr lang="en-US" dirty="0" err="1"/>
              <a:t>Fastcar</a:t>
            </a:r>
            <a:r>
              <a:rPr lang="en-US" dirty="0"/>
              <a:t> Racing Inc. is interested in exploring any AI, linguistic and bot-alike services in this domain, allowing for increasing customer satisfaction, lowering the amount of work on the administrative back-end for handling these requests.</a:t>
            </a:r>
          </a:p>
          <a:p>
            <a:pPr marL="0" indent="0">
              <a:buNone/>
            </a:pPr>
            <a:endParaRPr lang="en-US" dirty="0"/>
          </a:p>
          <a:p>
            <a:pPr marL="0" indent="0">
              <a:buNone/>
            </a:pPr>
            <a:endParaRPr lang="fr-BE" dirty="0"/>
          </a:p>
        </p:txBody>
      </p:sp>
      <p:pic>
        <p:nvPicPr>
          <p:cNvPr id="6" name="Picture 5" descr="A view of a city street&#10;&#10;Description generated with very high confidence">
            <a:extLst>
              <a:ext uri="{FF2B5EF4-FFF2-40B4-BE49-F238E27FC236}">
                <a16:creationId xmlns:a16="http://schemas.microsoft.com/office/drawing/2014/main" id="{017E5CA1-A3E1-46E8-8C0D-4ECD1F78D247}"/>
              </a:ext>
            </a:extLst>
          </p:cNvPr>
          <p:cNvPicPr>
            <a:picLocks noChangeAspect="1"/>
          </p:cNvPicPr>
          <p:nvPr/>
        </p:nvPicPr>
        <p:blipFill rotWithShape="1">
          <a:blip r:embed="rId4">
            <a:extLst>
              <a:ext uri="{28A0092B-C50C-407E-A947-70E740481C1C}">
                <a14:useLocalDpi xmlns:a14="http://schemas.microsoft.com/office/drawing/2010/main" val="0"/>
              </a:ext>
            </a:extLst>
          </a:blip>
          <a:srcRect t="1747"/>
          <a:stretch/>
        </p:blipFill>
        <p:spPr>
          <a:xfrm>
            <a:off x="9510973" y="0"/>
            <a:ext cx="2681027" cy="1508078"/>
          </a:xfrm>
          <a:prstGeom prst="rect">
            <a:avLst/>
          </a:prstGeom>
        </p:spPr>
      </p:pic>
    </p:spTree>
    <p:custDataLst>
      <p:tags r:id="rId1"/>
    </p:custDataLst>
    <p:extLst>
      <p:ext uri="{BB962C8B-B14F-4D97-AF65-F5344CB8AC3E}">
        <p14:creationId xmlns:p14="http://schemas.microsoft.com/office/powerpoint/2010/main" val="3664469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C5BCE8-BE78-4F73-81EE-7C4A97DF7061}"/>
              </a:ext>
            </a:extLst>
          </p:cNvPr>
          <p:cNvSpPr>
            <a:spLocks noGrp="1"/>
          </p:cNvSpPr>
          <p:nvPr>
            <p:ph type="title"/>
          </p:nvPr>
        </p:nvSpPr>
        <p:spPr/>
        <p:txBody>
          <a:bodyPr/>
          <a:lstStyle/>
          <a:p>
            <a:r>
              <a:rPr lang="fr-BE" dirty="0"/>
              <a:t>The Exam </a:t>
            </a:r>
            <a:r>
              <a:rPr lang="fr-BE" dirty="0" err="1"/>
              <a:t>Prep</a:t>
            </a:r>
            <a:r>
              <a:rPr lang="fr-BE" dirty="0"/>
              <a:t> </a:t>
            </a:r>
            <a:r>
              <a:rPr lang="fr-BE" dirty="0" err="1"/>
              <a:t>Series</a:t>
            </a:r>
            <a:r>
              <a:rPr lang="fr-BE" dirty="0"/>
              <a:t> Case </a:t>
            </a:r>
            <a:r>
              <a:rPr lang="fr-BE" dirty="0" err="1"/>
              <a:t>Study</a:t>
            </a:r>
            <a:r>
              <a:rPr lang="fr-BE" dirty="0"/>
              <a:t> Scenario: </a:t>
            </a:r>
            <a:r>
              <a:rPr lang="fr-BE" dirty="0" err="1"/>
              <a:t>FastCar</a:t>
            </a:r>
            <a:r>
              <a:rPr lang="fr-BE" dirty="0"/>
              <a:t> Racing Inc.</a:t>
            </a:r>
          </a:p>
        </p:txBody>
      </p:sp>
      <p:sp>
        <p:nvSpPr>
          <p:cNvPr id="5" name="Text Placeholder 4">
            <a:extLst>
              <a:ext uri="{FF2B5EF4-FFF2-40B4-BE49-F238E27FC236}">
                <a16:creationId xmlns:a16="http://schemas.microsoft.com/office/drawing/2014/main" id="{4EBE316C-71F3-4FBC-82E0-674A375C1B04}"/>
              </a:ext>
            </a:extLst>
          </p:cNvPr>
          <p:cNvSpPr>
            <a:spLocks noGrp="1"/>
          </p:cNvSpPr>
          <p:nvPr>
            <p:ph type="body" sz="quarter" idx="13"/>
          </p:nvPr>
        </p:nvSpPr>
        <p:spPr/>
        <p:txBody>
          <a:bodyPr/>
          <a:lstStyle/>
          <a:p>
            <a:pPr marL="0" indent="0">
              <a:buNone/>
            </a:pPr>
            <a:r>
              <a:rPr lang="en-US" b="1" dirty="0"/>
              <a:t>Business Requirements:</a:t>
            </a:r>
          </a:p>
          <a:p>
            <a:pPr>
              <a:buFontTx/>
              <a:buChar char="-"/>
            </a:pPr>
            <a:r>
              <a:rPr lang="en-US" dirty="0"/>
              <a:t>In the near future, all racing cars should become ‘smart cars”, using IOT as the technical enabler of logging all traceable data of a car in action. Together with Machine Learning, this will allow </a:t>
            </a:r>
            <a:r>
              <a:rPr lang="en-US" dirty="0" err="1"/>
              <a:t>FastCar</a:t>
            </a:r>
            <a:r>
              <a:rPr lang="en-US" dirty="0"/>
              <a:t> Racing Inc. to make racing even better, more enjoyable, cost efficient,… relying on near-</a:t>
            </a:r>
            <a:r>
              <a:rPr lang="en-US" dirty="0" err="1"/>
              <a:t>realtime</a:t>
            </a:r>
            <a:r>
              <a:rPr lang="en-US" dirty="0"/>
              <a:t> feedback from each car. </a:t>
            </a:r>
          </a:p>
          <a:p>
            <a:pPr marL="0" indent="0">
              <a:buNone/>
            </a:pPr>
            <a:endParaRPr lang="en-US" dirty="0"/>
          </a:p>
          <a:p>
            <a:pPr marL="0" indent="0">
              <a:buNone/>
            </a:pPr>
            <a:endParaRPr lang="fr-BE" dirty="0"/>
          </a:p>
        </p:txBody>
      </p:sp>
      <p:pic>
        <p:nvPicPr>
          <p:cNvPr id="6" name="Picture 5" descr="A view of a city street&#10;&#10;Description generated with very high confidence">
            <a:extLst>
              <a:ext uri="{FF2B5EF4-FFF2-40B4-BE49-F238E27FC236}">
                <a16:creationId xmlns:a16="http://schemas.microsoft.com/office/drawing/2014/main" id="{017E5CA1-A3E1-46E8-8C0D-4ECD1F78D247}"/>
              </a:ext>
            </a:extLst>
          </p:cNvPr>
          <p:cNvPicPr>
            <a:picLocks noChangeAspect="1"/>
          </p:cNvPicPr>
          <p:nvPr/>
        </p:nvPicPr>
        <p:blipFill rotWithShape="1">
          <a:blip r:embed="rId4">
            <a:extLst>
              <a:ext uri="{28A0092B-C50C-407E-A947-70E740481C1C}">
                <a14:useLocalDpi xmlns:a14="http://schemas.microsoft.com/office/drawing/2010/main" val="0"/>
              </a:ext>
            </a:extLst>
          </a:blip>
          <a:srcRect t="1747"/>
          <a:stretch/>
        </p:blipFill>
        <p:spPr>
          <a:xfrm>
            <a:off x="9510973" y="0"/>
            <a:ext cx="2681027" cy="1508078"/>
          </a:xfrm>
          <a:prstGeom prst="rect">
            <a:avLst/>
          </a:prstGeom>
        </p:spPr>
      </p:pic>
    </p:spTree>
    <p:custDataLst>
      <p:tags r:id="rId1"/>
    </p:custDataLst>
    <p:extLst>
      <p:ext uri="{BB962C8B-B14F-4D97-AF65-F5344CB8AC3E}">
        <p14:creationId xmlns:p14="http://schemas.microsoft.com/office/powerpoint/2010/main" val="3575812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C5BCE8-BE78-4F73-81EE-7C4A97DF7061}"/>
              </a:ext>
            </a:extLst>
          </p:cNvPr>
          <p:cNvSpPr>
            <a:spLocks noGrp="1"/>
          </p:cNvSpPr>
          <p:nvPr>
            <p:ph type="title"/>
          </p:nvPr>
        </p:nvSpPr>
        <p:spPr/>
        <p:txBody>
          <a:bodyPr/>
          <a:lstStyle/>
          <a:p>
            <a:r>
              <a:rPr lang="fr-BE" dirty="0"/>
              <a:t>The Exam </a:t>
            </a:r>
            <a:r>
              <a:rPr lang="fr-BE" dirty="0" err="1"/>
              <a:t>Prep</a:t>
            </a:r>
            <a:r>
              <a:rPr lang="fr-BE" dirty="0"/>
              <a:t> </a:t>
            </a:r>
            <a:r>
              <a:rPr lang="fr-BE" dirty="0" err="1"/>
              <a:t>Series</a:t>
            </a:r>
            <a:r>
              <a:rPr lang="fr-BE" dirty="0"/>
              <a:t> Case </a:t>
            </a:r>
            <a:r>
              <a:rPr lang="fr-BE" dirty="0" err="1"/>
              <a:t>Study</a:t>
            </a:r>
            <a:r>
              <a:rPr lang="fr-BE" dirty="0"/>
              <a:t> Scenario: </a:t>
            </a:r>
            <a:r>
              <a:rPr lang="fr-BE" dirty="0" err="1"/>
              <a:t>FastCar</a:t>
            </a:r>
            <a:r>
              <a:rPr lang="fr-BE" dirty="0"/>
              <a:t> Racing Inc.</a:t>
            </a:r>
          </a:p>
        </p:txBody>
      </p:sp>
      <p:sp>
        <p:nvSpPr>
          <p:cNvPr id="5" name="Text Placeholder 4">
            <a:extLst>
              <a:ext uri="{FF2B5EF4-FFF2-40B4-BE49-F238E27FC236}">
                <a16:creationId xmlns:a16="http://schemas.microsoft.com/office/drawing/2014/main" id="{4EBE316C-71F3-4FBC-82E0-674A375C1B04}"/>
              </a:ext>
            </a:extLst>
          </p:cNvPr>
          <p:cNvSpPr>
            <a:spLocks noGrp="1"/>
          </p:cNvSpPr>
          <p:nvPr>
            <p:ph type="body" sz="quarter" idx="13"/>
          </p:nvPr>
        </p:nvSpPr>
        <p:spPr/>
        <p:txBody>
          <a:bodyPr/>
          <a:lstStyle/>
          <a:p>
            <a:pPr marL="0" indent="0">
              <a:buNone/>
            </a:pPr>
            <a:r>
              <a:rPr lang="en-US" b="1" dirty="0"/>
              <a:t>Technical Requirements:</a:t>
            </a:r>
          </a:p>
          <a:p>
            <a:pPr>
              <a:buFontTx/>
              <a:buChar char="-"/>
            </a:pPr>
            <a:r>
              <a:rPr lang="en-US" dirty="0"/>
              <a:t>Everything should be set up according to Microsoft best practices, using Azure Services that are generally available. </a:t>
            </a:r>
          </a:p>
          <a:p>
            <a:pPr>
              <a:buFontTx/>
              <a:buChar char="-"/>
            </a:pPr>
            <a:r>
              <a:rPr lang="en-US" dirty="0"/>
              <a:t>To accommodate the business requirements, internal IT knows it has to leverage on the investment made the last few years around scripting and automation. Where possible, DevOps should be integrated in their overall way-of-operating.</a:t>
            </a:r>
          </a:p>
          <a:p>
            <a:pPr>
              <a:buFontTx/>
              <a:buChar char="-"/>
            </a:pPr>
            <a:r>
              <a:rPr lang="en-US" dirty="0"/>
              <a:t>Each corporate user gets a company laptop and mobile phone, allowing for remote working. Security </a:t>
            </a:r>
            <a:r>
              <a:rPr lang="en-BE" dirty="0"/>
              <a:t>solutions</a:t>
            </a:r>
            <a:r>
              <a:rPr lang="en-US" dirty="0"/>
              <a:t> need to be put in place to only allow Azure Active Directory with extensive security and identity capabilities as authentication mechanism to these devices.</a:t>
            </a:r>
          </a:p>
          <a:p>
            <a:pPr marL="0" indent="0">
              <a:buNone/>
            </a:pPr>
            <a:endParaRPr lang="en-US" dirty="0"/>
          </a:p>
          <a:p>
            <a:pPr marL="0" indent="0">
              <a:buNone/>
            </a:pPr>
            <a:endParaRPr lang="fr-BE" dirty="0"/>
          </a:p>
        </p:txBody>
      </p:sp>
      <p:pic>
        <p:nvPicPr>
          <p:cNvPr id="6" name="Picture 5" descr="A view of a city street&#10;&#10;Description generated with very high confidence">
            <a:extLst>
              <a:ext uri="{FF2B5EF4-FFF2-40B4-BE49-F238E27FC236}">
                <a16:creationId xmlns:a16="http://schemas.microsoft.com/office/drawing/2014/main" id="{38B7C1EB-F6A7-4DE3-A115-9BC93EA8D10F}"/>
              </a:ext>
            </a:extLst>
          </p:cNvPr>
          <p:cNvPicPr>
            <a:picLocks noChangeAspect="1"/>
          </p:cNvPicPr>
          <p:nvPr/>
        </p:nvPicPr>
        <p:blipFill rotWithShape="1">
          <a:blip r:embed="rId4">
            <a:extLst>
              <a:ext uri="{28A0092B-C50C-407E-A947-70E740481C1C}">
                <a14:useLocalDpi xmlns:a14="http://schemas.microsoft.com/office/drawing/2010/main" val="0"/>
              </a:ext>
            </a:extLst>
          </a:blip>
          <a:srcRect t="1747"/>
          <a:stretch/>
        </p:blipFill>
        <p:spPr>
          <a:xfrm>
            <a:off x="9510973" y="0"/>
            <a:ext cx="2681027" cy="1508078"/>
          </a:xfrm>
          <a:prstGeom prst="rect">
            <a:avLst/>
          </a:prstGeom>
        </p:spPr>
      </p:pic>
    </p:spTree>
    <p:custDataLst>
      <p:tags r:id="rId1"/>
    </p:custDataLst>
    <p:extLst>
      <p:ext uri="{BB962C8B-B14F-4D97-AF65-F5344CB8AC3E}">
        <p14:creationId xmlns:p14="http://schemas.microsoft.com/office/powerpoint/2010/main" val="10163821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MICROSOFT_TRANSLATOR_CLM_SLIDEINFO" val="{&quot;Guid&quot;:&quot;247016eb-651f-4bf6-bf1e-eed2a5ee7614&quot;,&quot;TimeStamp&quot;:&quot;2018-09-07T14:52:11.7150288+02:00&quot;}"/>
</p:tagLst>
</file>

<file path=ppt/tags/tag10.xml><?xml version="1.0" encoding="utf-8"?>
<p:tagLst xmlns:a="http://schemas.openxmlformats.org/drawingml/2006/main" xmlns:r="http://schemas.openxmlformats.org/officeDocument/2006/relationships" xmlns:p="http://schemas.openxmlformats.org/presentationml/2006/main">
  <p:tag name="__MICROSOFT_TRANSLATOR_CLM_SLIDEINFO" val="{&quot;Guid&quot;:&quot;ac651dd0-f71e-45c5-873f-7bb2f099f9ff&quot;,&quot;TimeStamp&quot;:&quot;2018-09-07T14:52:11.7690333+02:00&quot;}"/>
</p:tagLst>
</file>

<file path=ppt/tags/tag11.xml><?xml version="1.0" encoding="utf-8"?>
<p:tagLst xmlns:a="http://schemas.openxmlformats.org/drawingml/2006/main" xmlns:r="http://schemas.openxmlformats.org/officeDocument/2006/relationships" xmlns:p="http://schemas.openxmlformats.org/presentationml/2006/main">
  <p:tag name="__MICROSOFT_TRANSLATOR_CLM_SLIDEINFO" val="{&quot;Guid&quot;:&quot;ac651dd0-f71e-45c5-873f-7bb2f099f9ff&quot;,&quot;TimeStamp&quot;:&quot;2018-09-07T14:52:11.7690333+02:00&quot;}"/>
</p:tagLst>
</file>

<file path=ppt/tags/tag12.xml><?xml version="1.0" encoding="utf-8"?>
<p:tagLst xmlns:a="http://schemas.openxmlformats.org/drawingml/2006/main" xmlns:r="http://schemas.openxmlformats.org/officeDocument/2006/relationships" xmlns:p="http://schemas.openxmlformats.org/presentationml/2006/main">
  <p:tag name="__MICROSOFT_TRANSLATOR_CLM_SLIDEINFO" val="{&quot;Guid&quot;:&quot;946f11fa-554e-48cf-a17c-ca81c36b36d6&quot;,&quot;TimeStamp&quot;:&quot;2018-09-07T14:52:11.7690333+02:00&quot;}"/>
</p:tagLst>
</file>

<file path=ppt/tags/tag13.xml><?xml version="1.0" encoding="utf-8"?>
<p:tagLst xmlns:a="http://schemas.openxmlformats.org/drawingml/2006/main" xmlns:r="http://schemas.openxmlformats.org/officeDocument/2006/relationships" xmlns:p="http://schemas.openxmlformats.org/presentationml/2006/main">
  <p:tag name="__MICROSOFT_TRANSLATOR_CLM_SLIDEINFO" val="{&quot;Guid&quot;:&quot;946f11fa-554e-48cf-a17c-ca81c36b36d6&quot;,&quot;TimeStamp&quot;:&quot;2018-09-07T14:52:11.7690333+02:00&quot;}"/>
</p:tagLst>
</file>

<file path=ppt/tags/tag14.xml><?xml version="1.0" encoding="utf-8"?>
<p:tagLst xmlns:a="http://schemas.openxmlformats.org/drawingml/2006/main" xmlns:r="http://schemas.openxmlformats.org/officeDocument/2006/relationships" xmlns:p="http://schemas.openxmlformats.org/presentationml/2006/main">
  <p:tag name="__MICROSOFT_TRANSLATOR_CLM_SLIDEINFO" val="{&quot;Guid&quot;:&quot;e44dce22-68c4-46ce-857a-fd03b4a2e56d&quot;,&quot;TimeStamp&quot;:&quot;2018-09-07T14:52:11.7710299+02:00&quot;}"/>
</p:tagLst>
</file>

<file path=ppt/tags/tag15.xml><?xml version="1.0" encoding="utf-8"?>
<p:tagLst xmlns:a="http://schemas.openxmlformats.org/drawingml/2006/main" xmlns:r="http://schemas.openxmlformats.org/officeDocument/2006/relationships" xmlns:p="http://schemas.openxmlformats.org/presentationml/2006/main">
  <p:tag name="__MICROSOFT_TRANSLATOR_CLM_SLIDEINFO" val="{&quot;Guid&quot;:&quot;f846140e-1231-4c01-b097-60438a93623b&quot;,&quot;TimeStamp&quot;:&quot;2018-09-07T14:52:11.7710299+02:00&quot;}"/>
</p:tagLst>
</file>

<file path=ppt/tags/tag16.xml><?xml version="1.0" encoding="utf-8"?>
<p:tagLst xmlns:a="http://schemas.openxmlformats.org/drawingml/2006/main" xmlns:r="http://schemas.openxmlformats.org/officeDocument/2006/relationships" xmlns:p="http://schemas.openxmlformats.org/presentationml/2006/main">
  <p:tag name="__MICROSOFT_TRANSLATOR_CLM_SLIDEINFO" val="{&quot;Guid&quot;:&quot;8060a890-ba35-4d27-8caf-c3ab17908320&quot;,&quot;TimeStamp&quot;:&quot;2018-09-07T14:52:11.77203+02:00&quot;}"/>
</p:tagLst>
</file>

<file path=ppt/tags/tag17.xml><?xml version="1.0" encoding="utf-8"?>
<p:tagLst xmlns:a="http://schemas.openxmlformats.org/drawingml/2006/main" xmlns:r="http://schemas.openxmlformats.org/officeDocument/2006/relationships" xmlns:p="http://schemas.openxmlformats.org/presentationml/2006/main">
  <p:tag name="__MICROSOFT_TRANSLATOR_CLM_SLIDEINFO" val="{&quot;Guid&quot;:&quot;c09290fc-0f59-4d95-862a-a47356cbc799&quot;,&quot;TimeStamp&quot;:&quot;2018-09-07T14:52:11.77203+02:00&quot;}"/>
</p:tagLst>
</file>

<file path=ppt/tags/tag18.xml><?xml version="1.0" encoding="utf-8"?>
<p:tagLst xmlns:a="http://schemas.openxmlformats.org/drawingml/2006/main" xmlns:r="http://schemas.openxmlformats.org/officeDocument/2006/relationships" xmlns:p="http://schemas.openxmlformats.org/presentationml/2006/main">
  <p:tag name="__MICROSOFT_TRANSLATOR_CLM_SLIDEINFO" val="{&quot;Guid&quot;:&quot;873da6bf-583b-46af-8ae8-4350dae630a6&quot;,&quot;TimeStamp&quot;:&quot;2018-09-07T14:52:11.7730302+02:00&quot;}"/>
</p:tagLst>
</file>

<file path=ppt/tags/tag19.xml><?xml version="1.0" encoding="utf-8"?>
<p:tagLst xmlns:a="http://schemas.openxmlformats.org/drawingml/2006/main" xmlns:r="http://schemas.openxmlformats.org/officeDocument/2006/relationships" xmlns:p="http://schemas.openxmlformats.org/presentationml/2006/main">
  <p:tag name="__MICROSOFT_TRANSLATOR_CLM_SLIDEINFO" val="{&quot;Guid&quot;:&quot;e8b10383-0ba3-4e21-9dbe-e3a52b9f306d&quot;,&quot;TimeStamp&quot;:&quot;2018-09-07T14:52:11.7740318+02:00&quot;}"/>
</p:tagLst>
</file>

<file path=ppt/tags/tag2.xml><?xml version="1.0" encoding="utf-8"?>
<p:tagLst xmlns:a="http://schemas.openxmlformats.org/drawingml/2006/main" xmlns:r="http://schemas.openxmlformats.org/officeDocument/2006/relationships" xmlns:p="http://schemas.openxmlformats.org/presentationml/2006/main">
  <p:tag name="__MICROSOFT_TRANSLATOR_CLM_SLIDEINFO" val="{&quot;Guid&quot;:&quot;1ea5d92f-aee5-4848-b723-2062e81ef5ef&quot;,&quot;TimeStamp&quot;:&quot;2018-09-07T14:52:11.7600298+02:00&quot;}"/>
</p:tagLst>
</file>

<file path=ppt/tags/tag20.xml><?xml version="1.0" encoding="utf-8"?>
<p:tagLst xmlns:a="http://schemas.openxmlformats.org/drawingml/2006/main" xmlns:r="http://schemas.openxmlformats.org/officeDocument/2006/relationships" xmlns:p="http://schemas.openxmlformats.org/presentationml/2006/main">
  <p:tag name="__MICROSOFT_TRANSLATOR_CLM_SLIDEINFO" val="{&quot;Guid&quot;:&quot;82dde72c-5a3c-4ca7-91e9-a0ddfe756b60&quot;,&quot;TimeStamp&quot;:&quot;2018-09-07T14:52:11.7740318+02:00&quot;}"/>
</p:tagLst>
</file>

<file path=ppt/tags/tag3.xml><?xml version="1.0" encoding="utf-8"?>
<p:tagLst xmlns:a="http://schemas.openxmlformats.org/drawingml/2006/main" xmlns:r="http://schemas.openxmlformats.org/officeDocument/2006/relationships" xmlns:p="http://schemas.openxmlformats.org/presentationml/2006/main">
  <p:tag name="__MICROSOFT_TRANSLATOR_CLM_SLIDEINFO" val="{&quot;Guid&quot;:&quot;ac5b454b-8102-4f6f-b5ee-679911235747&quot;,&quot;TimeStamp&quot;:&quot;2018-09-07T14:52:11.7610296+02:00&quot;}"/>
</p:tagLst>
</file>

<file path=ppt/tags/tag4.xml><?xml version="1.0" encoding="utf-8"?>
<p:tagLst xmlns:a="http://schemas.openxmlformats.org/drawingml/2006/main" xmlns:r="http://schemas.openxmlformats.org/officeDocument/2006/relationships" xmlns:p="http://schemas.openxmlformats.org/presentationml/2006/main">
  <p:tag name="__MICROSOFT_TRANSLATOR_CLM_SLIDEINFO" val="{&quot;Guid&quot;:&quot;946f11fa-554e-48cf-a17c-ca81c36b36d6&quot;,&quot;TimeStamp&quot;:&quot;2018-09-07T14:52:11.7690333+02:00&quot;}"/>
</p:tagLst>
</file>

<file path=ppt/tags/tag5.xml><?xml version="1.0" encoding="utf-8"?>
<p:tagLst xmlns:a="http://schemas.openxmlformats.org/drawingml/2006/main" xmlns:r="http://schemas.openxmlformats.org/officeDocument/2006/relationships" xmlns:p="http://schemas.openxmlformats.org/presentationml/2006/main">
  <p:tag name="__MICROSOFT_TRANSLATOR_CLM_SLIDEINFO" val="{&quot;Guid&quot;:&quot;98c2eda4-8bad-460d-a20e-02f34617f0d9&quot;,&quot;TimeStamp&quot;:&quot;2018-09-07T14:52:11.7630348+02:00&quot;}"/>
</p:tagLst>
</file>

<file path=ppt/tags/tag6.xml><?xml version="1.0" encoding="utf-8"?>
<p:tagLst xmlns:a="http://schemas.openxmlformats.org/drawingml/2006/main" xmlns:r="http://schemas.openxmlformats.org/officeDocument/2006/relationships" xmlns:p="http://schemas.openxmlformats.org/presentationml/2006/main">
  <p:tag name="__MICROSOFT_TRANSLATOR_CLM_SLIDEINFO" val="{&quot;Guid&quot;:&quot;e537330d-04d3-479c-af02-6c3258d9141a&quot;,&quot;TimeStamp&quot;:&quot;2018-09-07T14:52:11.7650368+02:00&quot;}"/>
</p:tagLst>
</file>

<file path=ppt/tags/tag7.xml><?xml version="1.0" encoding="utf-8"?>
<p:tagLst xmlns:a="http://schemas.openxmlformats.org/drawingml/2006/main" xmlns:r="http://schemas.openxmlformats.org/officeDocument/2006/relationships" xmlns:p="http://schemas.openxmlformats.org/presentationml/2006/main">
  <p:tag name="__MICROSOFT_TRANSLATOR_CLM_SLIDEINFO" val="{&quot;Guid&quot;:&quot;25a04b9b-cf22-4f06-8e75-1d003bcde219&quot;,&quot;TimeStamp&quot;:&quot;2018-09-07T14:52:11.7660335+02:00&quot;}"/>
</p:tagLst>
</file>

<file path=ppt/tags/tag8.xml><?xml version="1.0" encoding="utf-8"?>
<p:tagLst xmlns:a="http://schemas.openxmlformats.org/drawingml/2006/main" xmlns:r="http://schemas.openxmlformats.org/officeDocument/2006/relationships" xmlns:p="http://schemas.openxmlformats.org/presentationml/2006/main">
  <p:tag name="__MICROSOFT_TRANSLATOR_CLM_SLIDEINFO" val="{&quot;Guid&quot;:&quot;25a04b9b-cf22-4f06-8e75-1d003bcde219&quot;,&quot;TimeStamp&quot;:&quot;2018-09-07T14:52:11.7660335+02:00&quot;}"/>
</p:tagLst>
</file>

<file path=ppt/tags/tag9.xml><?xml version="1.0" encoding="utf-8"?>
<p:tagLst xmlns:a="http://schemas.openxmlformats.org/drawingml/2006/main" xmlns:r="http://schemas.openxmlformats.org/officeDocument/2006/relationships" xmlns:p="http://schemas.openxmlformats.org/presentationml/2006/main">
  <p:tag name="__MICROSOFT_TRANSLATOR_CLM_SLIDEINFO" val="{&quot;Guid&quot;:&quot;ed67e89b-a8a4-43c5-b317-4281ffbcbfcc&quot;,&quot;TimeStamp&quot;:&quot;2018-09-07T14:52:11.7680307+02:00&quot;}"/>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C">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A012F241E220F429CAD15B27589BC5F" ma:contentTypeVersion="12" ma:contentTypeDescription="Create a new document." ma:contentTypeScope="" ma:versionID="f7aad229e5cdefaa80d2f1cebb53fd6e">
  <xsd:schema xmlns:xsd="http://www.w3.org/2001/XMLSchema" xmlns:xs="http://www.w3.org/2001/XMLSchema" xmlns:p="http://schemas.microsoft.com/office/2006/metadata/properties" xmlns:ns3="11706b54-d6de-481f-b09d-4df89f56af41" xmlns:ns4="ba324561-f522-4303-9b42-add978acc660" targetNamespace="http://schemas.microsoft.com/office/2006/metadata/properties" ma:root="true" ma:fieldsID="8ffe6cdfabb8c3944810436601f83814" ns3:_="" ns4:_="">
    <xsd:import namespace="11706b54-d6de-481f-b09d-4df89f56af41"/>
    <xsd:import namespace="ba324561-f522-4303-9b42-add978acc66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OCR" minOccurs="0"/>
                <xsd:element ref="ns3:MediaServiceAutoTags" minOccurs="0"/>
                <xsd:element ref="ns3:MediaServiceDateTaken"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706b54-d6de-481f-b09d-4df89f56af4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a324561-f522-4303-9b42-add978acc660"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34B0C5A-56AB-4915-A965-5EF238617C5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FC9A1F6-A138-4A7E-8977-8B15B587D561}">
  <ds:schemaRefs>
    <ds:schemaRef ds:uri="http://schemas.microsoft.com/sharepoint/v3/contenttype/forms"/>
  </ds:schemaRefs>
</ds:datastoreItem>
</file>

<file path=customXml/itemProps3.xml><?xml version="1.0" encoding="utf-8"?>
<ds:datastoreItem xmlns:ds="http://schemas.openxmlformats.org/officeDocument/2006/customXml" ds:itemID="{3A39EB63-6CFD-4D37-BCA8-F141FF27B7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706b54-d6de-481f-b09d-4df89f56af41"/>
    <ds:schemaRef ds:uri="ba324561-f522-4303-9b42-add978acc6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87867195-f2b8-4ac2-b0b6-6bb73cb33af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309</TotalTime>
  <Words>1681</Words>
  <Application>Microsoft Office PowerPoint</Application>
  <PresentationFormat>Widescreen</PresentationFormat>
  <Paragraphs>144</Paragraphs>
  <Slides>20</Slides>
  <Notes>19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Arial</vt:lpstr>
      <vt:lpstr>Calibri</vt:lpstr>
      <vt:lpstr>Calibri Light</vt:lpstr>
      <vt:lpstr>Segoe UI</vt:lpstr>
      <vt:lpstr>Segoe UI Light</vt:lpstr>
      <vt:lpstr>Verdana</vt:lpstr>
      <vt:lpstr>Wingdings</vt:lpstr>
      <vt:lpstr>1_Office Theme</vt:lpstr>
      <vt:lpstr>2_Office Theme</vt:lpstr>
      <vt:lpstr>Case Study Scenario: FastCar Racing Inc.   </vt:lpstr>
      <vt:lpstr>The Exam Prep Series Case Study Scenario: FastCar Racing Inc.</vt:lpstr>
      <vt:lpstr>The Exam Prep Series Case Study Scenario: FastCar Racing Inc.</vt:lpstr>
      <vt:lpstr>The Exam Prep Series Case Study Scenario: FastCar Racing Inc.</vt:lpstr>
      <vt:lpstr>The Exam Prep Series Case Study Scenario: FastCar Racing Inc.</vt:lpstr>
      <vt:lpstr>The Exam Prep Series Case Study Scenario: FastCar Racing Inc.</vt:lpstr>
      <vt:lpstr>The Exam Prep Series Case Study Scenario: FastCar Racing Inc.</vt:lpstr>
      <vt:lpstr>The Exam Prep Series Case Study Scenario: FastCar Racing Inc.</vt:lpstr>
      <vt:lpstr>The Exam Prep Series Case Study Scenario: FastCar Racing Inc.</vt:lpstr>
      <vt:lpstr>The Exam Prep Series Case Study Scenario: FastCar Racing Inc.</vt:lpstr>
      <vt:lpstr>The Exam Prep Series Case Study Scenario: FastCar Racing Inc.</vt:lpstr>
      <vt:lpstr>The Exam Prep Series Case Study Scenario: FastCar Racing Inc.</vt:lpstr>
      <vt:lpstr>The Exam Prep Series Case Study Scenario: FastCar Racing Inc.</vt:lpstr>
      <vt:lpstr>Customer Needs</vt:lpstr>
      <vt:lpstr>Customer Objections</vt:lpstr>
      <vt:lpstr>Customer Objections</vt:lpstr>
      <vt:lpstr>Customer Objections</vt:lpstr>
      <vt:lpstr>Customer Objections</vt:lpstr>
      <vt:lpstr>Customer Objections</vt:lpstr>
      <vt:lpstr>Happy Case-Studying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Scenario: FastCar Racing Inc.</dc:title>
  <dc:creator>Peter De Tender</dc:creator>
  <cp:lastModifiedBy>Peter De Tender</cp:lastModifiedBy>
  <cp:revision>5</cp:revision>
  <dcterms:created xsi:type="dcterms:W3CDTF">2020-06-18T07:04:52Z</dcterms:created>
  <dcterms:modified xsi:type="dcterms:W3CDTF">2025-05-15T16:53:02Z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2020-06-18T07:05:15Z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49dc0977-a7c0-4fe1-8a89-472806ee6ce5</vt:lpwstr>
  </property>
  <property fmtid="{D5CDD505-2E9C-101B-9397-08002B2CF9AE}" pid="8" name="MSIP_Label_f42aa342-8706-4288-bd11-ebb85995028c_ContentBits">
    <vt:lpwstr>0</vt:lpwstr>
  </property>
  <property fmtid="{D5CDD505-2E9C-101B-9397-08002B2CF9AE}" pid="9" name="ContentTypeId">
    <vt:lpwstr>0x0101002A012F241E220F429CAD15B27589BC5F</vt:lpwstr>
  </property>
</Properties>
</file>