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4" r:id="rId8"/>
    <p:sldId id="267"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BB3215-4602-42CA-993E-14E5EB92EE06}" v="127" dt="2024-02-16T18:36:31.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gh, Harman" userId="fc83dd60-51c4-461c-a5dd-296171b2114f" providerId="ADAL" clId="{18BB3215-4602-42CA-993E-14E5EB92EE06}"/>
    <pc:docChg chg="undo custSel addSld delSld modSld">
      <pc:chgData name="Singh, Harman" userId="fc83dd60-51c4-461c-a5dd-296171b2114f" providerId="ADAL" clId="{18BB3215-4602-42CA-993E-14E5EB92EE06}" dt="2024-02-16T18:37:04.584" v="978" actId="1076"/>
      <pc:docMkLst>
        <pc:docMk/>
      </pc:docMkLst>
      <pc:sldChg chg="delSp del mod">
        <pc:chgData name="Singh, Harman" userId="fc83dd60-51c4-461c-a5dd-296171b2114f" providerId="ADAL" clId="{18BB3215-4602-42CA-993E-14E5EB92EE06}" dt="2024-02-16T18:09:21.394" v="102" actId="47"/>
        <pc:sldMkLst>
          <pc:docMk/>
          <pc:sldMk cId="3773359006" sldId="259"/>
        </pc:sldMkLst>
        <pc:spChg chg="del">
          <ac:chgData name="Singh, Harman" userId="fc83dd60-51c4-461c-a5dd-296171b2114f" providerId="ADAL" clId="{18BB3215-4602-42CA-993E-14E5EB92EE06}" dt="2024-02-15T14:06:48.785" v="94" actId="478"/>
          <ac:spMkLst>
            <pc:docMk/>
            <pc:sldMk cId="3773359006" sldId="259"/>
            <ac:spMk id="5" creationId="{514F4B0E-5475-5956-6BED-F8DE4A9208D5}"/>
          </ac:spMkLst>
        </pc:spChg>
      </pc:sldChg>
      <pc:sldChg chg="modSp mod">
        <pc:chgData name="Singh, Harman" userId="fc83dd60-51c4-461c-a5dd-296171b2114f" providerId="ADAL" clId="{18BB3215-4602-42CA-993E-14E5EB92EE06}" dt="2024-02-15T15:11:41.066" v="98" actId="20577"/>
        <pc:sldMkLst>
          <pc:docMk/>
          <pc:sldMk cId="719097196" sldId="260"/>
        </pc:sldMkLst>
        <pc:spChg chg="mod">
          <ac:chgData name="Singh, Harman" userId="fc83dd60-51c4-461c-a5dd-296171b2114f" providerId="ADAL" clId="{18BB3215-4602-42CA-993E-14E5EB92EE06}" dt="2024-02-15T15:11:41.066" v="98" actId="20577"/>
          <ac:spMkLst>
            <pc:docMk/>
            <pc:sldMk cId="719097196" sldId="260"/>
            <ac:spMk id="4" creationId="{E9DE76B1-2847-4BEE-96D2-4F474243A73E}"/>
          </ac:spMkLst>
        </pc:spChg>
      </pc:sldChg>
      <pc:sldChg chg="addSp modSp mod">
        <pc:chgData name="Singh, Harman" userId="fc83dd60-51c4-461c-a5dd-296171b2114f" providerId="ADAL" clId="{18BB3215-4602-42CA-993E-14E5EB92EE06}" dt="2024-02-15T02:15:32.315" v="93" actId="1076"/>
        <pc:sldMkLst>
          <pc:docMk/>
          <pc:sldMk cId="498988272" sldId="261"/>
        </pc:sldMkLst>
        <pc:spChg chg="add mod">
          <ac:chgData name="Singh, Harman" userId="fc83dd60-51c4-461c-a5dd-296171b2114f" providerId="ADAL" clId="{18BB3215-4602-42CA-993E-14E5EB92EE06}" dt="2024-02-15T02:15:32.315" v="93" actId="1076"/>
          <ac:spMkLst>
            <pc:docMk/>
            <pc:sldMk cId="498988272" sldId="261"/>
            <ac:spMk id="22" creationId="{796E4E18-4B15-E70A-C7D7-E98E341D5CB4}"/>
          </ac:spMkLst>
        </pc:spChg>
      </pc:sldChg>
      <pc:sldChg chg="del">
        <pc:chgData name="Singh, Harman" userId="fc83dd60-51c4-461c-a5dd-296171b2114f" providerId="ADAL" clId="{18BB3215-4602-42CA-993E-14E5EB92EE06}" dt="2024-02-16T18:09:17.213" v="99" actId="47"/>
        <pc:sldMkLst>
          <pc:docMk/>
          <pc:sldMk cId="1752612647" sldId="263"/>
        </pc:sldMkLst>
      </pc:sldChg>
      <pc:sldChg chg="addSp modSp add del mod">
        <pc:chgData name="Singh, Harman" userId="fc83dd60-51c4-461c-a5dd-296171b2114f" providerId="ADAL" clId="{18BB3215-4602-42CA-993E-14E5EB92EE06}" dt="2024-02-16T18:18:39.111" v="571" actId="21"/>
        <pc:sldMkLst>
          <pc:docMk/>
          <pc:sldMk cId="1655557101" sldId="264"/>
        </pc:sldMkLst>
        <pc:spChg chg="mod">
          <ac:chgData name="Singh, Harman" userId="fc83dd60-51c4-461c-a5dd-296171b2114f" providerId="ADAL" clId="{18BB3215-4602-42CA-993E-14E5EB92EE06}" dt="2024-02-16T18:18:23.614" v="561" actId="20577"/>
          <ac:spMkLst>
            <pc:docMk/>
            <pc:sldMk cId="1655557101" sldId="264"/>
            <ac:spMk id="2" creationId="{B8B91B86-F08C-7383-A147-07A643DBD57B}"/>
          </ac:spMkLst>
        </pc:spChg>
        <pc:spChg chg="mod">
          <ac:chgData name="Singh, Harman" userId="fc83dd60-51c4-461c-a5dd-296171b2114f" providerId="ADAL" clId="{18BB3215-4602-42CA-993E-14E5EB92EE06}" dt="2024-02-16T18:14:55.922" v="539" actId="20577"/>
          <ac:spMkLst>
            <pc:docMk/>
            <pc:sldMk cId="1655557101" sldId="264"/>
            <ac:spMk id="3" creationId="{AE844E88-EB6F-C042-2B77-C489FCA0744A}"/>
          </ac:spMkLst>
        </pc:spChg>
        <pc:spChg chg="add mod">
          <ac:chgData name="Singh, Harman" userId="fc83dd60-51c4-461c-a5dd-296171b2114f" providerId="ADAL" clId="{18BB3215-4602-42CA-993E-14E5EB92EE06}" dt="2024-02-16T18:18:39.111" v="571" actId="21"/>
          <ac:spMkLst>
            <pc:docMk/>
            <pc:sldMk cId="1655557101" sldId="264"/>
            <ac:spMk id="4" creationId="{5D1C527F-110D-18DA-A09B-897E9416085C}"/>
          </ac:spMkLst>
        </pc:spChg>
      </pc:sldChg>
      <pc:sldChg chg="addSp delSp modSp add mod setBg">
        <pc:chgData name="Singh, Harman" userId="fc83dd60-51c4-461c-a5dd-296171b2114f" providerId="ADAL" clId="{18BB3215-4602-42CA-993E-14E5EB92EE06}" dt="2024-02-16T18:35:34.791" v="863" actId="1076"/>
        <pc:sldMkLst>
          <pc:docMk/>
          <pc:sldMk cId="3214557932" sldId="265"/>
        </pc:sldMkLst>
        <pc:spChg chg="mod">
          <ac:chgData name="Singh, Harman" userId="fc83dd60-51c4-461c-a5dd-296171b2114f" providerId="ADAL" clId="{18BB3215-4602-42CA-993E-14E5EB92EE06}" dt="2024-02-16T18:18:33.060" v="570" actId="20577"/>
          <ac:spMkLst>
            <pc:docMk/>
            <pc:sldMk cId="3214557932" sldId="265"/>
            <ac:spMk id="2" creationId="{2C9B545D-5E82-AC1A-E731-9124D4A9A181}"/>
          </ac:spMkLst>
        </pc:spChg>
        <pc:spChg chg="del mod">
          <ac:chgData name="Singh, Harman" userId="fc83dd60-51c4-461c-a5dd-296171b2114f" providerId="ADAL" clId="{18BB3215-4602-42CA-993E-14E5EB92EE06}" dt="2024-02-16T18:18:51.140" v="575"/>
          <ac:spMkLst>
            <pc:docMk/>
            <pc:sldMk cId="3214557932" sldId="265"/>
            <ac:spMk id="3" creationId="{ADBC77DC-0889-7E41-50FB-BC78A775B2BB}"/>
          </ac:spMkLst>
        </pc:spChg>
        <pc:spChg chg="mod">
          <ac:chgData name="Singh, Harman" userId="fc83dd60-51c4-461c-a5dd-296171b2114f" providerId="ADAL" clId="{18BB3215-4602-42CA-993E-14E5EB92EE06}" dt="2024-02-16T18:18:42.385" v="572"/>
          <ac:spMkLst>
            <pc:docMk/>
            <pc:sldMk cId="3214557932" sldId="265"/>
            <ac:spMk id="4" creationId="{642E5D44-BA4A-D0CA-9F57-5A7EEADBE13E}"/>
          </ac:spMkLst>
        </pc:spChg>
        <pc:spChg chg="add del mod">
          <ac:chgData name="Singh, Harman" userId="fc83dd60-51c4-461c-a5dd-296171b2114f" providerId="ADAL" clId="{18BB3215-4602-42CA-993E-14E5EB92EE06}" dt="2024-02-16T18:34:31.757" v="811" actId="1076"/>
          <ac:spMkLst>
            <pc:docMk/>
            <pc:sldMk cId="3214557932" sldId="265"/>
            <ac:spMk id="7" creationId="{4AAE7726-A81A-654F-7A08-C3A30739B763}"/>
          </ac:spMkLst>
        </pc:spChg>
        <pc:spChg chg="add del mod">
          <ac:chgData name="Singh, Harman" userId="fc83dd60-51c4-461c-a5dd-296171b2114f" providerId="ADAL" clId="{18BB3215-4602-42CA-993E-14E5EB92EE06}" dt="2024-02-16T18:32:15.848" v="639" actId="11529"/>
          <ac:spMkLst>
            <pc:docMk/>
            <pc:sldMk cId="3214557932" sldId="265"/>
            <ac:spMk id="10" creationId="{D3EDD469-3174-AC23-8C34-B7F5D52D7018}"/>
          </ac:spMkLst>
        </pc:spChg>
        <pc:spChg chg="add mod">
          <ac:chgData name="Singh, Harman" userId="fc83dd60-51c4-461c-a5dd-296171b2114f" providerId="ADAL" clId="{18BB3215-4602-42CA-993E-14E5EB92EE06}" dt="2024-02-16T18:34:31.757" v="811" actId="1076"/>
          <ac:spMkLst>
            <pc:docMk/>
            <pc:sldMk cId="3214557932" sldId="265"/>
            <ac:spMk id="13" creationId="{80D0DA7A-6D77-524A-868B-A35824B7ECA8}"/>
          </ac:spMkLst>
        </pc:spChg>
        <pc:spChg chg="add mod">
          <ac:chgData name="Singh, Harman" userId="fc83dd60-51c4-461c-a5dd-296171b2114f" providerId="ADAL" clId="{18BB3215-4602-42CA-993E-14E5EB92EE06}" dt="2024-02-16T18:34:34.398" v="812" actId="14100"/>
          <ac:spMkLst>
            <pc:docMk/>
            <pc:sldMk cId="3214557932" sldId="265"/>
            <ac:spMk id="14" creationId="{49D97C73-3E03-6A3F-DC8C-EDCC0324FFB9}"/>
          </ac:spMkLst>
        </pc:spChg>
        <pc:spChg chg="add mod">
          <ac:chgData name="Singh, Harman" userId="fc83dd60-51c4-461c-a5dd-296171b2114f" providerId="ADAL" clId="{18BB3215-4602-42CA-993E-14E5EB92EE06}" dt="2024-02-16T18:35:12.794" v="826" actId="14100"/>
          <ac:spMkLst>
            <pc:docMk/>
            <pc:sldMk cId="3214557932" sldId="265"/>
            <ac:spMk id="15" creationId="{6E4403C1-AD4A-8FA9-B7B3-9181E8BC079D}"/>
          </ac:spMkLst>
        </pc:spChg>
        <pc:spChg chg="add mod">
          <ac:chgData name="Singh, Harman" userId="fc83dd60-51c4-461c-a5dd-296171b2114f" providerId="ADAL" clId="{18BB3215-4602-42CA-993E-14E5EB92EE06}" dt="2024-02-16T18:35:16.427" v="827" actId="207"/>
          <ac:spMkLst>
            <pc:docMk/>
            <pc:sldMk cId="3214557932" sldId="265"/>
            <ac:spMk id="16" creationId="{C8D3142E-731A-8D3C-4C60-CB858D338163}"/>
          </ac:spMkLst>
        </pc:spChg>
        <pc:spChg chg="add mod">
          <ac:chgData name="Singh, Harman" userId="fc83dd60-51c4-461c-a5dd-296171b2114f" providerId="ADAL" clId="{18BB3215-4602-42CA-993E-14E5EB92EE06}" dt="2024-02-16T18:35:34.791" v="863" actId="1076"/>
          <ac:spMkLst>
            <pc:docMk/>
            <pc:sldMk cId="3214557932" sldId="265"/>
            <ac:spMk id="17" creationId="{7A36EBA1-8258-2E33-53C2-25CD5352CB23}"/>
          </ac:spMkLst>
        </pc:spChg>
        <pc:picChg chg="add del mod modCrop">
          <ac:chgData name="Singh, Harman" userId="fc83dd60-51c4-461c-a5dd-296171b2114f" providerId="ADAL" clId="{18BB3215-4602-42CA-993E-14E5EB92EE06}" dt="2024-02-16T18:31:19.489" v="631" actId="478"/>
          <ac:picMkLst>
            <pc:docMk/>
            <pc:sldMk cId="3214557932" sldId="265"/>
            <ac:picMk id="6" creationId="{BF99E11F-6EAF-E712-9D3F-7A5CA2B26D6B}"/>
          </ac:picMkLst>
        </pc:picChg>
        <pc:picChg chg="add mod ord">
          <ac:chgData name="Singh, Harman" userId="fc83dd60-51c4-461c-a5dd-296171b2114f" providerId="ADAL" clId="{18BB3215-4602-42CA-993E-14E5EB92EE06}" dt="2024-02-16T18:35:04.952" v="822" actId="1076"/>
          <ac:picMkLst>
            <pc:docMk/>
            <pc:sldMk cId="3214557932" sldId="265"/>
            <ac:picMk id="9" creationId="{ED2AF133-D6CC-690C-D3EA-4989B07F94BD}"/>
          </ac:picMkLst>
        </pc:picChg>
        <pc:picChg chg="add del">
          <ac:chgData name="Singh, Harman" userId="fc83dd60-51c4-461c-a5dd-296171b2114f" providerId="ADAL" clId="{18BB3215-4602-42CA-993E-14E5EB92EE06}" dt="2024-02-16T18:32:32.791" v="643" actId="22"/>
          <ac:picMkLst>
            <pc:docMk/>
            <pc:sldMk cId="3214557932" sldId="265"/>
            <ac:picMk id="12" creationId="{BBC9E9F0-2AF1-2192-82E5-C3F12E5E4710}"/>
          </ac:picMkLst>
        </pc:picChg>
      </pc:sldChg>
      <pc:sldChg chg="addSp delSp modSp add mod">
        <pc:chgData name="Singh, Harman" userId="fc83dd60-51c4-461c-a5dd-296171b2114f" providerId="ADAL" clId="{18BB3215-4602-42CA-993E-14E5EB92EE06}" dt="2024-02-16T18:37:04.584" v="978" actId="1076"/>
        <pc:sldMkLst>
          <pc:docMk/>
          <pc:sldMk cId="2483784444" sldId="266"/>
        </pc:sldMkLst>
        <pc:spChg chg="add mod">
          <ac:chgData name="Singh, Harman" userId="fc83dd60-51c4-461c-a5dd-296171b2114f" providerId="ADAL" clId="{18BB3215-4602-42CA-993E-14E5EB92EE06}" dt="2024-02-16T18:37:04.584" v="978" actId="1076"/>
          <ac:spMkLst>
            <pc:docMk/>
            <pc:sldMk cId="2483784444" sldId="266"/>
            <ac:spMk id="3" creationId="{966C96F0-981B-D5AA-7EAD-FB475D67A399}"/>
          </ac:spMkLst>
        </pc:spChg>
        <pc:spChg chg="del">
          <ac:chgData name="Singh, Harman" userId="fc83dd60-51c4-461c-a5dd-296171b2114f" providerId="ADAL" clId="{18BB3215-4602-42CA-993E-14E5EB92EE06}" dt="2024-02-16T18:20:35.510" v="579" actId="478"/>
          <ac:spMkLst>
            <pc:docMk/>
            <pc:sldMk cId="2483784444" sldId="266"/>
            <ac:spMk id="4" creationId="{3BCA80FD-CE43-3239-FD50-10BACF6D11DF}"/>
          </ac:spMkLst>
        </pc:spChg>
        <pc:spChg chg="add mod">
          <ac:chgData name="Singh, Harman" userId="fc83dd60-51c4-461c-a5dd-296171b2114f" providerId="ADAL" clId="{18BB3215-4602-42CA-993E-14E5EB92EE06}" dt="2024-02-16T18:37:04.584" v="978" actId="1076"/>
          <ac:spMkLst>
            <pc:docMk/>
            <pc:sldMk cId="2483784444" sldId="266"/>
            <ac:spMk id="5" creationId="{691E3B7D-8906-1DFB-4273-AEE0DCE11DFD}"/>
          </ac:spMkLst>
        </pc:spChg>
        <pc:picChg chg="mod modCrop">
          <ac:chgData name="Singh, Harman" userId="fc83dd60-51c4-461c-a5dd-296171b2114f" providerId="ADAL" clId="{18BB3215-4602-42CA-993E-14E5EB92EE06}" dt="2024-02-16T18:37:04.584" v="978" actId="1076"/>
          <ac:picMkLst>
            <pc:docMk/>
            <pc:sldMk cId="2483784444" sldId="266"/>
            <ac:picMk id="6" creationId="{74FE7899-C5AE-F63B-D642-31D0C0628DF1}"/>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30B038-F17D-442A-99AD-48744C46992B}"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24AED-8126-4CC2-B7D8-68B62A3BC21D}" type="slidenum">
              <a:rPr lang="en-US" smtClean="0"/>
              <a:t>‹#›</a:t>
            </a:fld>
            <a:endParaRPr lang="en-US"/>
          </a:p>
        </p:txBody>
      </p:sp>
    </p:spTree>
    <p:extLst>
      <p:ext uri="{BB962C8B-B14F-4D97-AF65-F5344CB8AC3E}">
        <p14:creationId xmlns:p14="http://schemas.microsoft.com/office/powerpoint/2010/main" val="1600652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30B038-F17D-442A-99AD-48744C46992B}" type="datetimeFigureOut">
              <a:rPr lang="en-US" smtClean="0"/>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C24AED-8126-4CC2-B7D8-68B62A3BC21D}" type="slidenum">
              <a:rPr lang="en-US" smtClean="0"/>
              <a:t>‹#›</a:t>
            </a:fld>
            <a:endParaRPr lang="en-US"/>
          </a:p>
        </p:txBody>
      </p:sp>
    </p:spTree>
    <p:extLst>
      <p:ext uri="{BB962C8B-B14F-4D97-AF65-F5344CB8AC3E}">
        <p14:creationId xmlns:p14="http://schemas.microsoft.com/office/powerpoint/2010/main" val="3833263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30B038-F17D-442A-99AD-48744C46992B}" type="datetimeFigureOut">
              <a:rPr lang="en-US" smtClean="0"/>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C24AED-8126-4CC2-B7D8-68B62A3BC21D}" type="slidenum">
              <a:rPr lang="en-US" smtClean="0"/>
              <a:t>‹#›</a:t>
            </a:fld>
            <a:endParaRPr lang="en-US"/>
          </a:p>
        </p:txBody>
      </p:sp>
    </p:spTree>
    <p:extLst>
      <p:ext uri="{BB962C8B-B14F-4D97-AF65-F5344CB8AC3E}">
        <p14:creationId xmlns:p14="http://schemas.microsoft.com/office/powerpoint/2010/main" val="2452612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30B038-F17D-442A-99AD-48744C46992B}" type="datetimeFigureOut">
              <a:rPr lang="en-US" smtClean="0"/>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C24AED-8126-4CC2-B7D8-68B62A3BC21D}"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4030347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30B038-F17D-442A-99AD-48744C46992B}" type="datetimeFigureOut">
              <a:rPr lang="en-US" smtClean="0"/>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C24AED-8126-4CC2-B7D8-68B62A3BC21D}" type="slidenum">
              <a:rPr lang="en-US" smtClean="0"/>
              <a:t>‹#›</a:t>
            </a:fld>
            <a:endParaRPr lang="en-US"/>
          </a:p>
        </p:txBody>
      </p:sp>
    </p:spTree>
    <p:extLst>
      <p:ext uri="{BB962C8B-B14F-4D97-AF65-F5344CB8AC3E}">
        <p14:creationId xmlns:p14="http://schemas.microsoft.com/office/powerpoint/2010/main" val="3546288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30B038-F17D-442A-99AD-48744C46992B}" type="datetimeFigureOut">
              <a:rPr lang="en-US" smtClean="0"/>
              <a:t>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C24AED-8126-4CC2-B7D8-68B62A3BC21D}" type="slidenum">
              <a:rPr lang="en-US" smtClean="0"/>
              <a:t>‹#›</a:t>
            </a:fld>
            <a:endParaRPr lang="en-US"/>
          </a:p>
        </p:txBody>
      </p:sp>
    </p:spTree>
    <p:extLst>
      <p:ext uri="{BB962C8B-B14F-4D97-AF65-F5344CB8AC3E}">
        <p14:creationId xmlns:p14="http://schemas.microsoft.com/office/powerpoint/2010/main" val="1763313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30B038-F17D-442A-99AD-48744C46992B}" type="datetimeFigureOut">
              <a:rPr lang="en-US" smtClean="0"/>
              <a:t>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C24AED-8126-4CC2-B7D8-68B62A3BC21D}" type="slidenum">
              <a:rPr lang="en-US" smtClean="0"/>
              <a:t>‹#›</a:t>
            </a:fld>
            <a:endParaRPr lang="en-US"/>
          </a:p>
        </p:txBody>
      </p:sp>
    </p:spTree>
    <p:extLst>
      <p:ext uri="{BB962C8B-B14F-4D97-AF65-F5344CB8AC3E}">
        <p14:creationId xmlns:p14="http://schemas.microsoft.com/office/powerpoint/2010/main" val="25936949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30B038-F17D-442A-99AD-48744C46992B}"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24AED-8126-4CC2-B7D8-68B62A3BC21D}" type="slidenum">
              <a:rPr lang="en-US" smtClean="0"/>
              <a:t>‹#›</a:t>
            </a:fld>
            <a:endParaRPr lang="en-US"/>
          </a:p>
        </p:txBody>
      </p:sp>
    </p:spTree>
    <p:extLst>
      <p:ext uri="{BB962C8B-B14F-4D97-AF65-F5344CB8AC3E}">
        <p14:creationId xmlns:p14="http://schemas.microsoft.com/office/powerpoint/2010/main" val="2174798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30B038-F17D-442A-99AD-48744C46992B}"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24AED-8126-4CC2-B7D8-68B62A3BC21D}" type="slidenum">
              <a:rPr lang="en-US" smtClean="0"/>
              <a:t>‹#›</a:t>
            </a:fld>
            <a:endParaRPr lang="en-US"/>
          </a:p>
        </p:txBody>
      </p:sp>
    </p:spTree>
    <p:extLst>
      <p:ext uri="{BB962C8B-B14F-4D97-AF65-F5344CB8AC3E}">
        <p14:creationId xmlns:p14="http://schemas.microsoft.com/office/powerpoint/2010/main" val="339218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636F0-52DB-EAB7-5DB8-F1A5D4CDED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5E9326-085B-7DEF-A951-FB6C8BF70D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48CD8D-A042-1E7B-69F8-220BB7583791}"/>
              </a:ext>
            </a:extLst>
          </p:cNvPr>
          <p:cNvSpPr>
            <a:spLocks noGrp="1"/>
          </p:cNvSpPr>
          <p:nvPr>
            <p:ph type="dt" sz="half" idx="10"/>
          </p:nvPr>
        </p:nvSpPr>
        <p:spPr/>
        <p:txBody>
          <a:bodyPr/>
          <a:lstStyle/>
          <a:p>
            <a:fld id="{6230B038-F17D-442A-99AD-48744C46992B}" type="datetimeFigureOut">
              <a:rPr lang="en-US" smtClean="0"/>
              <a:t>2/16/2024</a:t>
            </a:fld>
            <a:endParaRPr lang="en-US"/>
          </a:p>
        </p:txBody>
      </p:sp>
      <p:sp>
        <p:nvSpPr>
          <p:cNvPr id="5" name="Footer Placeholder 4">
            <a:extLst>
              <a:ext uri="{FF2B5EF4-FFF2-40B4-BE49-F238E27FC236}">
                <a16:creationId xmlns:a16="http://schemas.microsoft.com/office/drawing/2014/main" id="{2EDAC915-E694-4718-29CB-434749A684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E68C92-8E5A-4514-1A51-B006C0DC28C7}"/>
              </a:ext>
            </a:extLst>
          </p:cNvPr>
          <p:cNvSpPr>
            <a:spLocks noGrp="1"/>
          </p:cNvSpPr>
          <p:nvPr>
            <p:ph type="sldNum" sz="quarter" idx="12"/>
          </p:nvPr>
        </p:nvSpPr>
        <p:spPr/>
        <p:txBody>
          <a:bodyPr/>
          <a:lstStyle/>
          <a:p>
            <a:fld id="{EDC24AED-8126-4CC2-B7D8-68B62A3BC21D}" type="slidenum">
              <a:rPr lang="en-US" smtClean="0"/>
              <a:t>‹#›</a:t>
            </a:fld>
            <a:endParaRPr lang="en-US"/>
          </a:p>
        </p:txBody>
      </p:sp>
    </p:spTree>
    <p:extLst>
      <p:ext uri="{BB962C8B-B14F-4D97-AF65-F5344CB8AC3E}">
        <p14:creationId xmlns:p14="http://schemas.microsoft.com/office/powerpoint/2010/main" val="296411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30B038-F17D-442A-99AD-48744C46992B}"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24AED-8126-4CC2-B7D8-68B62A3BC21D}" type="slidenum">
              <a:rPr lang="en-US" smtClean="0"/>
              <a:t>‹#›</a:t>
            </a:fld>
            <a:endParaRPr lang="en-US"/>
          </a:p>
        </p:txBody>
      </p:sp>
    </p:spTree>
    <p:extLst>
      <p:ext uri="{BB962C8B-B14F-4D97-AF65-F5344CB8AC3E}">
        <p14:creationId xmlns:p14="http://schemas.microsoft.com/office/powerpoint/2010/main" val="1275450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30B038-F17D-442A-99AD-48744C46992B}"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24AED-8126-4CC2-B7D8-68B62A3BC21D}" type="slidenum">
              <a:rPr lang="en-US" smtClean="0"/>
              <a:t>‹#›</a:t>
            </a:fld>
            <a:endParaRPr lang="en-US"/>
          </a:p>
        </p:txBody>
      </p:sp>
    </p:spTree>
    <p:extLst>
      <p:ext uri="{BB962C8B-B14F-4D97-AF65-F5344CB8AC3E}">
        <p14:creationId xmlns:p14="http://schemas.microsoft.com/office/powerpoint/2010/main" val="1548597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30B038-F17D-442A-99AD-48744C46992B}" type="datetimeFigureOut">
              <a:rPr lang="en-US" smtClean="0"/>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C24AED-8126-4CC2-B7D8-68B62A3BC21D}" type="slidenum">
              <a:rPr lang="en-US" smtClean="0"/>
              <a:t>‹#›</a:t>
            </a:fld>
            <a:endParaRPr lang="en-US"/>
          </a:p>
        </p:txBody>
      </p:sp>
    </p:spTree>
    <p:extLst>
      <p:ext uri="{BB962C8B-B14F-4D97-AF65-F5344CB8AC3E}">
        <p14:creationId xmlns:p14="http://schemas.microsoft.com/office/powerpoint/2010/main" val="388303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30B038-F17D-442A-99AD-48744C46992B}" type="datetimeFigureOut">
              <a:rPr lang="en-US" smtClean="0"/>
              <a:t>2/16/2024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C24AED-8126-4CC2-B7D8-68B62A3BC21D}" type="slidenum">
              <a:rPr lang="en-US" smtClean="0"/>
              <a:t>‹#›</a:t>
            </a:fld>
            <a:endParaRPr lang="en-US"/>
          </a:p>
        </p:txBody>
      </p:sp>
    </p:spTree>
    <p:extLst>
      <p:ext uri="{BB962C8B-B14F-4D97-AF65-F5344CB8AC3E}">
        <p14:creationId xmlns:p14="http://schemas.microsoft.com/office/powerpoint/2010/main" val="2988763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30B038-F17D-442A-99AD-48744C46992B}" type="datetimeFigureOut">
              <a:rPr lang="en-US" smtClean="0"/>
              <a:t>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C24AED-8126-4CC2-B7D8-68B62A3BC21D}" type="slidenum">
              <a:rPr lang="en-US" smtClean="0"/>
              <a:t>‹#›</a:t>
            </a:fld>
            <a:endParaRPr lang="en-US"/>
          </a:p>
        </p:txBody>
      </p:sp>
    </p:spTree>
    <p:extLst>
      <p:ext uri="{BB962C8B-B14F-4D97-AF65-F5344CB8AC3E}">
        <p14:creationId xmlns:p14="http://schemas.microsoft.com/office/powerpoint/2010/main" val="804253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230B038-F17D-442A-99AD-48744C46992B}" type="datetimeFigureOut">
              <a:rPr lang="en-US" smtClean="0"/>
              <a:t>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C24AED-8126-4CC2-B7D8-68B62A3BC21D}" type="slidenum">
              <a:rPr lang="en-US" smtClean="0"/>
              <a:t>‹#›</a:t>
            </a:fld>
            <a:endParaRPr lang="en-US"/>
          </a:p>
        </p:txBody>
      </p:sp>
    </p:spTree>
    <p:extLst>
      <p:ext uri="{BB962C8B-B14F-4D97-AF65-F5344CB8AC3E}">
        <p14:creationId xmlns:p14="http://schemas.microsoft.com/office/powerpoint/2010/main" val="348869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30B038-F17D-442A-99AD-48744C46992B}" type="datetimeFigureOut">
              <a:rPr lang="en-US" smtClean="0"/>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C24AED-8126-4CC2-B7D8-68B62A3BC21D}" type="slidenum">
              <a:rPr lang="en-US" smtClean="0"/>
              <a:t>‹#›</a:t>
            </a:fld>
            <a:endParaRPr lang="en-US"/>
          </a:p>
        </p:txBody>
      </p:sp>
    </p:spTree>
    <p:extLst>
      <p:ext uri="{BB962C8B-B14F-4D97-AF65-F5344CB8AC3E}">
        <p14:creationId xmlns:p14="http://schemas.microsoft.com/office/powerpoint/2010/main" val="4004286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30B038-F17D-442A-99AD-48744C46992B}" type="datetimeFigureOut">
              <a:rPr lang="en-US" smtClean="0"/>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C24AED-8126-4CC2-B7D8-68B62A3BC21D}" type="slidenum">
              <a:rPr lang="en-US" smtClean="0"/>
              <a:t>‹#›</a:t>
            </a:fld>
            <a:endParaRPr lang="en-US"/>
          </a:p>
        </p:txBody>
      </p:sp>
    </p:spTree>
    <p:extLst>
      <p:ext uri="{BB962C8B-B14F-4D97-AF65-F5344CB8AC3E}">
        <p14:creationId xmlns:p14="http://schemas.microsoft.com/office/powerpoint/2010/main" val="2678965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230B038-F17D-442A-99AD-48744C46992B}" type="datetimeFigureOut">
              <a:rPr lang="en-US" smtClean="0"/>
              <a:t>2/16/2024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DC24AED-8126-4CC2-B7D8-68B62A3BC21D}" type="slidenum">
              <a:rPr lang="en-US" smtClean="0"/>
              <a:t>‹#›</a:t>
            </a:fld>
            <a:endParaRPr lang="en-US"/>
          </a:p>
        </p:txBody>
      </p:sp>
    </p:spTree>
    <p:extLst>
      <p:ext uri="{BB962C8B-B14F-4D97-AF65-F5344CB8AC3E}">
        <p14:creationId xmlns:p14="http://schemas.microsoft.com/office/powerpoint/2010/main" val="14315206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B3ABB-16FB-D8E0-D949-B442E7A621C1}"/>
              </a:ext>
            </a:extLst>
          </p:cNvPr>
          <p:cNvSpPr>
            <a:spLocks noGrp="1"/>
          </p:cNvSpPr>
          <p:nvPr>
            <p:ph type="ctrTitle"/>
          </p:nvPr>
        </p:nvSpPr>
        <p:spPr/>
        <p:txBody>
          <a:bodyPr/>
          <a:lstStyle/>
          <a:p>
            <a:r>
              <a:rPr lang="en-US"/>
              <a:t>Giga wireless communication via MQTT</a:t>
            </a:r>
          </a:p>
        </p:txBody>
      </p:sp>
      <p:sp>
        <p:nvSpPr>
          <p:cNvPr id="3" name="Subtitle 2">
            <a:extLst>
              <a:ext uri="{FF2B5EF4-FFF2-40B4-BE49-F238E27FC236}">
                <a16:creationId xmlns:a16="http://schemas.microsoft.com/office/drawing/2014/main" id="{EEA4F222-EBB7-6874-8012-B11E6912A411}"/>
              </a:ext>
            </a:extLst>
          </p:cNvPr>
          <p:cNvSpPr>
            <a:spLocks noGrp="1"/>
          </p:cNvSpPr>
          <p:nvPr>
            <p:ph type="subTitle" idx="1"/>
          </p:nvPr>
        </p:nvSpPr>
        <p:spPr/>
        <p:txBody>
          <a:bodyPr/>
          <a:lstStyle/>
          <a:p>
            <a:r>
              <a:rPr lang="en-US"/>
              <a:t>By: Harman Singh</a:t>
            </a:r>
          </a:p>
        </p:txBody>
      </p:sp>
    </p:spTree>
    <p:extLst>
      <p:ext uri="{BB962C8B-B14F-4D97-AF65-F5344CB8AC3E}">
        <p14:creationId xmlns:p14="http://schemas.microsoft.com/office/powerpoint/2010/main" val="3377421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15549C-9B99-B3E6-CDC4-4A1278CDCA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9A62F2-8B13-0104-E65D-55A21ADD9619}"/>
              </a:ext>
            </a:extLst>
          </p:cNvPr>
          <p:cNvSpPr>
            <a:spLocks noGrp="1"/>
          </p:cNvSpPr>
          <p:nvPr>
            <p:ph type="title"/>
          </p:nvPr>
        </p:nvSpPr>
        <p:spPr/>
        <p:txBody>
          <a:bodyPr/>
          <a:lstStyle/>
          <a:p>
            <a:r>
              <a:rPr lang="en-US" dirty="0"/>
              <a:t>Code walkthrough - </a:t>
            </a:r>
            <a:r>
              <a:rPr lang="en-US" dirty="0" err="1"/>
              <a:t>matlab</a:t>
            </a:r>
            <a:endParaRPr lang="en-US" dirty="0"/>
          </a:p>
        </p:txBody>
      </p:sp>
      <p:pic>
        <p:nvPicPr>
          <p:cNvPr id="6" name="Picture 5">
            <a:extLst>
              <a:ext uri="{FF2B5EF4-FFF2-40B4-BE49-F238E27FC236}">
                <a16:creationId xmlns:a16="http://schemas.microsoft.com/office/drawing/2014/main" id="{74FE7899-C5AE-F63B-D642-31D0C0628DF1}"/>
              </a:ext>
            </a:extLst>
          </p:cNvPr>
          <p:cNvPicPr>
            <a:picLocks noChangeAspect="1"/>
          </p:cNvPicPr>
          <p:nvPr/>
        </p:nvPicPr>
        <p:blipFill rotWithShape="1">
          <a:blip r:embed="rId2"/>
          <a:srcRect t="51930"/>
          <a:stretch/>
        </p:blipFill>
        <p:spPr>
          <a:xfrm>
            <a:off x="913775" y="3092799"/>
            <a:ext cx="9666561" cy="2831345"/>
          </a:xfrm>
          <a:prstGeom prst="rect">
            <a:avLst/>
          </a:prstGeom>
        </p:spPr>
      </p:pic>
      <p:sp>
        <p:nvSpPr>
          <p:cNvPr id="3" name="Arrow: Right 2">
            <a:extLst>
              <a:ext uri="{FF2B5EF4-FFF2-40B4-BE49-F238E27FC236}">
                <a16:creationId xmlns:a16="http://schemas.microsoft.com/office/drawing/2014/main" id="{966C96F0-981B-D5AA-7EAD-FB475D67A399}"/>
              </a:ext>
            </a:extLst>
          </p:cNvPr>
          <p:cNvSpPr/>
          <p:nvPr/>
        </p:nvSpPr>
        <p:spPr>
          <a:xfrm rot="19899687">
            <a:off x="3725694" y="2908132"/>
            <a:ext cx="875489" cy="369332"/>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91E3B7D-8906-1DFB-4273-AEE0DCE11DFD}"/>
              </a:ext>
            </a:extLst>
          </p:cNvPr>
          <p:cNvSpPr txBox="1"/>
          <p:nvPr/>
        </p:nvSpPr>
        <p:spPr>
          <a:xfrm>
            <a:off x="4786008" y="2525134"/>
            <a:ext cx="4970834" cy="646331"/>
          </a:xfrm>
          <a:prstGeom prst="rect">
            <a:avLst/>
          </a:prstGeom>
          <a:noFill/>
        </p:spPr>
        <p:txBody>
          <a:bodyPr wrap="square" rtlCol="0">
            <a:spAutoFit/>
          </a:bodyPr>
          <a:lstStyle/>
          <a:p>
            <a:r>
              <a:rPr lang="en-US" dirty="0"/>
              <a:t>It is good practice to unsubscribe/close the MQTT client when you’re done using it</a:t>
            </a:r>
          </a:p>
        </p:txBody>
      </p:sp>
    </p:spTree>
    <p:extLst>
      <p:ext uri="{BB962C8B-B14F-4D97-AF65-F5344CB8AC3E}">
        <p14:creationId xmlns:p14="http://schemas.microsoft.com/office/powerpoint/2010/main" val="2483784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E7956-4D64-10FE-4C3D-1F38842DF84F}"/>
              </a:ext>
            </a:extLst>
          </p:cNvPr>
          <p:cNvSpPr>
            <a:spLocks noGrp="1"/>
          </p:cNvSpPr>
          <p:nvPr>
            <p:ph type="title"/>
          </p:nvPr>
        </p:nvSpPr>
        <p:spPr/>
        <p:txBody>
          <a:bodyPr/>
          <a:lstStyle/>
          <a:p>
            <a:r>
              <a:rPr lang="en-US"/>
              <a:t>What is MQTT?</a:t>
            </a:r>
          </a:p>
        </p:txBody>
      </p:sp>
      <p:sp>
        <p:nvSpPr>
          <p:cNvPr id="3" name="Content Placeholder 2">
            <a:extLst>
              <a:ext uri="{FF2B5EF4-FFF2-40B4-BE49-F238E27FC236}">
                <a16:creationId xmlns:a16="http://schemas.microsoft.com/office/drawing/2014/main" id="{ED50FAAF-0B60-B9D9-4E55-1E824112AD67}"/>
              </a:ext>
            </a:extLst>
          </p:cNvPr>
          <p:cNvSpPr>
            <a:spLocks noGrp="1"/>
          </p:cNvSpPr>
          <p:nvPr>
            <p:ph idx="1"/>
          </p:nvPr>
        </p:nvSpPr>
        <p:spPr/>
        <p:txBody>
          <a:bodyPr/>
          <a:lstStyle/>
          <a:p>
            <a:r>
              <a:rPr lang="en-US" u="sng" dirty="0"/>
              <a:t>Message Queuing Telemetry Transport</a:t>
            </a:r>
            <a:r>
              <a:rPr lang="en-US" dirty="0"/>
              <a:t> is simply a network protocol</a:t>
            </a:r>
          </a:p>
          <a:p>
            <a:r>
              <a:rPr lang="en-US" dirty="0"/>
              <a:t>Uses publish-subscribe method for message communication/queuing</a:t>
            </a:r>
          </a:p>
        </p:txBody>
      </p:sp>
    </p:spTree>
    <p:extLst>
      <p:ext uri="{BB962C8B-B14F-4D97-AF65-F5344CB8AC3E}">
        <p14:creationId xmlns:p14="http://schemas.microsoft.com/office/powerpoint/2010/main" val="2523818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7BCA-0876-1A47-1E92-EBF05A395B34}"/>
              </a:ext>
            </a:extLst>
          </p:cNvPr>
          <p:cNvSpPr>
            <a:spLocks noGrp="1"/>
          </p:cNvSpPr>
          <p:nvPr>
            <p:ph type="title"/>
          </p:nvPr>
        </p:nvSpPr>
        <p:spPr/>
        <p:txBody>
          <a:bodyPr/>
          <a:lstStyle/>
          <a:p>
            <a:r>
              <a:rPr lang="en-US"/>
              <a:t>Basic MQTT Architecture </a:t>
            </a:r>
          </a:p>
        </p:txBody>
      </p:sp>
      <p:grpSp>
        <p:nvGrpSpPr>
          <p:cNvPr id="8" name="Group 7">
            <a:extLst>
              <a:ext uri="{FF2B5EF4-FFF2-40B4-BE49-F238E27FC236}">
                <a16:creationId xmlns:a16="http://schemas.microsoft.com/office/drawing/2014/main" id="{02762811-14C9-B897-25F7-02D22542C53B}"/>
              </a:ext>
            </a:extLst>
          </p:cNvPr>
          <p:cNvGrpSpPr/>
          <p:nvPr/>
        </p:nvGrpSpPr>
        <p:grpSpPr>
          <a:xfrm>
            <a:off x="650049" y="4656858"/>
            <a:ext cx="1616364" cy="1520935"/>
            <a:chOff x="457406" y="4257837"/>
            <a:chExt cx="1616364" cy="1520935"/>
          </a:xfrm>
        </p:grpSpPr>
        <p:pic>
          <p:nvPicPr>
            <p:cNvPr id="5" name="Picture 4" descr="An orange rectangular object with black squares&#10;&#10;Description automatically generated">
              <a:extLst>
                <a:ext uri="{FF2B5EF4-FFF2-40B4-BE49-F238E27FC236}">
                  <a16:creationId xmlns:a16="http://schemas.microsoft.com/office/drawing/2014/main" id="{D79B7EB5-FB36-C160-CA00-71B9F0D8D9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257837"/>
              <a:ext cx="854776" cy="1028302"/>
            </a:xfrm>
            <a:prstGeom prst="rect">
              <a:avLst/>
            </a:prstGeom>
          </p:spPr>
        </p:pic>
        <p:sp>
          <p:nvSpPr>
            <p:cNvPr id="7" name="TextBox 6">
              <a:extLst>
                <a:ext uri="{FF2B5EF4-FFF2-40B4-BE49-F238E27FC236}">
                  <a16:creationId xmlns:a16="http://schemas.microsoft.com/office/drawing/2014/main" id="{80E5348C-04C3-40DF-6232-EB111687EFE3}"/>
                </a:ext>
              </a:extLst>
            </p:cNvPr>
            <p:cNvSpPr txBox="1"/>
            <p:nvPr/>
          </p:nvSpPr>
          <p:spPr>
            <a:xfrm>
              <a:off x="457406" y="5440218"/>
              <a:ext cx="1616364" cy="338554"/>
            </a:xfrm>
            <a:prstGeom prst="rect">
              <a:avLst/>
            </a:prstGeom>
            <a:noFill/>
          </p:spPr>
          <p:txBody>
            <a:bodyPr wrap="square" rtlCol="0">
              <a:spAutoFit/>
            </a:bodyPr>
            <a:lstStyle/>
            <a:p>
              <a:pPr algn="ctr"/>
              <a:r>
                <a:rPr lang="en-US" sz="1600" i="1"/>
                <a:t>Arduino GIGA</a:t>
              </a:r>
            </a:p>
          </p:txBody>
        </p:sp>
      </p:grpSp>
      <p:grpSp>
        <p:nvGrpSpPr>
          <p:cNvPr id="10" name="Group 9">
            <a:extLst>
              <a:ext uri="{FF2B5EF4-FFF2-40B4-BE49-F238E27FC236}">
                <a16:creationId xmlns:a16="http://schemas.microsoft.com/office/drawing/2014/main" id="{631F7D22-7F25-FA66-1069-DBA1E90D1175}"/>
              </a:ext>
            </a:extLst>
          </p:cNvPr>
          <p:cNvGrpSpPr/>
          <p:nvPr/>
        </p:nvGrpSpPr>
        <p:grpSpPr>
          <a:xfrm>
            <a:off x="9563964" y="4116568"/>
            <a:ext cx="2033193" cy="1905272"/>
            <a:chOff x="8769889" y="3719421"/>
            <a:chExt cx="2033193" cy="1905272"/>
          </a:xfrm>
        </p:grpSpPr>
        <p:pic>
          <p:nvPicPr>
            <p:cNvPr id="1030" name="Picture 6" descr="Cartoon Laptop PNG Transparent Images Free Download | Vector Files | Pngtree">
              <a:extLst>
                <a:ext uri="{FF2B5EF4-FFF2-40B4-BE49-F238E27FC236}">
                  <a16:creationId xmlns:a16="http://schemas.microsoft.com/office/drawing/2014/main" id="{098792D4-FEF4-DFE2-44F1-EE6CDD971F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9273" y="3719421"/>
              <a:ext cx="1566718" cy="156671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6517F3D-1026-A5ED-2903-3A9F5640302F}"/>
                </a:ext>
              </a:extLst>
            </p:cNvPr>
            <p:cNvSpPr txBox="1"/>
            <p:nvPr/>
          </p:nvSpPr>
          <p:spPr>
            <a:xfrm>
              <a:off x="8769889" y="5286139"/>
              <a:ext cx="2033193" cy="338554"/>
            </a:xfrm>
            <a:prstGeom prst="rect">
              <a:avLst/>
            </a:prstGeom>
            <a:noFill/>
          </p:spPr>
          <p:txBody>
            <a:bodyPr wrap="square" rtlCol="0">
              <a:spAutoFit/>
            </a:bodyPr>
            <a:lstStyle/>
            <a:p>
              <a:pPr algn="ctr"/>
              <a:r>
                <a:rPr lang="en-US" sz="1600" i="1"/>
                <a:t>Your laptop</a:t>
              </a:r>
            </a:p>
          </p:txBody>
        </p:sp>
      </p:grpSp>
      <p:grpSp>
        <p:nvGrpSpPr>
          <p:cNvPr id="16" name="Group 15">
            <a:extLst>
              <a:ext uri="{FF2B5EF4-FFF2-40B4-BE49-F238E27FC236}">
                <a16:creationId xmlns:a16="http://schemas.microsoft.com/office/drawing/2014/main" id="{C05D98E4-482B-A1E6-E6E2-FF22F1000B9F}"/>
              </a:ext>
            </a:extLst>
          </p:cNvPr>
          <p:cNvGrpSpPr/>
          <p:nvPr/>
        </p:nvGrpSpPr>
        <p:grpSpPr>
          <a:xfrm>
            <a:off x="2336738" y="3429000"/>
            <a:ext cx="1566718" cy="1566086"/>
            <a:chOff x="2514404" y="3383160"/>
            <a:chExt cx="1566718" cy="1566086"/>
          </a:xfrm>
        </p:grpSpPr>
        <p:pic>
          <p:nvPicPr>
            <p:cNvPr id="1026" name="Picture 2" descr="Full, internet, strong signal, wifi icon - Download on Iconfinder">
              <a:extLst>
                <a:ext uri="{FF2B5EF4-FFF2-40B4-BE49-F238E27FC236}">
                  <a16:creationId xmlns:a16="http://schemas.microsoft.com/office/drawing/2014/main" id="{71778DFF-12F3-BC6B-ADAC-45E2F1A644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601712">
              <a:off x="2807424" y="3383160"/>
              <a:ext cx="980679" cy="98067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0CDF709-7B82-C447-6E03-E1D26C4FC539}"/>
                </a:ext>
              </a:extLst>
            </p:cNvPr>
            <p:cNvSpPr txBox="1"/>
            <p:nvPr/>
          </p:nvSpPr>
          <p:spPr>
            <a:xfrm>
              <a:off x="2514404" y="4364471"/>
              <a:ext cx="1566718" cy="584775"/>
            </a:xfrm>
            <a:prstGeom prst="rect">
              <a:avLst/>
            </a:prstGeom>
            <a:noFill/>
          </p:spPr>
          <p:txBody>
            <a:bodyPr wrap="square" rtlCol="0">
              <a:spAutoFit/>
            </a:bodyPr>
            <a:lstStyle/>
            <a:p>
              <a:pPr algn="ctr"/>
              <a:r>
                <a:rPr lang="en-US" sz="1600" i="1"/>
                <a:t>RHIT-OPEN (or any other Wi-Fi)</a:t>
              </a:r>
            </a:p>
          </p:txBody>
        </p:sp>
      </p:grpSp>
      <p:grpSp>
        <p:nvGrpSpPr>
          <p:cNvPr id="15" name="Group 14">
            <a:extLst>
              <a:ext uri="{FF2B5EF4-FFF2-40B4-BE49-F238E27FC236}">
                <a16:creationId xmlns:a16="http://schemas.microsoft.com/office/drawing/2014/main" id="{91916681-A3A3-9353-DCF9-0F225B2796A9}"/>
              </a:ext>
            </a:extLst>
          </p:cNvPr>
          <p:cNvGrpSpPr/>
          <p:nvPr/>
        </p:nvGrpSpPr>
        <p:grpSpPr>
          <a:xfrm>
            <a:off x="7651224" y="3488381"/>
            <a:ext cx="1566718" cy="1538912"/>
            <a:chOff x="7107214" y="3330345"/>
            <a:chExt cx="1566718" cy="1538912"/>
          </a:xfrm>
        </p:grpSpPr>
        <p:pic>
          <p:nvPicPr>
            <p:cNvPr id="6" name="Picture 2" descr="Full, internet, strong signal, wifi icon - Download on Iconfinder">
              <a:extLst>
                <a:ext uri="{FF2B5EF4-FFF2-40B4-BE49-F238E27FC236}">
                  <a16:creationId xmlns:a16="http://schemas.microsoft.com/office/drawing/2014/main" id="{E52414D8-F68E-84BE-5D88-A9729E3D59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8706164">
              <a:off x="7500472" y="3330345"/>
              <a:ext cx="1005721" cy="100572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F572C8D-2B5B-8F2E-6B0B-CE4BEBE86A2D}"/>
                </a:ext>
              </a:extLst>
            </p:cNvPr>
            <p:cNvSpPr txBox="1"/>
            <p:nvPr/>
          </p:nvSpPr>
          <p:spPr>
            <a:xfrm>
              <a:off x="7107214" y="4284482"/>
              <a:ext cx="1566718" cy="584775"/>
            </a:xfrm>
            <a:prstGeom prst="rect">
              <a:avLst/>
            </a:prstGeom>
            <a:noFill/>
          </p:spPr>
          <p:txBody>
            <a:bodyPr wrap="square" rtlCol="0">
              <a:spAutoFit/>
            </a:bodyPr>
            <a:lstStyle/>
            <a:p>
              <a:pPr algn="ctr"/>
              <a:r>
                <a:rPr lang="en-US" sz="1600" i="1"/>
                <a:t>RHIT-OPEN (or any other Wi-Fi)</a:t>
              </a:r>
            </a:p>
          </p:txBody>
        </p:sp>
      </p:grpSp>
      <p:pic>
        <p:nvPicPr>
          <p:cNvPr id="1032" name="Picture 8" descr="HiveMQ | InfluxData">
            <a:extLst>
              <a:ext uri="{FF2B5EF4-FFF2-40B4-BE49-F238E27FC236}">
                <a16:creationId xmlns:a16="http://schemas.microsoft.com/office/drawing/2014/main" id="{3FD0A73E-EDBA-3A39-29FF-77350009A0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2010" y="1776214"/>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9513ED91-BC40-78F8-DAD7-1FE1F45D291E}"/>
              </a:ext>
            </a:extLst>
          </p:cNvPr>
          <p:cNvSpPr txBox="1"/>
          <p:nvPr/>
        </p:nvSpPr>
        <p:spPr>
          <a:xfrm>
            <a:off x="4864575" y="3919339"/>
            <a:ext cx="2137077" cy="830997"/>
          </a:xfrm>
          <a:prstGeom prst="rect">
            <a:avLst/>
          </a:prstGeom>
          <a:noFill/>
        </p:spPr>
        <p:txBody>
          <a:bodyPr wrap="square" rtlCol="0">
            <a:spAutoFit/>
          </a:bodyPr>
          <a:lstStyle/>
          <a:p>
            <a:r>
              <a:rPr lang="en-US" sz="1600"/>
              <a:t>An MQTT broker (we’ll be using </a:t>
            </a:r>
            <a:r>
              <a:rPr lang="en-US" sz="1600" err="1"/>
              <a:t>HiveMQ</a:t>
            </a:r>
            <a:r>
              <a:rPr lang="en-US" sz="1600"/>
              <a:t> for this project)</a:t>
            </a:r>
          </a:p>
        </p:txBody>
      </p:sp>
      <p:sp>
        <p:nvSpPr>
          <p:cNvPr id="20" name="TextBox 19">
            <a:extLst>
              <a:ext uri="{FF2B5EF4-FFF2-40B4-BE49-F238E27FC236}">
                <a16:creationId xmlns:a16="http://schemas.microsoft.com/office/drawing/2014/main" id="{2BD08849-D2F0-317C-8E01-78F95F89A3BC}"/>
              </a:ext>
            </a:extLst>
          </p:cNvPr>
          <p:cNvSpPr txBox="1"/>
          <p:nvPr/>
        </p:nvSpPr>
        <p:spPr>
          <a:xfrm>
            <a:off x="3989407" y="5818157"/>
            <a:ext cx="4213185" cy="646331"/>
          </a:xfrm>
          <a:prstGeom prst="rect">
            <a:avLst/>
          </a:prstGeom>
          <a:noFill/>
        </p:spPr>
        <p:txBody>
          <a:bodyPr wrap="square" rtlCol="0">
            <a:spAutoFit/>
          </a:bodyPr>
          <a:lstStyle/>
          <a:p>
            <a:r>
              <a:rPr lang="en-US">
                <a:solidFill>
                  <a:srgbClr val="00B050"/>
                </a:solidFill>
              </a:rPr>
              <a:t>*The GIGA and your laptop do not have to be connected to the same Wi-Fi</a:t>
            </a:r>
          </a:p>
        </p:txBody>
      </p:sp>
    </p:spTree>
    <p:extLst>
      <p:ext uri="{BB962C8B-B14F-4D97-AF65-F5344CB8AC3E}">
        <p14:creationId xmlns:p14="http://schemas.microsoft.com/office/powerpoint/2010/main" val="606231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28B6-E716-BE68-1BA8-83D0B3A41842}"/>
              </a:ext>
            </a:extLst>
          </p:cNvPr>
          <p:cNvSpPr>
            <a:spLocks noGrp="1"/>
          </p:cNvSpPr>
          <p:nvPr>
            <p:ph type="title"/>
          </p:nvPr>
        </p:nvSpPr>
        <p:spPr/>
        <p:txBody>
          <a:bodyPr/>
          <a:lstStyle/>
          <a:p>
            <a:r>
              <a:rPr lang="en-US"/>
              <a:t>How it works</a:t>
            </a:r>
          </a:p>
        </p:txBody>
      </p:sp>
      <p:sp>
        <p:nvSpPr>
          <p:cNvPr id="3" name="Content Placeholder 2">
            <a:extLst>
              <a:ext uri="{FF2B5EF4-FFF2-40B4-BE49-F238E27FC236}">
                <a16:creationId xmlns:a16="http://schemas.microsoft.com/office/drawing/2014/main" id="{4A443A3F-F09B-9B0F-693B-B43324D1CC58}"/>
              </a:ext>
            </a:extLst>
          </p:cNvPr>
          <p:cNvSpPr>
            <a:spLocks noGrp="1"/>
          </p:cNvSpPr>
          <p:nvPr>
            <p:ph idx="1"/>
          </p:nvPr>
        </p:nvSpPr>
        <p:spPr>
          <a:xfrm>
            <a:off x="838200" y="1825625"/>
            <a:ext cx="10515600" cy="3741798"/>
          </a:xfrm>
        </p:spPr>
        <p:txBody>
          <a:bodyPr>
            <a:normAutofit fontScale="92500" lnSpcReduction="10000"/>
          </a:bodyPr>
          <a:lstStyle/>
          <a:p>
            <a:r>
              <a:rPr lang="en-US" dirty="0"/>
              <a:t>Publishing to topic “x” – sending data to topic “x” and their subscribers</a:t>
            </a:r>
          </a:p>
          <a:p>
            <a:r>
              <a:rPr lang="en-US" dirty="0"/>
              <a:t>Subscribing to topic “x” – receiving data from things publishing to topic “x”</a:t>
            </a:r>
          </a:p>
          <a:p>
            <a:r>
              <a:rPr lang="en-US" dirty="0"/>
              <a:t>The broker acts as a middle man of handling and sending publish/subscribe topics</a:t>
            </a:r>
          </a:p>
          <a:p>
            <a:endParaRPr lang="en-US" dirty="0"/>
          </a:p>
          <a:p>
            <a:r>
              <a:rPr lang="en-US" dirty="0"/>
              <a:t>Example:</a:t>
            </a:r>
          </a:p>
          <a:p>
            <a:pPr lvl="1"/>
            <a:r>
              <a:rPr lang="en-US" dirty="0"/>
              <a:t>Arduino publishes to topic “ultrasonic-data”</a:t>
            </a:r>
          </a:p>
          <a:p>
            <a:pPr lvl="1"/>
            <a:r>
              <a:rPr lang="en-US" dirty="0"/>
              <a:t>MATLAB subscribes to “ultrasonic-data”</a:t>
            </a:r>
          </a:p>
          <a:p>
            <a:pPr lvl="1"/>
            <a:r>
              <a:rPr lang="en-US" dirty="0"/>
              <a:t>Any time the Arduino publishes data to “ultrasonic-data” MATLAB will automatically receive that data</a:t>
            </a:r>
          </a:p>
        </p:txBody>
      </p:sp>
      <p:sp>
        <p:nvSpPr>
          <p:cNvPr id="4" name="TextBox 3">
            <a:extLst>
              <a:ext uri="{FF2B5EF4-FFF2-40B4-BE49-F238E27FC236}">
                <a16:creationId xmlns:a16="http://schemas.microsoft.com/office/drawing/2014/main" id="{E9DE76B1-2847-4BEE-96D2-4F474243A73E}"/>
              </a:ext>
            </a:extLst>
          </p:cNvPr>
          <p:cNvSpPr txBox="1"/>
          <p:nvPr/>
        </p:nvSpPr>
        <p:spPr>
          <a:xfrm>
            <a:off x="636608" y="5567423"/>
            <a:ext cx="10717192" cy="1477328"/>
          </a:xfrm>
          <a:prstGeom prst="rect">
            <a:avLst/>
          </a:prstGeom>
          <a:noFill/>
        </p:spPr>
        <p:txBody>
          <a:bodyPr wrap="square" rtlCol="0">
            <a:spAutoFit/>
          </a:bodyPr>
          <a:lstStyle/>
          <a:p>
            <a:r>
              <a:rPr lang="en-US" b="1" u="sng" dirty="0">
                <a:solidFill>
                  <a:srgbClr val="FF0000"/>
                </a:solidFill>
              </a:rPr>
              <a:t>Warning:</a:t>
            </a:r>
            <a:r>
              <a:rPr lang="en-US" dirty="0">
                <a:solidFill>
                  <a:srgbClr val="FF0000"/>
                </a:solidFill>
              </a:rPr>
              <a:t> since we are using a public broker that can be accessed by anyone, it is IMPORTANT to have UNIQUE topic names so you don’t accidentally send/receive data from other topics. A good convention is to use the following structure &gt;&gt; Arduino would publish to “ece425/your_username/</a:t>
            </a:r>
            <a:r>
              <a:rPr lang="en-US" dirty="0" err="1">
                <a:solidFill>
                  <a:srgbClr val="FF0000"/>
                </a:solidFill>
              </a:rPr>
              <a:t>to_matlab</a:t>
            </a:r>
            <a:r>
              <a:rPr lang="en-US" dirty="0">
                <a:solidFill>
                  <a:srgbClr val="FF0000"/>
                </a:solidFill>
              </a:rPr>
              <a:t>”, and </a:t>
            </a:r>
            <a:r>
              <a:rPr lang="en-US" dirty="0" err="1">
                <a:solidFill>
                  <a:srgbClr val="FF0000"/>
                </a:solidFill>
              </a:rPr>
              <a:t>matlab</a:t>
            </a:r>
            <a:r>
              <a:rPr lang="en-US" dirty="0">
                <a:solidFill>
                  <a:srgbClr val="FF0000"/>
                </a:solidFill>
              </a:rPr>
              <a:t> would subscribe to the same topic</a:t>
            </a:r>
          </a:p>
          <a:p>
            <a:endParaRPr lang="en-US" dirty="0">
              <a:solidFill>
                <a:srgbClr val="FF0000"/>
              </a:solidFill>
            </a:endParaRPr>
          </a:p>
        </p:txBody>
      </p:sp>
    </p:spTree>
    <p:extLst>
      <p:ext uri="{BB962C8B-B14F-4D97-AF65-F5344CB8AC3E}">
        <p14:creationId xmlns:p14="http://schemas.microsoft.com/office/powerpoint/2010/main" val="719097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C6478-B1F9-D467-8CE6-6FB0EE7C6EAF}"/>
              </a:ext>
            </a:extLst>
          </p:cNvPr>
          <p:cNvSpPr>
            <a:spLocks noGrp="1"/>
          </p:cNvSpPr>
          <p:nvPr>
            <p:ph type="title"/>
          </p:nvPr>
        </p:nvSpPr>
        <p:spPr>
          <a:xfrm>
            <a:off x="541826" y="134474"/>
            <a:ext cx="10364451" cy="1596177"/>
          </a:xfrm>
        </p:spPr>
        <p:txBody>
          <a:bodyPr/>
          <a:lstStyle/>
          <a:p>
            <a:r>
              <a:rPr lang="en-US"/>
              <a:t>Visual example - setup</a:t>
            </a:r>
          </a:p>
        </p:txBody>
      </p:sp>
      <p:grpSp>
        <p:nvGrpSpPr>
          <p:cNvPr id="4" name="Group 3">
            <a:extLst>
              <a:ext uri="{FF2B5EF4-FFF2-40B4-BE49-F238E27FC236}">
                <a16:creationId xmlns:a16="http://schemas.microsoft.com/office/drawing/2014/main" id="{B9AB62E1-AFBB-E085-DD80-0DFC86E168DD}"/>
              </a:ext>
            </a:extLst>
          </p:cNvPr>
          <p:cNvGrpSpPr/>
          <p:nvPr/>
        </p:nvGrpSpPr>
        <p:grpSpPr>
          <a:xfrm>
            <a:off x="650049" y="4656858"/>
            <a:ext cx="1616364" cy="1520935"/>
            <a:chOff x="457406" y="4257837"/>
            <a:chExt cx="1616364" cy="1520935"/>
          </a:xfrm>
        </p:grpSpPr>
        <p:pic>
          <p:nvPicPr>
            <p:cNvPr id="5" name="Picture 4" descr="An orange rectangular object with black squares&#10;&#10;Description automatically generated">
              <a:extLst>
                <a:ext uri="{FF2B5EF4-FFF2-40B4-BE49-F238E27FC236}">
                  <a16:creationId xmlns:a16="http://schemas.microsoft.com/office/drawing/2014/main" id="{052E7007-BE66-D724-75DA-C1A5C7AE79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257837"/>
              <a:ext cx="854776" cy="1028302"/>
            </a:xfrm>
            <a:prstGeom prst="rect">
              <a:avLst/>
            </a:prstGeom>
          </p:spPr>
        </p:pic>
        <p:sp>
          <p:nvSpPr>
            <p:cNvPr id="6" name="TextBox 5">
              <a:extLst>
                <a:ext uri="{FF2B5EF4-FFF2-40B4-BE49-F238E27FC236}">
                  <a16:creationId xmlns:a16="http://schemas.microsoft.com/office/drawing/2014/main" id="{0130FDAC-E466-6F39-C037-7F111EC73744}"/>
                </a:ext>
              </a:extLst>
            </p:cNvPr>
            <p:cNvSpPr txBox="1"/>
            <p:nvPr/>
          </p:nvSpPr>
          <p:spPr>
            <a:xfrm>
              <a:off x="457406" y="5440218"/>
              <a:ext cx="1616364" cy="338554"/>
            </a:xfrm>
            <a:prstGeom prst="rect">
              <a:avLst/>
            </a:prstGeom>
            <a:noFill/>
          </p:spPr>
          <p:txBody>
            <a:bodyPr wrap="square" rtlCol="0">
              <a:spAutoFit/>
            </a:bodyPr>
            <a:lstStyle/>
            <a:p>
              <a:pPr algn="ctr"/>
              <a:r>
                <a:rPr lang="en-US" sz="1600" i="1"/>
                <a:t>Arduino GIGA</a:t>
              </a:r>
            </a:p>
          </p:txBody>
        </p:sp>
      </p:grpSp>
      <p:grpSp>
        <p:nvGrpSpPr>
          <p:cNvPr id="7" name="Group 6">
            <a:extLst>
              <a:ext uri="{FF2B5EF4-FFF2-40B4-BE49-F238E27FC236}">
                <a16:creationId xmlns:a16="http://schemas.microsoft.com/office/drawing/2014/main" id="{27F356D2-2405-2098-35A4-C7854EF0B038}"/>
              </a:ext>
            </a:extLst>
          </p:cNvPr>
          <p:cNvGrpSpPr/>
          <p:nvPr/>
        </p:nvGrpSpPr>
        <p:grpSpPr>
          <a:xfrm>
            <a:off x="9563964" y="4116568"/>
            <a:ext cx="2033193" cy="1905272"/>
            <a:chOff x="8769889" y="3719421"/>
            <a:chExt cx="2033193" cy="1905272"/>
          </a:xfrm>
        </p:grpSpPr>
        <p:pic>
          <p:nvPicPr>
            <p:cNvPr id="8" name="Picture 6" descr="Cartoon Laptop PNG Transparent Images Free Download | Vector Files | Pngtree">
              <a:extLst>
                <a:ext uri="{FF2B5EF4-FFF2-40B4-BE49-F238E27FC236}">
                  <a16:creationId xmlns:a16="http://schemas.microsoft.com/office/drawing/2014/main" id="{284EC6D4-3414-E83F-FBD8-1F5FB9208A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9273" y="3719421"/>
              <a:ext cx="1566718" cy="156671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00D9541-E561-251B-1542-983CE3F2DB62}"/>
                </a:ext>
              </a:extLst>
            </p:cNvPr>
            <p:cNvSpPr txBox="1"/>
            <p:nvPr/>
          </p:nvSpPr>
          <p:spPr>
            <a:xfrm>
              <a:off x="8769889" y="5286139"/>
              <a:ext cx="2033193" cy="338554"/>
            </a:xfrm>
            <a:prstGeom prst="rect">
              <a:avLst/>
            </a:prstGeom>
            <a:noFill/>
          </p:spPr>
          <p:txBody>
            <a:bodyPr wrap="square" rtlCol="0">
              <a:spAutoFit/>
            </a:bodyPr>
            <a:lstStyle/>
            <a:p>
              <a:pPr algn="ctr"/>
              <a:r>
                <a:rPr lang="en-US" sz="1600" i="1"/>
                <a:t>Your laptop</a:t>
              </a:r>
            </a:p>
          </p:txBody>
        </p:sp>
      </p:grpSp>
      <p:grpSp>
        <p:nvGrpSpPr>
          <p:cNvPr id="10" name="Group 9">
            <a:extLst>
              <a:ext uri="{FF2B5EF4-FFF2-40B4-BE49-F238E27FC236}">
                <a16:creationId xmlns:a16="http://schemas.microsoft.com/office/drawing/2014/main" id="{6DC23D39-256C-CD46-DA11-B97385232355}"/>
              </a:ext>
            </a:extLst>
          </p:cNvPr>
          <p:cNvGrpSpPr/>
          <p:nvPr/>
        </p:nvGrpSpPr>
        <p:grpSpPr>
          <a:xfrm>
            <a:off x="2336738" y="3429000"/>
            <a:ext cx="1566718" cy="2058529"/>
            <a:chOff x="2514404" y="3383160"/>
            <a:chExt cx="1566718" cy="2058529"/>
          </a:xfrm>
        </p:grpSpPr>
        <p:pic>
          <p:nvPicPr>
            <p:cNvPr id="11" name="Picture 2" descr="Full, internet, strong signal, wifi icon - Download on Iconfinder">
              <a:extLst>
                <a:ext uri="{FF2B5EF4-FFF2-40B4-BE49-F238E27FC236}">
                  <a16:creationId xmlns:a16="http://schemas.microsoft.com/office/drawing/2014/main" id="{08D124A4-7C83-FD2A-B11B-065DBAD6B9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601712">
              <a:off x="2807424" y="3383160"/>
              <a:ext cx="980679" cy="98067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6160294-7B7F-C2EC-A00E-4A5A98DE15FA}"/>
                </a:ext>
              </a:extLst>
            </p:cNvPr>
            <p:cNvSpPr txBox="1"/>
            <p:nvPr/>
          </p:nvSpPr>
          <p:spPr>
            <a:xfrm>
              <a:off x="2514404" y="4364471"/>
              <a:ext cx="1566718" cy="1077218"/>
            </a:xfrm>
            <a:prstGeom prst="rect">
              <a:avLst/>
            </a:prstGeom>
            <a:noFill/>
          </p:spPr>
          <p:txBody>
            <a:bodyPr wrap="square" rtlCol="0">
              <a:spAutoFit/>
            </a:bodyPr>
            <a:lstStyle/>
            <a:p>
              <a:pPr algn="ctr"/>
              <a:r>
                <a:rPr lang="en-US" sz="1600" i="1" dirty="0"/>
                <a:t>RHIT-OPEN (or any other Wi-Fi), RHIT-OPEN Recommended</a:t>
              </a:r>
            </a:p>
          </p:txBody>
        </p:sp>
      </p:grpSp>
      <p:grpSp>
        <p:nvGrpSpPr>
          <p:cNvPr id="13" name="Group 12">
            <a:extLst>
              <a:ext uri="{FF2B5EF4-FFF2-40B4-BE49-F238E27FC236}">
                <a16:creationId xmlns:a16="http://schemas.microsoft.com/office/drawing/2014/main" id="{11A70876-8691-D751-7678-E61073A35CEE}"/>
              </a:ext>
            </a:extLst>
          </p:cNvPr>
          <p:cNvGrpSpPr/>
          <p:nvPr/>
        </p:nvGrpSpPr>
        <p:grpSpPr>
          <a:xfrm>
            <a:off x="7651224" y="3488381"/>
            <a:ext cx="1566718" cy="2031355"/>
            <a:chOff x="7107214" y="3330345"/>
            <a:chExt cx="1566718" cy="2031355"/>
          </a:xfrm>
        </p:grpSpPr>
        <p:pic>
          <p:nvPicPr>
            <p:cNvPr id="14" name="Picture 2" descr="Full, internet, strong signal, wifi icon - Download on Iconfinder">
              <a:extLst>
                <a:ext uri="{FF2B5EF4-FFF2-40B4-BE49-F238E27FC236}">
                  <a16:creationId xmlns:a16="http://schemas.microsoft.com/office/drawing/2014/main" id="{39F8D583-1710-BB4A-F97E-0DE34F3686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8706164">
              <a:off x="7500472" y="3330345"/>
              <a:ext cx="1005721" cy="100572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C0F5A72E-ECC1-273E-675D-8AA815D0CD9B}"/>
                </a:ext>
              </a:extLst>
            </p:cNvPr>
            <p:cNvSpPr txBox="1"/>
            <p:nvPr/>
          </p:nvSpPr>
          <p:spPr>
            <a:xfrm>
              <a:off x="7107214" y="4284482"/>
              <a:ext cx="1566718" cy="1077218"/>
            </a:xfrm>
            <a:prstGeom prst="rect">
              <a:avLst/>
            </a:prstGeom>
            <a:noFill/>
          </p:spPr>
          <p:txBody>
            <a:bodyPr wrap="square" rtlCol="0">
              <a:spAutoFit/>
            </a:bodyPr>
            <a:lstStyle/>
            <a:p>
              <a:pPr algn="ctr"/>
              <a:r>
                <a:rPr lang="en-US" sz="1600" i="1" dirty="0"/>
                <a:t>RHIT-OPEN (or any other Wi-Fi), RHIT-OPEN Recommended</a:t>
              </a:r>
            </a:p>
          </p:txBody>
        </p:sp>
      </p:grpSp>
      <p:pic>
        <p:nvPicPr>
          <p:cNvPr id="16" name="Picture 8" descr="HiveMQ | InfluxData">
            <a:extLst>
              <a:ext uri="{FF2B5EF4-FFF2-40B4-BE49-F238E27FC236}">
                <a16:creationId xmlns:a16="http://schemas.microsoft.com/office/drawing/2014/main" id="{D7101F11-9732-60C4-3F4E-D278A00804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2010" y="1776214"/>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772418AA-BB94-F036-8EFD-3B2B5994333F}"/>
              </a:ext>
            </a:extLst>
          </p:cNvPr>
          <p:cNvSpPr txBox="1"/>
          <p:nvPr/>
        </p:nvSpPr>
        <p:spPr>
          <a:xfrm>
            <a:off x="4864575" y="3825861"/>
            <a:ext cx="2137077" cy="830997"/>
          </a:xfrm>
          <a:prstGeom prst="rect">
            <a:avLst/>
          </a:prstGeom>
          <a:noFill/>
        </p:spPr>
        <p:txBody>
          <a:bodyPr wrap="square" rtlCol="0">
            <a:spAutoFit/>
          </a:bodyPr>
          <a:lstStyle/>
          <a:p>
            <a:r>
              <a:rPr lang="en-US" sz="1600"/>
              <a:t>An MQTT broker (we’ll be using </a:t>
            </a:r>
            <a:r>
              <a:rPr lang="en-US" sz="1600" err="1"/>
              <a:t>HiveMQ</a:t>
            </a:r>
            <a:r>
              <a:rPr lang="en-US" sz="1600"/>
              <a:t> for this project)</a:t>
            </a:r>
          </a:p>
        </p:txBody>
      </p:sp>
      <p:sp>
        <p:nvSpPr>
          <p:cNvPr id="18" name="Arrow: Right 17">
            <a:extLst>
              <a:ext uri="{FF2B5EF4-FFF2-40B4-BE49-F238E27FC236}">
                <a16:creationId xmlns:a16="http://schemas.microsoft.com/office/drawing/2014/main" id="{38E185AA-884E-1426-C2CF-1F4CE6F0228F}"/>
              </a:ext>
            </a:extLst>
          </p:cNvPr>
          <p:cNvSpPr/>
          <p:nvPr/>
        </p:nvSpPr>
        <p:spPr>
          <a:xfrm rot="19811383">
            <a:off x="471854" y="2810810"/>
            <a:ext cx="4213185" cy="687568"/>
          </a:xfrm>
          <a:prstGeom prst="rightArrow">
            <a:avLst/>
          </a:prstGeom>
          <a:solidFill>
            <a:srgbClr val="7030A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E34F829-0C30-95B7-2881-41DD5FD1519E}"/>
              </a:ext>
            </a:extLst>
          </p:cNvPr>
          <p:cNvSpPr txBox="1"/>
          <p:nvPr/>
        </p:nvSpPr>
        <p:spPr>
          <a:xfrm rot="19873435">
            <a:off x="349142" y="2408876"/>
            <a:ext cx="4560295" cy="369332"/>
          </a:xfrm>
          <a:prstGeom prst="rect">
            <a:avLst/>
          </a:prstGeom>
          <a:noFill/>
        </p:spPr>
        <p:txBody>
          <a:bodyPr wrap="square" rtlCol="0">
            <a:spAutoFit/>
          </a:bodyPr>
          <a:lstStyle/>
          <a:p>
            <a:r>
              <a:rPr lang="en-US"/>
              <a:t>Arduino publishes to “ece425/user/sonar”</a:t>
            </a:r>
          </a:p>
        </p:txBody>
      </p:sp>
      <p:sp>
        <p:nvSpPr>
          <p:cNvPr id="20" name="TextBox 19">
            <a:extLst>
              <a:ext uri="{FF2B5EF4-FFF2-40B4-BE49-F238E27FC236}">
                <a16:creationId xmlns:a16="http://schemas.microsoft.com/office/drawing/2014/main" id="{66C04F3D-5A5F-4D5B-D712-A67F64A8C81D}"/>
              </a:ext>
            </a:extLst>
          </p:cNvPr>
          <p:cNvSpPr txBox="1"/>
          <p:nvPr/>
        </p:nvSpPr>
        <p:spPr>
          <a:xfrm rot="1730417">
            <a:off x="7695212" y="2764217"/>
            <a:ext cx="4560295" cy="369332"/>
          </a:xfrm>
          <a:prstGeom prst="rect">
            <a:avLst/>
          </a:prstGeom>
          <a:noFill/>
        </p:spPr>
        <p:txBody>
          <a:bodyPr wrap="square" rtlCol="0">
            <a:spAutoFit/>
          </a:bodyPr>
          <a:lstStyle/>
          <a:p>
            <a:r>
              <a:rPr lang="en-US"/>
              <a:t>Computer subscribes to “ece425/user/sonar”</a:t>
            </a:r>
          </a:p>
        </p:txBody>
      </p:sp>
      <p:sp>
        <p:nvSpPr>
          <p:cNvPr id="21" name="Arrow: Right 20">
            <a:extLst>
              <a:ext uri="{FF2B5EF4-FFF2-40B4-BE49-F238E27FC236}">
                <a16:creationId xmlns:a16="http://schemas.microsoft.com/office/drawing/2014/main" id="{4907DABE-E1B8-8924-AC12-F9CE0F09DF35}"/>
              </a:ext>
            </a:extLst>
          </p:cNvPr>
          <p:cNvSpPr/>
          <p:nvPr/>
        </p:nvSpPr>
        <p:spPr>
          <a:xfrm rot="12449478">
            <a:off x="6842162" y="2940678"/>
            <a:ext cx="5071115" cy="687568"/>
          </a:xfrm>
          <a:prstGeom prst="rightArrow">
            <a:avLst/>
          </a:prstGeom>
          <a:solidFill>
            <a:srgbClr val="00B05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796E4E18-4B15-E70A-C7D7-E98E341D5CB4}"/>
              </a:ext>
            </a:extLst>
          </p:cNvPr>
          <p:cNvSpPr txBox="1"/>
          <p:nvPr/>
        </p:nvSpPr>
        <p:spPr>
          <a:xfrm>
            <a:off x="4058009" y="5593619"/>
            <a:ext cx="3504341" cy="923330"/>
          </a:xfrm>
          <a:prstGeom prst="rect">
            <a:avLst/>
          </a:prstGeom>
          <a:noFill/>
        </p:spPr>
        <p:txBody>
          <a:bodyPr wrap="square" rtlCol="0">
            <a:spAutoFit/>
          </a:bodyPr>
          <a:lstStyle/>
          <a:p>
            <a:r>
              <a:rPr lang="en-US">
                <a:solidFill>
                  <a:srgbClr val="00B050"/>
                </a:solidFill>
              </a:rPr>
              <a:t>*A single device (Arduino/computer) can be subscribed/publish to multiple topics!</a:t>
            </a:r>
          </a:p>
        </p:txBody>
      </p:sp>
    </p:spTree>
    <p:extLst>
      <p:ext uri="{BB962C8B-B14F-4D97-AF65-F5344CB8AC3E}">
        <p14:creationId xmlns:p14="http://schemas.microsoft.com/office/powerpoint/2010/main" val="498988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6F8D38-EF5C-1BF7-0E32-B9B2832E35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456743-CBCE-CD37-30A3-61CE4BA85B21}"/>
              </a:ext>
            </a:extLst>
          </p:cNvPr>
          <p:cNvSpPr>
            <a:spLocks noGrp="1"/>
          </p:cNvSpPr>
          <p:nvPr>
            <p:ph type="title"/>
          </p:nvPr>
        </p:nvSpPr>
        <p:spPr>
          <a:xfrm>
            <a:off x="913774" y="180037"/>
            <a:ext cx="10364451" cy="1596177"/>
          </a:xfrm>
        </p:spPr>
        <p:txBody>
          <a:bodyPr/>
          <a:lstStyle/>
          <a:p>
            <a:r>
              <a:rPr lang="en-US"/>
              <a:t>Visual example – real time communication</a:t>
            </a:r>
          </a:p>
        </p:txBody>
      </p:sp>
      <p:grpSp>
        <p:nvGrpSpPr>
          <p:cNvPr id="4" name="Group 3">
            <a:extLst>
              <a:ext uri="{FF2B5EF4-FFF2-40B4-BE49-F238E27FC236}">
                <a16:creationId xmlns:a16="http://schemas.microsoft.com/office/drawing/2014/main" id="{8810268D-78FA-A31A-E594-00F1E3C82E2D}"/>
              </a:ext>
            </a:extLst>
          </p:cNvPr>
          <p:cNvGrpSpPr/>
          <p:nvPr/>
        </p:nvGrpSpPr>
        <p:grpSpPr>
          <a:xfrm>
            <a:off x="650049" y="4656858"/>
            <a:ext cx="1616364" cy="1520935"/>
            <a:chOff x="457406" y="4257837"/>
            <a:chExt cx="1616364" cy="1520935"/>
          </a:xfrm>
        </p:grpSpPr>
        <p:pic>
          <p:nvPicPr>
            <p:cNvPr id="5" name="Picture 4" descr="An orange rectangular object with black squares&#10;&#10;Description automatically generated">
              <a:extLst>
                <a:ext uri="{FF2B5EF4-FFF2-40B4-BE49-F238E27FC236}">
                  <a16:creationId xmlns:a16="http://schemas.microsoft.com/office/drawing/2014/main" id="{0F119133-D5EB-EDE6-AEB2-BD9F6F0EBC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257837"/>
              <a:ext cx="854776" cy="1028302"/>
            </a:xfrm>
            <a:prstGeom prst="rect">
              <a:avLst/>
            </a:prstGeom>
          </p:spPr>
        </p:pic>
        <p:sp>
          <p:nvSpPr>
            <p:cNvPr id="6" name="TextBox 5">
              <a:extLst>
                <a:ext uri="{FF2B5EF4-FFF2-40B4-BE49-F238E27FC236}">
                  <a16:creationId xmlns:a16="http://schemas.microsoft.com/office/drawing/2014/main" id="{23B21F1D-EA33-E274-EF9E-9068BC1FA90E}"/>
                </a:ext>
              </a:extLst>
            </p:cNvPr>
            <p:cNvSpPr txBox="1"/>
            <p:nvPr/>
          </p:nvSpPr>
          <p:spPr>
            <a:xfrm>
              <a:off x="457406" y="5440218"/>
              <a:ext cx="1616364" cy="338554"/>
            </a:xfrm>
            <a:prstGeom prst="rect">
              <a:avLst/>
            </a:prstGeom>
            <a:noFill/>
          </p:spPr>
          <p:txBody>
            <a:bodyPr wrap="square" rtlCol="0">
              <a:spAutoFit/>
            </a:bodyPr>
            <a:lstStyle/>
            <a:p>
              <a:pPr algn="ctr"/>
              <a:r>
                <a:rPr lang="en-US" sz="1600" i="1"/>
                <a:t>Arduino GIGA</a:t>
              </a:r>
            </a:p>
          </p:txBody>
        </p:sp>
      </p:grpSp>
      <p:grpSp>
        <p:nvGrpSpPr>
          <p:cNvPr id="7" name="Group 6">
            <a:extLst>
              <a:ext uri="{FF2B5EF4-FFF2-40B4-BE49-F238E27FC236}">
                <a16:creationId xmlns:a16="http://schemas.microsoft.com/office/drawing/2014/main" id="{15E52EBF-0171-156D-BC00-27FCE67EBE83}"/>
              </a:ext>
            </a:extLst>
          </p:cNvPr>
          <p:cNvGrpSpPr/>
          <p:nvPr/>
        </p:nvGrpSpPr>
        <p:grpSpPr>
          <a:xfrm>
            <a:off x="9563964" y="4116568"/>
            <a:ext cx="2033193" cy="1905272"/>
            <a:chOff x="8769889" y="3719421"/>
            <a:chExt cx="2033193" cy="1905272"/>
          </a:xfrm>
        </p:grpSpPr>
        <p:pic>
          <p:nvPicPr>
            <p:cNvPr id="8" name="Picture 6" descr="Cartoon Laptop PNG Transparent Images Free Download | Vector Files | Pngtree">
              <a:extLst>
                <a:ext uri="{FF2B5EF4-FFF2-40B4-BE49-F238E27FC236}">
                  <a16:creationId xmlns:a16="http://schemas.microsoft.com/office/drawing/2014/main" id="{AD45004A-9EBF-F086-D931-5CD1202BD7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9273" y="3719421"/>
              <a:ext cx="1566718" cy="156671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5FC6F8C-10D7-9217-12AA-BC46BDB15B0C}"/>
                </a:ext>
              </a:extLst>
            </p:cNvPr>
            <p:cNvSpPr txBox="1"/>
            <p:nvPr/>
          </p:nvSpPr>
          <p:spPr>
            <a:xfrm>
              <a:off x="8769889" y="5286139"/>
              <a:ext cx="2033193" cy="338554"/>
            </a:xfrm>
            <a:prstGeom prst="rect">
              <a:avLst/>
            </a:prstGeom>
            <a:noFill/>
          </p:spPr>
          <p:txBody>
            <a:bodyPr wrap="square" rtlCol="0">
              <a:spAutoFit/>
            </a:bodyPr>
            <a:lstStyle/>
            <a:p>
              <a:pPr algn="ctr"/>
              <a:r>
                <a:rPr lang="en-US" sz="1600" i="1"/>
                <a:t>Your laptop</a:t>
              </a:r>
            </a:p>
          </p:txBody>
        </p:sp>
      </p:grpSp>
      <p:grpSp>
        <p:nvGrpSpPr>
          <p:cNvPr id="10" name="Group 9">
            <a:extLst>
              <a:ext uri="{FF2B5EF4-FFF2-40B4-BE49-F238E27FC236}">
                <a16:creationId xmlns:a16="http://schemas.microsoft.com/office/drawing/2014/main" id="{B68AD46C-BFC0-1689-18E2-37161B9AF5E5}"/>
              </a:ext>
            </a:extLst>
          </p:cNvPr>
          <p:cNvGrpSpPr/>
          <p:nvPr/>
        </p:nvGrpSpPr>
        <p:grpSpPr>
          <a:xfrm>
            <a:off x="2336738" y="3429000"/>
            <a:ext cx="1566718" cy="1566086"/>
            <a:chOff x="2514404" y="3383160"/>
            <a:chExt cx="1566718" cy="1566086"/>
          </a:xfrm>
        </p:grpSpPr>
        <p:pic>
          <p:nvPicPr>
            <p:cNvPr id="11" name="Picture 2" descr="Full, internet, strong signal, wifi icon - Download on Iconfinder">
              <a:extLst>
                <a:ext uri="{FF2B5EF4-FFF2-40B4-BE49-F238E27FC236}">
                  <a16:creationId xmlns:a16="http://schemas.microsoft.com/office/drawing/2014/main" id="{09427FD7-085A-7F69-0BF4-EFB90DF048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601712">
              <a:off x="2807424" y="3383160"/>
              <a:ext cx="980679" cy="98067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44E536F-BCB3-F931-8F6A-F757CDCCCE95}"/>
                </a:ext>
              </a:extLst>
            </p:cNvPr>
            <p:cNvSpPr txBox="1"/>
            <p:nvPr/>
          </p:nvSpPr>
          <p:spPr>
            <a:xfrm>
              <a:off x="2514404" y="4364471"/>
              <a:ext cx="1566718" cy="584775"/>
            </a:xfrm>
            <a:prstGeom prst="rect">
              <a:avLst/>
            </a:prstGeom>
            <a:noFill/>
          </p:spPr>
          <p:txBody>
            <a:bodyPr wrap="square" rtlCol="0">
              <a:spAutoFit/>
            </a:bodyPr>
            <a:lstStyle/>
            <a:p>
              <a:pPr algn="ctr"/>
              <a:r>
                <a:rPr lang="en-US" sz="1600" i="1"/>
                <a:t>RHIT-OPEN (or any other Wi-Fi)</a:t>
              </a:r>
            </a:p>
          </p:txBody>
        </p:sp>
      </p:grpSp>
      <p:grpSp>
        <p:nvGrpSpPr>
          <p:cNvPr id="13" name="Group 12">
            <a:extLst>
              <a:ext uri="{FF2B5EF4-FFF2-40B4-BE49-F238E27FC236}">
                <a16:creationId xmlns:a16="http://schemas.microsoft.com/office/drawing/2014/main" id="{C4138C4F-7D10-C256-06DD-60D5A39FC999}"/>
              </a:ext>
            </a:extLst>
          </p:cNvPr>
          <p:cNvGrpSpPr/>
          <p:nvPr/>
        </p:nvGrpSpPr>
        <p:grpSpPr>
          <a:xfrm>
            <a:off x="7651224" y="3488381"/>
            <a:ext cx="1566718" cy="1538912"/>
            <a:chOff x="7107214" y="3330345"/>
            <a:chExt cx="1566718" cy="1538912"/>
          </a:xfrm>
        </p:grpSpPr>
        <p:pic>
          <p:nvPicPr>
            <p:cNvPr id="14" name="Picture 2" descr="Full, internet, strong signal, wifi icon - Download on Iconfinder">
              <a:extLst>
                <a:ext uri="{FF2B5EF4-FFF2-40B4-BE49-F238E27FC236}">
                  <a16:creationId xmlns:a16="http://schemas.microsoft.com/office/drawing/2014/main" id="{8CFD5504-9532-2F39-4D09-427CD44EB6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8706164">
              <a:off x="7500472" y="3330345"/>
              <a:ext cx="1005721" cy="100572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846FE81D-24E7-A245-DC7A-37A7ADC32121}"/>
                </a:ext>
              </a:extLst>
            </p:cNvPr>
            <p:cNvSpPr txBox="1"/>
            <p:nvPr/>
          </p:nvSpPr>
          <p:spPr>
            <a:xfrm>
              <a:off x="7107214" y="4284482"/>
              <a:ext cx="1566718" cy="584775"/>
            </a:xfrm>
            <a:prstGeom prst="rect">
              <a:avLst/>
            </a:prstGeom>
            <a:noFill/>
          </p:spPr>
          <p:txBody>
            <a:bodyPr wrap="square" rtlCol="0">
              <a:spAutoFit/>
            </a:bodyPr>
            <a:lstStyle/>
            <a:p>
              <a:pPr algn="ctr"/>
              <a:r>
                <a:rPr lang="en-US" sz="1600" i="1"/>
                <a:t>RHIT-OPEN (or any other Wi-Fi)</a:t>
              </a:r>
            </a:p>
          </p:txBody>
        </p:sp>
      </p:grpSp>
      <p:pic>
        <p:nvPicPr>
          <p:cNvPr id="16" name="Picture 8" descr="HiveMQ | InfluxData">
            <a:extLst>
              <a:ext uri="{FF2B5EF4-FFF2-40B4-BE49-F238E27FC236}">
                <a16:creationId xmlns:a16="http://schemas.microsoft.com/office/drawing/2014/main" id="{0C1D979C-6DE8-FEFA-8648-D85E89821B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2010" y="1776214"/>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5C2DA0F4-3F9E-C1F3-3D2C-F01B3D9B03A4}"/>
              </a:ext>
            </a:extLst>
          </p:cNvPr>
          <p:cNvSpPr txBox="1"/>
          <p:nvPr/>
        </p:nvSpPr>
        <p:spPr>
          <a:xfrm>
            <a:off x="4864575" y="3825861"/>
            <a:ext cx="2137077" cy="830997"/>
          </a:xfrm>
          <a:prstGeom prst="rect">
            <a:avLst/>
          </a:prstGeom>
          <a:noFill/>
        </p:spPr>
        <p:txBody>
          <a:bodyPr wrap="square" rtlCol="0">
            <a:spAutoFit/>
          </a:bodyPr>
          <a:lstStyle/>
          <a:p>
            <a:r>
              <a:rPr lang="en-US" sz="1600"/>
              <a:t>An MQTT broker (we’ll be using </a:t>
            </a:r>
            <a:r>
              <a:rPr lang="en-US" sz="1600" err="1"/>
              <a:t>HiveMQ</a:t>
            </a:r>
            <a:r>
              <a:rPr lang="en-US" sz="1600"/>
              <a:t> for this project)</a:t>
            </a:r>
          </a:p>
        </p:txBody>
      </p:sp>
      <p:sp>
        <p:nvSpPr>
          <p:cNvPr id="18" name="Arrow: Right 17">
            <a:extLst>
              <a:ext uri="{FF2B5EF4-FFF2-40B4-BE49-F238E27FC236}">
                <a16:creationId xmlns:a16="http://schemas.microsoft.com/office/drawing/2014/main" id="{0BBE4E9B-4AB1-8DAC-54AF-51AF775D34F4}"/>
              </a:ext>
            </a:extLst>
          </p:cNvPr>
          <p:cNvSpPr/>
          <p:nvPr/>
        </p:nvSpPr>
        <p:spPr>
          <a:xfrm rot="19811383">
            <a:off x="471854" y="2810810"/>
            <a:ext cx="4213185" cy="687568"/>
          </a:xfrm>
          <a:prstGeom prst="rightArrow">
            <a:avLst/>
          </a:prstGeom>
          <a:solidFill>
            <a:srgbClr val="7030A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548EAAF-1E85-F1C8-BEAA-2F0CA76D3B80}"/>
              </a:ext>
            </a:extLst>
          </p:cNvPr>
          <p:cNvSpPr txBox="1"/>
          <p:nvPr/>
        </p:nvSpPr>
        <p:spPr>
          <a:xfrm rot="19873435">
            <a:off x="349142" y="2408876"/>
            <a:ext cx="4560295" cy="369332"/>
          </a:xfrm>
          <a:prstGeom prst="rect">
            <a:avLst/>
          </a:prstGeom>
          <a:noFill/>
        </p:spPr>
        <p:txBody>
          <a:bodyPr wrap="square" rtlCol="0">
            <a:spAutoFit/>
          </a:bodyPr>
          <a:lstStyle/>
          <a:p>
            <a:r>
              <a:rPr lang="en-US"/>
              <a:t>Arduino sends data to “ece425/user/sonar”</a:t>
            </a:r>
          </a:p>
        </p:txBody>
      </p:sp>
      <p:sp>
        <p:nvSpPr>
          <p:cNvPr id="21" name="Arrow: Right 20">
            <a:extLst>
              <a:ext uri="{FF2B5EF4-FFF2-40B4-BE49-F238E27FC236}">
                <a16:creationId xmlns:a16="http://schemas.microsoft.com/office/drawing/2014/main" id="{0BE0B43F-66A4-8F97-E4DF-F757F7878E54}"/>
              </a:ext>
            </a:extLst>
          </p:cNvPr>
          <p:cNvSpPr/>
          <p:nvPr/>
        </p:nvSpPr>
        <p:spPr>
          <a:xfrm rot="1697347">
            <a:off x="6842162" y="2940678"/>
            <a:ext cx="5071115" cy="687568"/>
          </a:xfrm>
          <a:prstGeom prst="rightArrow">
            <a:avLst/>
          </a:prstGeom>
          <a:solidFill>
            <a:srgbClr val="00B05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764F607-02B1-40E4-AD73-2BC6CF0C5E93}"/>
              </a:ext>
            </a:extLst>
          </p:cNvPr>
          <p:cNvSpPr txBox="1"/>
          <p:nvPr/>
        </p:nvSpPr>
        <p:spPr>
          <a:xfrm rot="1649728">
            <a:off x="7045658" y="2596946"/>
            <a:ext cx="5095412" cy="369332"/>
          </a:xfrm>
          <a:prstGeom prst="rect">
            <a:avLst/>
          </a:prstGeom>
          <a:noFill/>
        </p:spPr>
        <p:txBody>
          <a:bodyPr wrap="square" rtlCol="0">
            <a:spAutoFit/>
          </a:bodyPr>
          <a:lstStyle/>
          <a:p>
            <a:r>
              <a:rPr lang="en-US"/>
              <a:t>Computer receives data from “ece425/user/sonar”</a:t>
            </a:r>
          </a:p>
        </p:txBody>
      </p:sp>
    </p:spTree>
    <p:extLst>
      <p:ext uri="{BB962C8B-B14F-4D97-AF65-F5344CB8AC3E}">
        <p14:creationId xmlns:p14="http://schemas.microsoft.com/office/powerpoint/2010/main" val="651444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B5FC6-2D5C-2F0D-2926-201CD314D1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B91B86-F08C-7383-A147-07A643DBD57B}"/>
              </a:ext>
            </a:extLst>
          </p:cNvPr>
          <p:cNvSpPr>
            <a:spLocks noGrp="1"/>
          </p:cNvSpPr>
          <p:nvPr>
            <p:ph type="title"/>
          </p:nvPr>
        </p:nvSpPr>
        <p:spPr/>
        <p:txBody>
          <a:bodyPr/>
          <a:lstStyle/>
          <a:p>
            <a:r>
              <a:rPr lang="en-US" dirty="0"/>
              <a:t>Code walkthrough - SETUP</a:t>
            </a:r>
          </a:p>
        </p:txBody>
      </p:sp>
      <p:sp>
        <p:nvSpPr>
          <p:cNvPr id="4" name="TextBox 3">
            <a:extLst>
              <a:ext uri="{FF2B5EF4-FFF2-40B4-BE49-F238E27FC236}">
                <a16:creationId xmlns:a16="http://schemas.microsoft.com/office/drawing/2014/main" id="{5D1C527F-110D-18DA-A09B-897E9416085C}"/>
              </a:ext>
            </a:extLst>
          </p:cNvPr>
          <p:cNvSpPr txBox="1"/>
          <p:nvPr/>
        </p:nvSpPr>
        <p:spPr>
          <a:xfrm>
            <a:off x="913775" y="2214694"/>
            <a:ext cx="10088208" cy="369332"/>
          </a:xfrm>
          <a:prstGeom prst="rect">
            <a:avLst/>
          </a:prstGeom>
          <a:noFill/>
        </p:spPr>
        <p:txBody>
          <a:bodyPr wrap="square" rtlCol="0">
            <a:spAutoFit/>
          </a:bodyPr>
          <a:lstStyle/>
          <a:p>
            <a:r>
              <a:rPr lang="en-US" dirty="0"/>
              <a:t>Arduino – install the </a:t>
            </a:r>
            <a:r>
              <a:rPr lang="en-US" dirty="0" err="1"/>
              <a:t>ArduinoMQTTClient</a:t>
            </a:r>
            <a:r>
              <a:rPr lang="en-US" dirty="0"/>
              <a:t> Library</a:t>
            </a:r>
          </a:p>
        </p:txBody>
      </p:sp>
      <p:pic>
        <p:nvPicPr>
          <p:cNvPr id="6" name="Picture 5">
            <a:extLst>
              <a:ext uri="{FF2B5EF4-FFF2-40B4-BE49-F238E27FC236}">
                <a16:creationId xmlns:a16="http://schemas.microsoft.com/office/drawing/2014/main" id="{592410E7-E329-BCEC-BC51-53D92EB32A5F}"/>
              </a:ext>
            </a:extLst>
          </p:cNvPr>
          <p:cNvPicPr>
            <a:picLocks noChangeAspect="1"/>
          </p:cNvPicPr>
          <p:nvPr/>
        </p:nvPicPr>
        <p:blipFill>
          <a:blip r:embed="rId2"/>
          <a:stretch>
            <a:fillRect/>
          </a:stretch>
        </p:blipFill>
        <p:spPr>
          <a:xfrm>
            <a:off x="6096000" y="2077095"/>
            <a:ext cx="2667000" cy="2028825"/>
          </a:xfrm>
          <a:prstGeom prst="rect">
            <a:avLst/>
          </a:prstGeom>
        </p:spPr>
      </p:pic>
      <p:sp>
        <p:nvSpPr>
          <p:cNvPr id="7" name="TextBox 6">
            <a:extLst>
              <a:ext uri="{FF2B5EF4-FFF2-40B4-BE49-F238E27FC236}">
                <a16:creationId xmlns:a16="http://schemas.microsoft.com/office/drawing/2014/main" id="{64117E9B-5B99-D277-4126-593FC4367F2A}"/>
              </a:ext>
            </a:extLst>
          </p:cNvPr>
          <p:cNvSpPr txBox="1"/>
          <p:nvPr/>
        </p:nvSpPr>
        <p:spPr>
          <a:xfrm>
            <a:off x="822983" y="4380077"/>
            <a:ext cx="10088208" cy="369332"/>
          </a:xfrm>
          <a:prstGeom prst="rect">
            <a:avLst/>
          </a:prstGeom>
          <a:noFill/>
        </p:spPr>
        <p:txBody>
          <a:bodyPr wrap="square" rtlCol="0">
            <a:spAutoFit/>
          </a:bodyPr>
          <a:lstStyle/>
          <a:p>
            <a:r>
              <a:rPr lang="en-US" dirty="0"/>
              <a:t>MATLAB – Install the “Industrial Communication Toolbox”</a:t>
            </a:r>
          </a:p>
        </p:txBody>
      </p:sp>
      <p:pic>
        <p:nvPicPr>
          <p:cNvPr id="9" name="Picture 8">
            <a:extLst>
              <a:ext uri="{FF2B5EF4-FFF2-40B4-BE49-F238E27FC236}">
                <a16:creationId xmlns:a16="http://schemas.microsoft.com/office/drawing/2014/main" id="{475E09E6-BE1B-1FDE-46E9-CB797E240514}"/>
              </a:ext>
            </a:extLst>
          </p:cNvPr>
          <p:cNvPicPr>
            <a:picLocks noChangeAspect="1"/>
          </p:cNvPicPr>
          <p:nvPr/>
        </p:nvPicPr>
        <p:blipFill>
          <a:blip r:embed="rId3"/>
          <a:stretch>
            <a:fillRect/>
          </a:stretch>
        </p:blipFill>
        <p:spPr>
          <a:xfrm>
            <a:off x="2190750" y="5023566"/>
            <a:ext cx="7810500" cy="1600200"/>
          </a:xfrm>
          <a:prstGeom prst="rect">
            <a:avLst/>
          </a:prstGeom>
        </p:spPr>
      </p:pic>
    </p:spTree>
    <p:extLst>
      <p:ext uri="{BB962C8B-B14F-4D97-AF65-F5344CB8AC3E}">
        <p14:creationId xmlns:p14="http://schemas.microsoft.com/office/powerpoint/2010/main" val="1655557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995620-6E45-3D2C-F449-B0AAAF35BF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9EE699-A649-47A5-5943-44227C85991D}"/>
              </a:ext>
            </a:extLst>
          </p:cNvPr>
          <p:cNvSpPr>
            <a:spLocks noGrp="1"/>
          </p:cNvSpPr>
          <p:nvPr>
            <p:ph type="title"/>
          </p:nvPr>
        </p:nvSpPr>
        <p:spPr/>
        <p:txBody>
          <a:bodyPr/>
          <a:lstStyle/>
          <a:p>
            <a:r>
              <a:rPr lang="en-US" dirty="0"/>
              <a:t>Code walkthrough - </a:t>
            </a:r>
            <a:r>
              <a:rPr lang="en-US" dirty="0" err="1"/>
              <a:t>arduino</a:t>
            </a:r>
            <a:endParaRPr lang="en-US" dirty="0"/>
          </a:p>
        </p:txBody>
      </p:sp>
      <p:sp>
        <p:nvSpPr>
          <p:cNvPr id="3" name="TextBox 2">
            <a:extLst>
              <a:ext uri="{FF2B5EF4-FFF2-40B4-BE49-F238E27FC236}">
                <a16:creationId xmlns:a16="http://schemas.microsoft.com/office/drawing/2014/main" id="{7F372AC9-1A32-194C-59FF-364482E027F9}"/>
              </a:ext>
            </a:extLst>
          </p:cNvPr>
          <p:cNvSpPr txBox="1"/>
          <p:nvPr/>
        </p:nvSpPr>
        <p:spPr>
          <a:xfrm>
            <a:off x="434729" y="4643307"/>
            <a:ext cx="11116805" cy="1938992"/>
          </a:xfrm>
          <a:prstGeom prst="rect">
            <a:avLst/>
          </a:prstGeom>
          <a:noFill/>
        </p:spPr>
        <p:txBody>
          <a:bodyPr wrap="square" rtlCol="0">
            <a:spAutoFit/>
          </a:bodyPr>
          <a:lstStyle/>
          <a:p>
            <a:r>
              <a:rPr lang="en-US" sz="2400" b="1" dirty="0">
                <a:solidFill>
                  <a:srgbClr val="FF0000"/>
                </a:solidFill>
              </a:rPr>
              <a:t>IMPORTANT: </a:t>
            </a:r>
            <a:r>
              <a:rPr lang="en-US" sz="2400" dirty="0">
                <a:solidFill>
                  <a:srgbClr val="FF0000"/>
                </a:solidFill>
              </a:rPr>
              <a:t>When you are done getting everything to work and it all checks out, remove all serial-related statements (like </a:t>
            </a:r>
            <a:r>
              <a:rPr lang="en-US" sz="2400" dirty="0" err="1">
                <a:solidFill>
                  <a:srgbClr val="FF0000"/>
                </a:solidFill>
              </a:rPr>
              <a:t>Serial.println</a:t>
            </a:r>
            <a:r>
              <a:rPr lang="en-US" sz="2400" dirty="0">
                <a:solidFill>
                  <a:srgbClr val="FF0000"/>
                </a:solidFill>
              </a:rPr>
              <a:t> ) when you want it to work when the USB cable is unplugged from the </a:t>
            </a:r>
            <a:r>
              <a:rPr lang="en-US" sz="2400" dirty="0" err="1">
                <a:solidFill>
                  <a:srgbClr val="FF0000"/>
                </a:solidFill>
              </a:rPr>
              <a:t>arduino</a:t>
            </a:r>
            <a:r>
              <a:rPr lang="en-US" sz="2400" dirty="0">
                <a:solidFill>
                  <a:srgbClr val="FF0000"/>
                </a:solidFill>
              </a:rPr>
              <a:t>. If there are serial commands occurring when the serial cable is not connected to the computer, your code will not work because it will continuously send serial commands until it knows the computer received it</a:t>
            </a:r>
          </a:p>
        </p:txBody>
      </p:sp>
      <p:sp>
        <p:nvSpPr>
          <p:cNvPr id="4" name="TextBox 3">
            <a:extLst>
              <a:ext uri="{FF2B5EF4-FFF2-40B4-BE49-F238E27FC236}">
                <a16:creationId xmlns:a16="http://schemas.microsoft.com/office/drawing/2014/main" id="{EF09C8A1-B1E9-EA6E-036D-F10B3FC33169}"/>
              </a:ext>
            </a:extLst>
          </p:cNvPr>
          <p:cNvSpPr txBox="1"/>
          <p:nvPr/>
        </p:nvSpPr>
        <p:spPr>
          <a:xfrm>
            <a:off x="913775" y="2214694"/>
            <a:ext cx="10088208" cy="646331"/>
          </a:xfrm>
          <a:prstGeom prst="rect">
            <a:avLst/>
          </a:prstGeom>
          <a:noFill/>
        </p:spPr>
        <p:txBody>
          <a:bodyPr wrap="square" rtlCol="0">
            <a:spAutoFit/>
          </a:bodyPr>
          <a:lstStyle/>
          <a:p>
            <a:r>
              <a:rPr lang="en-US" dirty="0"/>
              <a:t>The sample code provided should be pretty self explanatory with the inline comments and serial print statements provided. The code should run as is and work. You must install the </a:t>
            </a:r>
            <a:r>
              <a:rPr lang="en-US" dirty="0" err="1"/>
              <a:t>ArduinoMQTT</a:t>
            </a:r>
            <a:r>
              <a:rPr lang="en-US" dirty="0"/>
              <a:t> Client library</a:t>
            </a:r>
          </a:p>
        </p:txBody>
      </p:sp>
    </p:spTree>
    <p:extLst>
      <p:ext uri="{BB962C8B-B14F-4D97-AF65-F5344CB8AC3E}">
        <p14:creationId xmlns:p14="http://schemas.microsoft.com/office/powerpoint/2010/main" val="4062694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alpha val="8000"/>
              </a:schemeClr>
            </a:gs>
            <a:gs pos="100000">
              <a:schemeClr val="bg1">
                <a:shade val="64000"/>
                <a:lumMod val="88000"/>
              </a:schemeClr>
            </a:gs>
          </a:gsLst>
          <a:lin ang="5400000" scaled="0"/>
        </a:gradFill>
        <a:effectLst/>
      </p:bgPr>
    </p:bg>
    <p:spTree>
      <p:nvGrpSpPr>
        <p:cNvPr id="1" name="">
          <a:extLst>
            <a:ext uri="{FF2B5EF4-FFF2-40B4-BE49-F238E27FC236}">
              <a16:creationId xmlns:a16="http://schemas.microsoft.com/office/drawing/2014/main" id="{220CE882-5E74-05FA-C564-5F84EBC57314}"/>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ED2AF133-D6CC-690C-D3EA-4989B07F94BD}"/>
              </a:ext>
            </a:extLst>
          </p:cNvPr>
          <p:cNvPicPr>
            <a:picLocks noChangeAspect="1"/>
          </p:cNvPicPr>
          <p:nvPr/>
        </p:nvPicPr>
        <p:blipFill>
          <a:blip r:embed="rId2"/>
          <a:stretch>
            <a:fillRect/>
          </a:stretch>
        </p:blipFill>
        <p:spPr>
          <a:xfrm>
            <a:off x="330741" y="3183362"/>
            <a:ext cx="7553325" cy="2181225"/>
          </a:xfrm>
          <a:prstGeom prst="rect">
            <a:avLst/>
          </a:prstGeom>
        </p:spPr>
      </p:pic>
      <p:sp>
        <p:nvSpPr>
          <p:cNvPr id="2" name="Title 1">
            <a:extLst>
              <a:ext uri="{FF2B5EF4-FFF2-40B4-BE49-F238E27FC236}">
                <a16:creationId xmlns:a16="http://schemas.microsoft.com/office/drawing/2014/main" id="{2C9B545D-5E82-AC1A-E731-9124D4A9A181}"/>
              </a:ext>
            </a:extLst>
          </p:cNvPr>
          <p:cNvSpPr>
            <a:spLocks noGrp="1"/>
          </p:cNvSpPr>
          <p:nvPr>
            <p:ph type="title"/>
          </p:nvPr>
        </p:nvSpPr>
        <p:spPr/>
        <p:txBody>
          <a:bodyPr/>
          <a:lstStyle/>
          <a:p>
            <a:r>
              <a:rPr lang="en-US" dirty="0"/>
              <a:t>Code walkthrough - </a:t>
            </a:r>
            <a:r>
              <a:rPr lang="en-US" dirty="0" err="1"/>
              <a:t>matlab</a:t>
            </a:r>
            <a:endParaRPr lang="en-US" dirty="0"/>
          </a:p>
        </p:txBody>
      </p:sp>
      <p:sp>
        <p:nvSpPr>
          <p:cNvPr id="4" name="TextBox 3">
            <a:extLst>
              <a:ext uri="{FF2B5EF4-FFF2-40B4-BE49-F238E27FC236}">
                <a16:creationId xmlns:a16="http://schemas.microsoft.com/office/drawing/2014/main" id="{642E5D44-BA4A-D0CA-9F57-5A7EEADBE13E}"/>
              </a:ext>
            </a:extLst>
          </p:cNvPr>
          <p:cNvSpPr txBox="1"/>
          <p:nvPr/>
        </p:nvSpPr>
        <p:spPr>
          <a:xfrm>
            <a:off x="913775" y="2214694"/>
            <a:ext cx="10088208" cy="369332"/>
          </a:xfrm>
          <a:prstGeom prst="rect">
            <a:avLst/>
          </a:prstGeom>
          <a:noFill/>
        </p:spPr>
        <p:txBody>
          <a:bodyPr wrap="square" rtlCol="0">
            <a:spAutoFit/>
          </a:bodyPr>
          <a:lstStyle/>
          <a:p>
            <a:r>
              <a:rPr lang="en-US" dirty="0"/>
              <a:t>The MATLAB “Industrial Communication Toolbox” package must be installed to support MQTT communication</a:t>
            </a:r>
          </a:p>
        </p:txBody>
      </p:sp>
      <p:sp>
        <p:nvSpPr>
          <p:cNvPr id="7" name="Rectangle: Rounded Corners 6">
            <a:extLst>
              <a:ext uri="{FF2B5EF4-FFF2-40B4-BE49-F238E27FC236}">
                <a16:creationId xmlns:a16="http://schemas.microsoft.com/office/drawing/2014/main" id="{4AAE7726-A81A-654F-7A08-C3A30739B763}"/>
              </a:ext>
            </a:extLst>
          </p:cNvPr>
          <p:cNvSpPr/>
          <p:nvPr/>
        </p:nvSpPr>
        <p:spPr>
          <a:xfrm>
            <a:off x="330741" y="3767140"/>
            <a:ext cx="7553324" cy="369331"/>
          </a:xfrm>
          <a:prstGeom prst="roundRect">
            <a:avLst/>
          </a:prstGeom>
          <a:solidFill>
            <a:srgbClr val="FFFF00">
              <a:alpha val="3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Right 12">
            <a:extLst>
              <a:ext uri="{FF2B5EF4-FFF2-40B4-BE49-F238E27FC236}">
                <a16:creationId xmlns:a16="http://schemas.microsoft.com/office/drawing/2014/main" id="{80D0DA7A-6D77-524A-868B-A35824B7ECA8}"/>
              </a:ext>
            </a:extLst>
          </p:cNvPr>
          <p:cNvSpPr/>
          <p:nvPr/>
        </p:nvSpPr>
        <p:spPr>
          <a:xfrm>
            <a:off x="8073958" y="3749899"/>
            <a:ext cx="875489" cy="369332"/>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9D97C73-3E03-6A3F-DC8C-EDCC0324FFB9}"/>
              </a:ext>
            </a:extLst>
          </p:cNvPr>
          <p:cNvSpPr txBox="1"/>
          <p:nvPr/>
        </p:nvSpPr>
        <p:spPr>
          <a:xfrm>
            <a:off x="9212094" y="3421690"/>
            <a:ext cx="2649165" cy="1569660"/>
          </a:xfrm>
          <a:prstGeom prst="rect">
            <a:avLst/>
          </a:prstGeom>
          <a:noFill/>
        </p:spPr>
        <p:txBody>
          <a:bodyPr wrap="square" rtlCol="0">
            <a:spAutoFit/>
          </a:bodyPr>
          <a:lstStyle/>
          <a:p>
            <a:r>
              <a:rPr lang="en-US" sz="1600" dirty="0"/>
              <a:t>Subscribe to topics, and attach callbacks (or functions) that get called when messages are sent/received. Function descriptions are on next slide</a:t>
            </a:r>
          </a:p>
        </p:txBody>
      </p:sp>
      <p:sp>
        <p:nvSpPr>
          <p:cNvPr id="15" name="Rectangle: Rounded Corners 14">
            <a:extLst>
              <a:ext uri="{FF2B5EF4-FFF2-40B4-BE49-F238E27FC236}">
                <a16:creationId xmlns:a16="http://schemas.microsoft.com/office/drawing/2014/main" id="{6E4403C1-AD4A-8FA9-B7B3-9181E8BC079D}"/>
              </a:ext>
            </a:extLst>
          </p:cNvPr>
          <p:cNvSpPr/>
          <p:nvPr/>
        </p:nvSpPr>
        <p:spPr>
          <a:xfrm>
            <a:off x="706877" y="4762436"/>
            <a:ext cx="5197812" cy="228914"/>
          </a:xfrm>
          <a:prstGeom prst="roundRect">
            <a:avLst/>
          </a:prstGeom>
          <a:solidFill>
            <a:srgbClr val="00B050">
              <a:alpha val="3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rrow: Right 15">
            <a:extLst>
              <a:ext uri="{FF2B5EF4-FFF2-40B4-BE49-F238E27FC236}">
                <a16:creationId xmlns:a16="http://schemas.microsoft.com/office/drawing/2014/main" id="{C8D3142E-731A-8D3C-4C60-CB858D338163}"/>
              </a:ext>
            </a:extLst>
          </p:cNvPr>
          <p:cNvSpPr/>
          <p:nvPr/>
        </p:nvSpPr>
        <p:spPr>
          <a:xfrm rot="2937367">
            <a:off x="5893660" y="5114983"/>
            <a:ext cx="875489" cy="369332"/>
          </a:xfrm>
          <a:prstGeom prst="right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A36EBA1-8258-2E33-53C2-25CD5352CB23}"/>
              </a:ext>
            </a:extLst>
          </p:cNvPr>
          <p:cNvSpPr txBox="1"/>
          <p:nvPr/>
        </p:nvSpPr>
        <p:spPr>
          <a:xfrm>
            <a:off x="6562929" y="5706104"/>
            <a:ext cx="2649165" cy="338554"/>
          </a:xfrm>
          <a:prstGeom prst="rect">
            <a:avLst/>
          </a:prstGeom>
          <a:noFill/>
        </p:spPr>
        <p:txBody>
          <a:bodyPr wrap="square" rtlCol="0">
            <a:spAutoFit/>
          </a:bodyPr>
          <a:lstStyle/>
          <a:p>
            <a:r>
              <a:rPr lang="en-US" sz="1600" dirty="0"/>
              <a:t>Method to publish to topics</a:t>
            </a:r>
          </a:p>
        </p:txBody>
      </p:sp>
    </p:spTree>
    <p:extLst>
      <p:ext uri="{BB962C8B-B14F-4D97-AF65-F5344CB8AC3E}">
        <p14:creationId xmlns:p14="http://schemas.microsoft.com/office/powerpoint/2010/main" val="321455793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8</TotalTime>
  <Words>572</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Tw Cen MT</vt:lpstr>
      <vt:lpstr>Droplet</vt:lpstr>
      <vt:lpstr>Giga wireless communication via MQTT</vt:lpstr>
      <vt:lpstr>What is MQTT?</vt:lpstr>
      <vt:lpstr>Basic MQTT Architecture </vt:lpstr>
      <vt:lpstr>How it works</vt:lpstr>
      <vt:lpstr>Visual example - setup</vt:lpstr>
      <vt:lpstr>Visual example – real time communication</vt:lpstr>
      <vt:lpstr>Code walkthrough - SETUP</vt:lpstr>
      <vt:lpstr>Code walkthrough - arduino</vt:lpstr>
      <vt:lpstr>Code walkthrough - matlab</vt:lpstr>
      <vt:lpstr>Code walkthrough - matlab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Giga wireless communication via MQTT</dc:title>
  <dc:creator>Singh, Harman</dc:creator>
  <cp:lastModifiedBy>Singh, Harman</cp:lastModifiedBy>
  <cp:revision>3</cp:revision>
  <dcterms:created xsi:type="dcterms:W3CDTF">2024-02-14T14:41:34Z</dcterms:created>
  <dcterms:modified xsi:type="dcterms:W3CDTF">2024-02-16T19:22:59Z</dcterms:modified>
</cp:coreProperties>
</file>