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4" r:id="rId2"/>
    <p:sldId id="315" r:id="rId3"/>
    <p:sldId id="318" r:id="rId4"/>
    <p:sldId id="327" r:id="rId5"/>
    <p:sldId id="319" r:id="rId6"/>
    <p:sldId id="329" r:id="rId7"/>
    <p:sldId id="384" r:id="rId8"/>
    <p:sldId id="320" r:id="rId9"/>
    <p:sldId id="345" r:id="rId10"/>
    <p:sldId id="376" r:id="rId11"/>
    <p:sldId id="348" r:id="rId12"/>
    <p:sldId id="377" r:id="rId13"/>
    <p:sldId id="382" r:id="rId14"/>
    <p:sldId id="380" r:id="rId15"/>
    <p:sldId id="383" r:id="rId16"/>
    <p:sldId id="330" r:id="rId17"/>
    <p:sldId id="373" r:id="rId18"/>
    <p:sldId id="374" r:id="rId19"/>
    <p:sldId id="326" r:id="rId20"/>
    <p:sldId id="331" r:id="rId21"/>
    <p:sldId id="381" r:id="rId22"/>
    <p:sldId id="378" r:id="rId23"/>
    <p:sldId id="386" r:id="rId24"/>
    <p:sldId id="358" r:id="rId25"/>
    <p:sldId id="359" r:id="rId26"/>
    <p:sldId id="360" r:id="rId27"/>
    <p:sldId id="361" r:id="rId28"/>
    <p:sldId id="351" r:id="rId29"/>
    <p:sldId id="362" r:id="rId30"/>
    <p:sldId id="354" r:id="rId31"/>
    <p:sldId id="356" r:id="rId32"/>
    <p:sldId id="337" r:id="rId33"/>
    <p:sldId id="357" r:id="rId34"/>
    <p:sldId id="363" r:id="rId35"/>
    <p:sldId id="364" r:id="rId36"/>
    <p:sldId id="365" r:id="rId37"/>
    <p:sldId id="355" r:id="rId38"/>
    <p:sldId id="372" r:id="rId39"/>
    <p:sldId id="338" r:id="rId40"/>
    <p:sldId id="350" r:id="rId41"/>
    <p:sldId id="385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35443-6ABF-4A5F-9D20-77E157256230}" v="1" dt="2023-12-18T02:26:54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8" y="13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ry, Carlotta" userId="a703e67a-bb3b-4e12-aaed-2220713a9b5d" providerId="ADAL" clId="{F4E35443-6ABF-4A5F-9D20-77E157256230}"/>
    <pc:docChg chg="undo custSel addSld modSld">
      <pc:chgData name="Berry, Carlotta" userId="a703e67a-bb3b-4e12-aaed-2220713a9b5d" providerId="ADAL" clId="{F4E35443-6ABF-4A5F-9D20-77E157256230}" dt="2023-12-18T02:26:54.690" v="500"/>
      <pc:docMkLst>
        <pc:docMk/>
      </pc:docMkLst>
      <pc:sldChg chg="modSp mod">
        <pc:chgData name="Berry, Carlotta" userId="a703e67a-bb3b-4e12-aaed-2220713a9b5d" providerId="ADAL" clId="{F4E35443-6ABF-4A5F-9D20-77E157256230}" dt="2023-12-07T12:45:54.471" v="483" actId="255"/>
        <pc:sldMkLst>
          <pc:docMk/>
          <pc:sldMk cId="230786163" sldId="314"/>
        </pc:sldMkLst>
        <pc:spChg chg="mod">
          <ac:chgData name="Berry, Carlotta" userId="a703e67a-bb3b-4e12-aaed-2220713a9b5d" providerId="ADAL" clId="{F4E35443-6ABF-4A5F-9D20-77E157256230}" dt="2023-12-07T12:45:54.471" v="483" actId="255"/>
          <ac:spMkLst>
            <pc:docMk/>
            <pc:sldMk cId="230786163" sldId="314"/>
            <ac:spMk id="2" creationId="{00000000-0000-0000-0000-000000000000}"/>
          </ac:spMkLst>
        </pc:spChg>
        <pc:spChg chg="mod">
          <ac:chgData name="Berry, Carlotta" userId="a703e67a-bb3b-4e12-aaed-2220713a9b5d" providerId="ADAL" clId="{F4E35443-6ABF-4A5F-9D20-77E157256230}" dt="2023-12-05T14:50:31.269" v="390" actId="20577"/>
          <ac:spMkLst>
            <pc:docMk/>
            <pc:sldMk cId="230786163" sldId="314"/>
            <ac:spMk id="3" creationId="{00000000-0000-0000-0000-000000000000}"/>
          </ac:spMkLst>
        </pc:spChg>
      </pc:sldChg>
      <pc:sldChg chg="modSp mod">
        <pc:chgData name="Berry, Carlotta" userId="a703e67a-bb3b-4e12-aaed-2220713a9b5d" providerId="ADAL" clId="{F4E35443-6ABF-4A5F-9D20-77E157256230}" dt="2023-12-05T14:51:42.375" v="458" actId="255"/>
        <pc:sldMkLst>
          <pc:docMk/>
          <pc:sldMk cId="884626290" sldId="338"/>
        </pc:sldMkLst>
        <pc:spChg chg="mod">
          <ac:chgData name="Berry, Carlotta" userId="a703e67a-bb3b-4e12-aaed-2220713a9b5d" providerId="ADAL" clId="{F4E35443-6ABF-4A5F-9D20-77E157256230}" dt="2023-12-05T14:51:42.375" v="458" actId="255"/>
          <ac:spMkLst>
            <pc:docMk/>
            <pc:sldMk cId="884626290" sldId="338"/>
            <ac:spMk id="3" creationId="{00000000-0000-0000-0000-000000000000}"/>
          </ac:spMkLst>
        </pc:spChg>
      </pc:sldChg>
      <pc:sldChg chg="modSp mod">
        <pc:chgData name="Berry, Carlotta" userId="a703e67a-bb3b-4e12-aaed-2220713a9b5d" providerId="ADAL" clId="{F4E35443-6ABF-4A5F-9D20-77E157256230}" dt="2023-12-05T14:51:56.133" v="479" actId="20577"/>
        <pc:sldMkLst>
          <pc:docMk/>
          <pc:sldMk cId="1470789071" sldId="372"/>
        </pc:sldMkLst>
        <pc:spChg chg="mod">
          <ac:chgData name="Berry, Carlotta" userId="a703e67a-bb3b-4e12-aaed-2220713a9b5d" providerId="ADAL" clId="{F4E35443-6ABF-4A5F-9D20-77E157256230}" dt="2023-12-05T14:51:56.133" v="479" actId="20577"/>
          <ac:spMkLst>
            <pc:docMk/>
            <pc:sldMk cId="1470789071" sldId="372"/>
            <ac:spMk id="3" creationId="{BE2F946F-65F0-4178-AB75-C3D7883D71F7}"/>
          </ac:spMkLst>
        </pc:spChg>
      </pc:sldChg>
      <pc:sldChg chg="addSp delSp modSp new mod modAnim">
        <pc:chgData name="Berry, Carlotta" userId="a703e67a-bb3b-4e12-aaed-2220713a9b5d" providerId="ADAL" clId="{F4E35443-6ABF-4A5F-9D20-77E157256230}" dt="2023-12-18T02:26:54.690" v="500"/>
        <pc:sldMkLst>
          <pc:docMk/>
          <pc:sldMk cId="4238229054" sldId="386"/>
        </pc:sldMkLst>
        <pc:spChg chg="mod">
          <ac:chgData name="Berry, Carlotta" userId="a703e67a-bb3b-4e12-aaed-2220713a9b5d" providerId="ADAL" clId="{F4E35443-6ABF-4A5F-9D20-77E157256230}" dt="2023-12-18T00:48:07.440" v="499" actId="20577"/>
          <ac:spMkLst>
            <pc:docMk/>
            <pc:sldMk cId="4238229054" sldId="386"/>
            <ac:spMk id="2" creationId="{E465FCA3-82F7-C889-59EA-7A9B1751F05C}"/>
          </ac:spMkLst>
        </pc:spChg>
        <pc:spChg chg="del">
          <ac:chgData name="Berry, Carlotta" userId="a703e67a-bb3b-4e12-aaed-2220713a9b5d" providerId="ADAL" clId="{F4E35443-6ABF-4A5F-9D20-77E157256230}" dt="2023-12-18T02:26:54.690" v="500"/>
          <ac:spMkLst>
            <pc:docMk/>
            <pc:sldMk cId="4238229054" sldId="386"/>
            <ac:spMk id="3" creationId="{9C296A9F-78D1-5A6A-5AD8-81C0D4FEB44B}"/>
          </ac:spMkLst>
        </pc:spChg>
        <pc:picChg chg="add mod">
          <ac:chgData name="Berry, Carlotta" userId="a703e67a-bb3b-4e12-aaed-2220713a9b5d" providerId="ADAL" clId="{F4E35443-6ABF-4A5F-9D20-77E157256230}" dt="2023-12-18T02:26:54.690" v="500"/>
          <ac:picMkLst>
            <pc:docMk/>
            <pc:sldMk cId="4238229054" sldId="386"/>
            <ac:picMk id="4" creationId="{9966CCBA-4A10-0E38-57A3-319E13AF877C}"/>
          </ac:picMkLst>
        </pc:picChg>
      </pc:sldChg>
    </pc:docChg>
  </pc:docChgLst>
  <pc:docChgLst>
    <pc:chgData name="Berry, Carlotta" userId="a703e67a-bb3b-4e12-aaed-2220713a9b5d" providerId="ADAL" clId="{25B626F3-C551-4C9B-8935-AB48B5704583}"/>
    <pc:docChg chg="modSld">
      <pc:chgData name="Berry, Carlotta" userId="a703e67a-bb3b-4e12-aaed-2220713a9b5d" providerId="ADAL" clId="{25B626F3-C551-4C9B-8935-AB48B5704583}" dt="2023-12-06T18:50:57.179" v="26" actId="6549"/>
      <pc:docMkLst>
        <pc:docMk/>
      </pc:docMkLst>
      <pc:sldChg chg="modSp mod">
        <pc:chgData name="Berry, Carlotta" userId="a703e67a-bb3b-4e12-aaed-2220713a9b5d" providerId="ADAL" clId="{25B626F3-C551-4C9B-8935-AB48B5704583}" dt="2023-12-06T18:50:09.672" v="2" actId="255"/>
        <pc:sldMkLst>
          <pc:docMk/>
          <pc:sldMk cId="926539371" sldId="355"/>
        </pc:sldMkLst>
        <pc:spChg chg="mod">
          <ac:chgData name="Berry, Carlotta" userId="a703e67a-bb3b-4e12-aaed-2220713a9b5d" providerId="ADAL" clId="{25B626F3-C551-4C9B-8935-AB48B5704583}" dt="2023-12-06T18:50:09.672" v="2" actId="255"/>
          <ac:spMkLst>
            <pc:docMk/>
            <pc:sldMk cId="926539371" sldId="355"/>
            <ac:spMk id="3" creationId="{00000000-0000-0000-0000-000000000000}"/>
          </ac:spMkLst>
        </pc:spChg>
      </pc:sldChg>
      <pc:sldChg chg="modSp mod">
        <pc:chgData name="Berry, Carlotta" userId="a703e67a-bb3b-4e12-aaed-2220713a9b5d" providerId="ADAL" clId="{25B626F3-C551-4C9B-8935-AB48B5704583}" dt="2023-12-06T18:50:57.179" v="26" actId="6549"/>
        <pc:sldMkLst>
          <pc:docMk/>
          <pc:sldMk cId="1470789071" sldId="372"/>
        </pc:sldMkLst>
        <pc:spChg chg="mod">
          <ac:chgData name="Berry, Carlotta" userId="a703e67a-bb3b-4e12-aaed-2220713a9b5d" providerId="ADAL" clId="{25B626F3-C551-4C9B-8935-AB48B5704583}" dt="2023-12-06T18:50:57.179" v="26" actId="6549"/>
          <ac:spMkLst>
            <pc:docMk/>
            <pc:sldMk cId="1470789071" sldId="372"/>
            <ac:spMk id="3" creationId="{BE2F946F-65F0-4178-AB75-C3D7883D71F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011" y="2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200"/>
            </a:lvl1pPr>
          </a:lstStyle>
          <a:p>
            <a:fld id="{EB63C245-C1B8-4FA4-91B8-C8C13053027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8920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011" y="9118920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200"/>
            </a:lvl1pPr>
          </a:lstStyle>
          <a:p>
            <a:fld id="{608DE33B-29E9-4E4B-B75C-3BB1D047B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49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2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/>
          <a:lstStyle>
            <a:lvl1pPr algn="r">
              <a:defRPr sz="1200"/>
            </a:lvl1pPr>
          </a:lstStyle>
          <a:p>
            <a:fld id="{DD80C517-5073-4B47-9E81-CAAB6C89379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6" tIns="48328" rIns="96656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2"/>
            <a:ext cx="5852160" cy="4320540"/>
          </a:xfrm>
          <a:prstGeom prst="rect">
            <a:avLst/>
          </a:prstGeom>
        </p:spPr>
        <p:txBody>
          <a:bodyPr vert="horz" lIns="96656" tIns="48328" rIns="96656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6656" tIns="48328" rIns="96656" bIns="48328" rtlCol="0" anchor="b"/>
          <a:lstStyle>
            <a:lvl1pPr algn="r">
              <a:defRPr sz="1200"/>
            </a:lvl1pPr>
          </a:lstStyle>
          <a:p>
            <a:fld id="{97C35A58-A925-4E72-8D4D-4D1B88EEA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0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00FDE-7DF5-484C-A0EA-1C2759DF3D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12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6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</a:t>
            </a:r>
            <a:r>
              <a:rPr lang="en-US" baseline="0"/>
              <a:t> I was writing code, I would make functions reset, run and stop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00FDE-7DF5-484C-A0EA-1C2759DF3D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08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/>
              <a:t>Creating a state machine in code</a:t>
            </a:r>
          </a:p>
          <a:p>
            <a:r>
              <a:rPr lang="en-US" sz="1200"/>
              <a:t>Use if-conditions</a:t>
            </a:r>
          </a:p>
          <a:p>
            <a:r>
              <a:rPr lang="en-US" sz="1200"/>
              <a:t>Use switch cases</a:t>
            </a:r>
          </a:p>
          <a:p>
            <a:r>
              <a:rPr lang="en-US" sz="1200"/>
              <a:t>Use flags</a:t>
            </a:r>
          </a:p>
          <a:p>
            <a:r>
              <a:rPr lang="en-US" sz="1200"/>
              <a:t>Use byte with bit switching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1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1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Your code should be able to turn the</a:t>
            </a:r>
            <a:r>
              <a:rPr lang="en-US" baseline="0"/>
              <a:t> states on and off via inputs from a wireless communication device and function calls.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39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3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1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/>
              <a:t>Perception Polar Plot</a:t>
            </a:r>
          </a:p>
          <a:p>
            <a:r>
              <a:rPr lang="en-US"/>
              <a:t>The perception plot is egocentric to eliminate a need for memory representation</a:t>
            </a:r>
          </a:p>
          <a:p>
            <a:r>
              <a:rPr lang="en-US"/>
              <a:t>Sonar 2 and 3 indicate that there is a wall and no need for memory or reasoning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6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basic type of control architecture, reactive control is the robot senses and then immediately acts.</a:t>
            </a:r>
          </a:p>
          <a:p>
            <a:r>
              <a:rPr lang="en-US"/>
              <a:t>This can transition to behavior based control when the behavior is time extended such as wall following or obstacle avoidance.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7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basic type of control architecture, reactive control is the robot senses and then immediately acts.</a:t>
            </a:r>
          </a:p>
          <a:p>
            <a:r>
              <a:rPr lang="en-US"/>
              <a:t>This can transition to behavior based control when the behavior is time extended such as wall following or obstacle avoidance.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3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/>
              <a:t>Level 1:</a:t>
            </a:r>
            <a:r>
              <a:rPr lang="en-US" b="1" u="sng" baseline="0"/>
              <a:t> Wander</a:t>
            </a:r>
            <a:endParaRPr lang="en-US" b="1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35A58-A925-4E72-8D4D-4D1B88EEA3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45DC-DF34-41EE-9BD4-B4BB3F02DFA5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34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C539-77C9-44D0-AE9B-0D4A0587CA72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58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A49F-1739-4BF7-BB44-7213EA6E191C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7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43" y="151070"/>
            <a:ext cx="8847438" cy="516195"/>
          </a:xfrm>
        </p:spPr>
        <p:txBody>
          <a:bodyPr>
            <a:noAutofit/>
          </a:bodyPr>
          <a:lstStyle>
            <a:lvl1pPr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4954" y="625002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1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9653-39E3-4672-946F-1D90454EADD7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26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DE1E-C4D3-481C-B747-DA3C8BDD91D1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1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394F-F53A-4E85-9B0E-BE47DF2686EE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4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2A8A-000C-40A6-B34D-3E9B8E51EF3D}" type="datetime1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6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9A60-ABCB-48E6-98C4-C7C089859E37}" type="datetime1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4318-F056-4F20-9248-A38F1118FA44}" type="datetime1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63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A76D-0B8E-4491-9EF2-8654DC82A799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4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9EEB-92A4-45A8-B9E5-28A8C28255C7}" type="datetime1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7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33A6F-9248-4B16-AE5A-AC7385B66EA3}" type="datetime1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Feedback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8C2A-1ACA-438E-B321-818F1A5693D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76200" y="76200"/>
            <a:ext cx="8991600" cy="6705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Berry\MERISVN\Marketing\rhit_title1.gif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6200"/>
            <a:ext cx="27527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Berry\MERISVN\Marketing\BrochuresAndLogos\RH Robotics Logo-R.jp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00" y="5943599"/>
            <a:ext cx="689309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MCj00974170000[1]"/>
          <p:cNvPicPr/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76199" y="5958681"/>
            <a:ext cx="86487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61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aBOEyf5m7k?feature=oemb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1AEm0Ei_1w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1Ko6yZyt0Y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jfKMgCKFJo?feature=oemb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ziAWAVaC4k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7hJdgHmZ14?feature=oemb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kxq1EfPEQ?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uzFVDHJAYc?feature=oembed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255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Lab 02 Recitation</a:t>
            </a:r>
            <a:br>
              <a:rPr lang="en-US" dirty="0"/>
            </a:br>
            <a:r>
              <a:rPr lang="en-US" sz="2800" dirty="0"/>
              <a:t>Random Wander, Avoid-Obstacle, Follow-Object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41147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random wander behavior on the mobile robot</a:t>
            </a:r>
          </a:p>
          <a:p>
            <a:r>
              <a:rPr lang="en-US" dirty="0"/>
              <a:t>Create an obstacle avoidance behavior on the mobile robot</a:t>
            </a:r>
          </a:p>
          <a:p>
            <a:r>
              <a:rPr lang="en-US" dirty="0"/>
              <a:t>Create an object follow behavior on the mobile robot</a:t>
            </a:r>
          </a:p>
          <a:p>
            <a:r>
              <a:rPr lang="en-US" dirty="0"/>
              <a:t>Use potential fields to create the collide, avoid, and follow behaviors (shy kid, aggressive kid, curious kid)</a:t>
            </a:r>
          </a:p>
          <a:p>
            <a:r>
              <a:rPr lang="en-US" dirty="0"/>
              <a:t>Create a smart follow behavior on the mobile robot</a:t>
            </a:r>
          </a:p>
          <a:p>
            <a:r>
              <a:rPr lang="en-US" dirty="0"/>
              <a:t>Crate a </a:t>
            </a:r>
            <a:r>
              <a:rPr lang="en-US" dirty="0" err="1"/>
              <a:t>smar</a:t>
            </a:r>
            <a:r>
              <a:rPr lang="en-US" dirty="0"/>
              <a:t> </a:t>
            </a:r>
            <a:r>
              <a:rPr lang="en-US" dirty="0" err="1"/>
              <a:t>twander</a:t>
            </a:r>
            <a:r>
              <a:rPr lang="en-US" dirty="0"/>
              <a:t> behavior on the mobile robot</a:t>
            </a:r>
          </a:p>
        </p:txBody>
      </p:sp>
    </p:spTree>
    <p:extLst>
      <p:ext uri="{BB962C8B-B14F-4D97-AF65-F5344CB8AC3E}">
        <p14:creationId xmlns:p14="http://schemas.microsoft.com/office/powerpoint/2010/main" val="23078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063" y="161361"/>
            <a:ext cx="4571130" cy="1143000"/>
          </a:xfrm>
        </p:spPr>
        <p:txBody>
          <a:bodyPr/>
          <a:lstStyle/>
          <a:p>
            <a:r>
              <a:rPr lang="en-US" dirty="0"/>
              <a:t>Random Wander</a:t>
            </a:r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B9BECA4D-FD8B-4413-A80E-06A912538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18" r="34913"/>
          <a:stretch/>
        </p:blipFill>
        <p:spPr>
          <a:xfrm>
            <a:off x="2227343" y="2600556"/>
            <a:ext cx="4171166" cy="3524583"/>
          </a:xfrm>
          <a:prstGeom prst="rect">
            <a:avLst/>
          </a:prstGeom>
        </p:spPr>
      </p:pic>
      <p:sp>
        <p:nvSpPr>
          <p:cNvPr id="16" name="Explosion 2 2">
            <a:extLst>
              <a:ext uri="{FF2B5EF4-FFF2-40B4-BE49-F238E27FC236}">
                <a16:creationId xmlns:a16="http://schemas.microsoft.com/office/drawing/2014/main" id="{B48F5D6A-B60F-4CCB-BFD3-BA8B8FB73422}"/>
              </a:ext>
            </a:extLst>
          </p:cNvPr>
          <p:cNvSpPr/>
          <p:nvPr/>
        </p:nvSpPr>
        <p:spPr>
          <a:xfrm>
            <a:off x="3656875" y="6126708"/>
            <a:ext cx="1600200" cy="574963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GREEN LED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BC905FC-0B8F-4855-A6F3-368D8BEA57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15535" y="1446977"/>
            <a:ext cx="1450186" cy="855403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34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95567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Collide Behavior</a:t>
            </a:r>
          </a:p>
          <a:p>
            <a:pPr algn="ctr"/>
            <a:r>
              <a:rPr lang="en-US" dirty="0">
                <a:solidFill>
                  <a:srgbClr val="800000"/>
                </a:solidFill>
              </a:rPr>
              <a:t>Aggressive Kid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9817" y="2174875"/>
            <a:ext cx="3034953" cy="395128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2682701" cy="879475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RunAway</a:t>
            </a:r>
            <a:r>
              <a:rPr lang="en-US" dirty="0"/>
              <a:t> Behavior</a:t>
            </a:r>
          </a:p>
          <a:p>
            <a:pPr algn="ctr"/>
            <a:r>
              <a:rPr lang="en-US" dirty="0">
                <a:solidFill>
                  <a:srgbClr val="800000"/>
                </a:solidFill>
              </a:rPr>
              <a:t>Shy Kid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233671"/>
            <a:ext cx="4041775" cy="3833696"/>
          </a:xfrm>
          <a:prstGeom prst="rect">
            <a:avLst/>
          </a:prstGeom>
        </p:spPr>
      </p:pic>
      <p:sp>
        <p:nvSpPr>
          <p:cNvPr id="9" name="Explosion 2 2">
            <a:extLst>
              <a:ext uri="{FF2B5EF4-FFF2-40B4-BE49-F238E27FC236}">
                <a16:creationId xmlns:a16="http://schemas.microsoft.com/office/drawing/2014/main" id="{2B52245E-9E9C-40C7-9CDF-46D75FC59A86}"/>
              </a:ext>
            </a:extLst>
          </p:cNvPr>
          <p:cNvSpPr/>
          <p:nvPr/>
        </p:nvSpPr>
        <p:spPr>
          <a:xfrm>
            <a:off x="1624208" y="6142327"/>
            <a:ext cx="1600200" cy="574963"/>
          </a:xfrm>
          <a:prstGeom prst="flowChartTermina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LED</a:t>
            </a:r>
          </a:p>
        </p:txBody>
      </p:sp>
      <p:sp>
        <p:nvSpPr>
          <p:cNvPr id="10" name="Explosion 2 2">
            <a:extLst>
              <a:ext uri="{FF2B5EF4-FFF2-40B4-BE49-F238E27FC236}">
                <a16:creationId xmlns:a16="http://schemas.microsoft.com/office/drawing/2014/main" id="{A85B58C0-E495-4B13-8F42-CFA2E2EBF4F8}"/>
              </a:ext>
            </a:extLst>
          </p:cNvPr>
          <p:cNvSpPr/>
          <p:nvPr/>
        </p:nvSpPr>
        <p:spPr>
          <a:xfrm>
            <a:off x="5219702" y="6142326"/>
            <a:ext cx="1600200" cy="574963"/>
          </a:xfrm>
          <a:prstGeom prst="flowChartTerminator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YELLOW LED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BD4745D-594B-4873-8C2D-CFFFAFE65285}"/>
              </a:ext>
            </a:extLst>
          </p:cNvPr>
          <p:cNvSpPr txBox="1">
            <a:spLocks/>
          </p:cNvSpPr>
          <p:nvPr/>
        </p:nvSpPr>
        <p:spPr>
          <a:xfrm>
            <a:off x="4646612" y="1295400"/>
            <a:ext cx="2682701" cy="879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RunAway Behavior</a:t>
            </a:r>
          </a:p>
          <a:p>
            <a:pPr algn="ctr"/>
            <a:r>
              <a:rPr lang="en-US">
                <a:solidFill>
                  <a:srgbClr val="800000"/>
                </a:solidFill>
              </a:rPr>
              <a:t>Shy Kid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B9BECA4D-FD8B-4413-A80E-06A91253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12" y="2233671"/>
            <a:ext cx="4041775" cy="3833696"/>
          </a:xfrm>
          <a:prstGeom prst="rect">
            <a:avLst/>
          </a:prstGeom>
        </p:spPr>
      </p:pic>
      <p:sp>
        <p:nvSpPr>
          <p:cNvPr id="16" name="Explosion 2 2">
            <a:extLst>
              <a:ext uri="{FF2B5EF4-FFF2-40B4-BE49-F238E27FC236}">
                <a16:creationId xmlns:a16="http://schemas.microsoft.com/office/drawing/2014/main" id="{B48F5D6A-B60F-4CCB-BFD3-BA8B8FB73422}"/>
              </a:ext>
            </a:extLst>
          </p:cNvPr>
          <p:cNvSpPr/>
          <p:nvPr/>
        </p:nvSpPr>
        <p:spPr>
          <a:xfrm>
            <a:off x="5221289" y="6142326"/>
            <a:ext cx="1600200" cy="574963"/>
          </a:xfrm>
          <a:prstGeom prst="flowChartTerminator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YELLOW LED</a:t>
            </a:r>
          </a:p>
        </p:txBody>
      </p:sp>
    </p:spTree>
    <p:extLst>
      <p:ext uri="{BB962C8B-B14F-4D97-AF65-F5344CB8AC3E}">
        <p14:creationId xmlns:p14="http://schemas.microsoft.com/office/powerpoint/2010/main" val="219527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6698-B722-D40B-F900-73A483AD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Halt Collide Behavior</a:t>
            </a:r>
          </a:p>
        </p:txBody>
      </p:sp>
      <p:pic>
        <p:nvPicPr>
          <p:cNvPr id="4" name="Online Media 3" title="Halt Collide Behavior on MegaBot as first building block for potential fields Obstacle Avoidance">
            <a:hlinkClick r:id="" action="ppaction://media"/>
            <a:extLst>
              <a:ext uri="{FF2B5EF4-FFF2-40B4-BE49-F238E27FC236}">
                <a16:creationId xmlns:a16="http://schemas.microsoft.com/office/drawing/2014/main" id="{B3056222-384E-8935-B936-86B13052A90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4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6698-B722-D40B-F900-73A483AD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Fields Obstacle Avoidance</a:t>
            </a:r>
          </a:p>
        </p:txBody>
      </p:sp>
      <p:pic>
        <p:nvPicPr>
          <p:cNvPr id="4" name="Online Media 3" title="ECE425 Mobile Robotics: Lab 02b - Obstacle Avoidance with Potential Field Navigation">
            <a:hlinkClick r:id="" action="ppaction://media"/>
            <a:extLst>
              <a:ext uri="{FF2B5EF4-FFF2-40B4-BE49-F238E27FC236}">
                <a16:creationId xmlns:a16="http://schemas.microsoft.com/office/drawing/2014/main" id="{5EF7D9A0-94E7-57D2-2290-3BCF2B096A2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5179" y="1288763"/>
            <a:ext cx="8333642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6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6698-B722-D40B-F900-73A483AD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Fields Obstacle Avoidance</a:t>
            </a:r>
          </a:p>
        </p:txBody>
      </p:sp>
      <p:pic>
        <p:nvPicPr>
          <p:cNvPr id="4" name="Online Media 3" title="ECE425 Mobile Robotics: Lab 02b - Potential Field Navigation Obstacle Avoidance">
            <a:hlinkClick r:id="" action="ppaction://media"/>
            <a:extLst>
              <a:ext uri="{FF2B5EF4-FFF2-40B4-BE49-F238E27FC236}">
                <a16:creationId xmlns:a16="http://schemas.microsoft.com/office/drawing/2014/main" id="{B0C45A44-455E-4C10-B2DD-BA0E317EFB4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57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062" y="468207"/>
            <a:ext cx="457113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Follow Behavior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Curious Kid</a:t>
            </a:r>
            <a:endParaRPr lang="en-US" dirty="0"/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B9BECA4D-FD8B-4413-A80E-06A912538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018" r="34913"/>
          <a:stretch/>
        </p:blipFill>
        <p:spPr>
          <a:xfrm rot="3888520">
            <a:off x="624763" y="2440998"/>
            <a:ext cx="4171166" cy="3524583"/>
          </a:xfrm>
          <a:prstGeom prst="rect">
            <a:avLst/>
          </a:prstGeom>
        </p:spPr>
      </p:pic>
      <p:sp>
        <p:nvSpPr>
          <p:cNvPr id="16" name="Explosion 2 2">
            <a:extLst>
              <a:ext uri="{FF2B5EF4-FFF2-40B4-BE49-F238E27FC236}">
                <a16:creationId xmlns:a16="http://schemas.microsoft.com/office/drawing/2014/main" id="{B48F5D6A-B60F-4CCB-BFD3-BA8B8FB73422}"/>
              </a:ext>
            </a:extLst>
          </p:cNvPr>
          <p:cNvSpPr/>
          <p:nvPr/>
        </p:nvSpPr>
        <p:spPr>
          <a:xfrm>
            <a:off x="5655000" y="6010553"/>
            <a:ext cx="1600200" cy="574963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GREEN LED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BC905FC-0B8F-4855-A6F3-368D8BEA57CB}"/>
              </a:ext>
            </a:extLst>
          </p:cNvPr>
          <p:cNvCxnSpPr>
            <a:cxnSpLocks/>
          </p:cNvCxnSpPr>
          <p:nvPr/>
        </p:nvCxnSpPr>
        <p:spPr>
          <a:xfrm flipV="1">
            <a:off x="4456975" y="3007087"/>
            <a:ext cx="1198025" cy="660507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B634EF7-A384-071D-7C1D-629760B4E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9" t="3107" r="3263" b="-3404"/>
          <a:stretch/>
        </p:blipFill>
        <p:spPr>
          <a:xfrm rot="3359140">
            <a:off x="4784322" y="2841542"/>
            <a:ext cx="3406894" cy="825478"/>
          </a:xfrm>
          <a:prstGeom prst="rect">
            <a:avLst/>
          </a:prstGeom>
        </p:spPr>
      </p:pic>
      <p:sp>
        <p:nvSpPr>
          <p:cNvPr id="6" name="Explosion 2 2">
            <a:extLst>
              <a:ext uri="{FF2B5EF4-FFF2-40B4-BE49-F238E27FC236}">
                <a16:creationId xmlns:a16="http://schemas.microsoft.com/office/drawing/2014/main" id="{F370717A-FAD3-183C-A6DD-63BD4BA82C74}"/>
              </a:ext>
            </a:extLst>
          </p:cNvPr>
          <p:cNvSpPr/>
          <p:nvPr/>
        </p:nvSpPr>
        <p:spPr>
          <a:xfrm>
            <a:off x="3709167" y="5994901"/>
            <a:ext cx="1600200" cy="574963"/>
          </a:xfrm>
          <a:prstGeom prst="flowChartTerminator">
            <a:avLst/>
          </a:prstGeom>
          <a:solidFill>
            <a:srgbClr val="FFFF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YELLOW LED</a:t>
            </a:r>
          </a:p>
        </p:txBody>
      </p:sp>
    </p:spTree>
    <p:extLst>
      <p:ext uri="{BB962C8B-B14F-4D97-AF65-F5344CB8AC3E}">
        <p14:creationId xmlns:p14="http://schemas.microsoft.com/office/powerpoint/2010/main" val="3062370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676400"/>
          </a:xfrm>
        </p:spPr>
        <p:txBody>
          <a:bodyPr>
            <a:normAutofit/>
          </a:bodyPr>
          <a:lstStyle/>
          <a:p>
            <a:r>
              <a:rPr lang="en-US"/>
              <a:t>Random Wander &amp; </a:t>
            </a:r>
            <a:br>
              <a:rPr lang="en-US"/>
            </a:br>
            <a:r>
              <a:rPr lang="en-US"/>
              <a:t>Obstacle Avoidance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716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991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6A0E-5B03-4130-9BD1-278116A3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06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Potential Field Navigation and Proportional Control</a:t>
            </a:r>
          </a:p>
        </p:txBody>
      </p:sp>
      <p:pic>
        <p:nvPicPr>
          <p:cNvPr id="8" name="Online Media 7" title="Proportional Control and Potential Field Navigation">
            <a:hlinkClick r:id="" action="ppaction://media"/>
            <a:extLst>
              <a:ext uri="{FF2B5EF4-FFF2-40B4-BE49-F238E27FC236}">
                <a16:creationId xmlns:a16="http://schemas.microsoft.com/office/drawing/2014/main" id="{BEC1D083-BBC5-437E-82A5-CFBE226992D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737" y="2069925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0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6A0E-5B03-4130-9BD1-278116A3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5162"/>
          </a:xfrm>
        </p:spPr>
        <p:txBody>
          <a:bodyPr>
            <a:normAutofit/>
          </a:bodyPr>
          <a:lstStyle/>
          <a:p>
            <a:r>
              <a:rPr lang="en-US" sz="2800" i="0">
                <a:effectLst/>
                <a:latin typeface="Roboto" panose="02000000000000000000" pitchFamily="2" charset="0"/>
              </a:rPr>
              <a:t>Potential Field Navigation &amp; Proportional Control </a:t>
            </a:r>
            <a:br>
              <a:rPr lang="en-US" sz="2800" i="0">
                <a:effectLst/>
                <a:latin typeface="Roboto" panose="02000000000000000000" pitchFamily="2" charset="0"/>
              </a:rPr>
            </a:br>
            <a:r>
              <a:rPr lang="en-US" sz="2800" i="0">
                <a:effectLst/>
                <a:latin typeface="Roboto" panose="02000000000000000000" pitchFamily="2" charset="0"/>
              </a:rPr>
              <a:t>for Obstacle Avoidance</a:t>
            </a:r>
          </a:p>
        </p:txBody>
      </p:sp>
      <p:pic>
        <p:nvPicPr>
          <p:cNvPr id="3" name="Online Media 2" title="Potential Field Navigation &amp; Proportional Control for Obstacle Avoidance">
            <a:hlinkClick r:id="" action="ppaction://media"/>
            <a:extLst>
              <a:ext uri="{FF2B5EF4-FFF2-40B4-BE49-F238E27FC236}">
                <a16:creationId xmlns:a16="http://schemas.microsoft.com/office/drawing/2014/main" id="{193C12D0-E8F6-419C-9225-98F80973244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737" y="22098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Avoid-Obstacle Simulation</a:t>
            </a:r>
          </a:p>
        </p:txBody>
      </p:sp>
      <p:pic>
        <p:nvPicPr>
          <p:cNvPr id="4" name="Avoid-Obstacle Simulation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6100" y="1600200"/>
            <a:ext cx="8051800" cy="4525963"/>
          </a:xfrm>
        </p:spPr>
      </p:pic>
    </p:spTree>
    <p:extLst>
      <p:ext uri="{BB962C8B-B14F-4D97-AF65-F5344CB8AC3E}">
        <p14:creationId xmlns:p14="http://schemas.microsoft.com/office/powerpoint/2010/main" val="2939706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Avoid-Obstacle Behavior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23841"/>
          <a:stretch/>
        </p:blipFill>
        <p:spPr>
          <a:xfrm>
            <a:off x="1017556" y="3048000"/>
            <a:ext cx="7108887" cy="29993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BC79-8988-47FA-AFF8-D0D44BA16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0" y="1295400"/>
            <a:ext cx="7353300" cy="1828800"/>
          </a:xfrm>
        </p:spPr>
        <p:txBody>
          <a:bodyPr/>
          <a:lstStyle/>
          <a:p>
            <a:r>
              <a:rPr lang="en-US"/>
              <a:t>How does a robot avoid driving into obstacles?</a:t>
            </a:r>
          </a:p>
          <a:p>
            <a:r>
              <a:rPr lang="en-US"/>
              <a:t>Use a desired heading to a goal while moving away from the obstacle.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A2D4B-2394-4A36-A88F-15132B5F9DE3}"/>
              </a:ext>
            </a:extLst>
          </p:cNvPr>
          <p:cNvSpPr txBox="1"/>
          <p:nvPr/>
        </p:nvSpPr>
        <p:spPr>
          <a:xfrm>
            <a:off x="5867400" y="2895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B050"/>
                </a:solidFill>
              </a:rPr>
              <a:t>goal (</a:t>
            </a:r>
            <a:r>
              <a:rPr lang="en-US" sz="2000" b="1" err="1">
                <a:solidFill>
                  <a:srgbClr val="00B050"/>
                </a:solidFill>
              </a:rPr>
              <a:t>x</a:t>
            </a:r>
            <a:r>
              <a:rPr lang="en-US" sz="2000" b="1" baseline="-25000" err="1">
                <a:solidFill>
                  <a:srgbClr val="00B050"/>
                </a:solidFill>
              </a:rPr>
              <a:t>g</a:t>
            </a:r>
            <a:r>
              <a:rPr lang="en-US" sz="2000" b="1" err="1">
                <a:solidFill>
                  <a:srgbClr val="00B050"/>
                </a:solidFill>
              </a:rPr>
              <a:t>,y</a:t>
            </a:r>
            <a:r>
              <a:rPr lang="en-US" sz="2000" b="1" baseline="-25000" err="1">
                <a:solidFill>
                  <a:srgbClr val="00B050"/>
                </a:solidFill>
              </a:rPr>
              <a:t>g</a:t>
            </a:r>
            <a:r>
              <a:rPr lang="en-US" sz="2000" b="1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27648-B164-4DD3-9799-CC4D57790ADC}"/>
              </a:ext>
            </a:extLst>
          </p:cNvPr>
          <p:cNvSpPr txBox="1"/>
          <p:nvPr/>
        </p:nvSpPr>
        <p:spPr>
          <a:xfrm>
            <a:off x="2057400" y="301220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obstacle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99D9E-8CEC-4272-ACB0-4072F2DEB6BE}"/>
              </a:ext>
            </a:extLst>
          </p:cNvPr>
          <p:cNvSpPr txBox="1"/>
          <p:nvPr/>
        </p:nvSpPr>
        <p:spPr>
          <a:xfrm>
            <a:off x="2971800" y="4185663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2060"/>
                </a:solidFill>
              </a:rPr>
              <a:t>robot</a:t>
            </a:r>
          </a:p>
        </p:txBody>
      </p:sp>
    </p:spTree>
    <p:extLst>
      <p:ext uri="{BB962C8B-B14F-4D97-AF65-F5344CB8AC3E}">
        <p14:creationId xmlns:p14="http://schemas.microsoft.com/office/powerpoint/2010/main" val="355623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/>
              <a:t>Go-To-Goal &amp; Obstacle Avoidance</a:t>
            </a:r>
          </a:p>
        </p:txBody>
      </p:sp>
      <p:pic>
        <p:nvPicPr>
          <p:cNvPr id="4" name="Content Placeholder 3" descr="pathEx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859" y="1912623"/>
            <a:ext cx="6656282" cy="39011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7094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6698-B722-D40B-F900-73A483AD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Wander</a:t>
            </a:r>
          </a:p>
        </p:txBody>
      </p:sp>
      <p:pic>
        <p:nvPicPr>
          <p:cNvPr id="4" name="Online Media 3" title="SmartWander with Mega Bot">
            <a:hlinkClick r:id="" action="ppaction://media"/>
            <a:extLst>
              <a:ext uri="{FF2B5EF4-FFF2-40B4-BE49-F238E27FC236}">
                <a16:creationId xmlns:a16="http://schemas.microsoft.com/office/drawing/2014/main" id="{BF7219DA-C7EF-C956-6B70-B4CE88A4137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56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6698-B722-D40B-F900-73A483AD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Wander</a:t>
            </a:r>
          </a:p>
        </p:txBody>
      </p:sp>
      <p:pic>
        <p:nvPicPr>
          <p:cNvPr id="4" name="Online Media 3" title="Smart Wander 2 with MegaBot">
            <a:hlinkClick r:id="" action="ppaction://media"/>
            <a:extLst>
              <a:ext uri="{FF2B5EF4-FFF2-40B4-BE49-F238E27FC236}">
                <a16:creationId xmlns:a16="http://schemas.microsoft.com/office/drawing/2014/main" id="{7584C157-7513-5A9C-7245-3D088A4C365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44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FCA3-82F7-C889-59EA-7A9B1751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 Following</a:t>
            </a:r>
          </a:p>
        </p:txBody>
      </p:sp>
      <p:pic>
        <p:nvPicPr>
          <p:cNvPr id="4" name="Online Media 3" title="Smart Follow - Object Following with Random Wander &amp; Obstacle Avoidance">
            <a:hlinkClick r:id="" action="ppaction://media"/>
            <a:extLst>
              <a:ext uri="{FF2B5EF4-FFF2-40B4-BE49-F238E27FC236}">
                <a16:creationId xmlns:a16="http://schemas.microsoft.com/office/drawing/2014/main" id="{9966CCBA-4A10-0E38-57A3-319E13AF877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5150" y="1600200"/>
            <a:ext cx="80121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Flow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Great way to sketch out how a circuit or code should work</a:t>
            </a:r>
          </a:p>
          <a:p>
            <a:r>
              <a:rPr lang="en-US" dirty="0"/>
              <a:t>A flow chart is a game plan</a:t>
            </a:r>
          </a:p>
          <a:p>
            <a:r>
              <a:rPr lang="en-US" dirty="0"/>
              <a:t>The parts of a flow chart 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Circle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Diamond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Square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rgbClr val="800000"/>
                </a:solidFill>
              </a:rPr>
              <a:t>Circle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is start or stopping point</a:t>
            </a:r>
          </a:p>
          <a:p>
            <a:r>
              <a:rPr lang="en-US" b="1" u="sng" dirty="0">
                <a:solidFill>
                  <a:srgbClr val="800000"/>
                </a:solidFill>
              </a:rPr>
              <a:t>Square</a:t>
            </a:r>
            <a:r>
              <a:rPr lang="en-US" dirty="0"/>
              <a:t> is an action with one outcome</a:t>
            </a:r>
          </a:p>
          <a:p>
            <a:r>
              <a:rPr lang="en-US" b="1" u="sng" dirty="0">
                <a:solidFill>
                  <a:srgbClr val="800000"/>
                </a:solidFill>
              </a:rPr>
              <a:t>Diamond</a:t>
            </a:r>
            <a:r>
              <a:rPr lang="en-US" dirty="0"/>
              <a:t> represents a decision with multiple possible outcomes</a:t>
            </a:r>
          </a:p>
          <a:p>
            <a:r>
              <a:rPr lang="en-US" b="1" u="sng" dirty="0">
                <a:solidFill>
                  <a:srgbClr val="800000"/>
                </a:solidFill>
              </a:rPr>
              <a:t>Lines</a:t>
            </a:r>
            <a:r>
              <a:rPr lang="en-US" dirty="0"/>
              <a:t> connect all of the parts of the flow chart</a:t>
            </a:r>
          </a:p>
        </p:txBody>
      </p:sp>
    </p:spTree>
    <p:extLst>
      <p:ext uri="{BB962C8B-B14F-4D97-AF65-F5344CB8AC3E}">
        <p14:creationId xmlns:p14="http://schemas.microsoft.com/office/powerpoint/2010/main" val="703002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31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Flowchart or </a:t>
            </a:r>
            <a:br>
              <a:rPr lang="en-US"/>
            </a:br>
            <a:r>
              <a:rPr lang="en-US"/>
              <a:t>Algorithmic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18" y="1295400"/>
            <a:ext cx="6369682" cy="5181600"/>
          </a:xfrm>
        </p:spPr>
        <p:txBody>
          <a:bodyPr>
            <a:noAutofit/>
          </a:bodyPr>
          <a:lstStyle/>
          <a:p>
            <a:r>
              <a:rPr lang="en-US" sz="2100" b="1" dirty="0"/>
              <a:t>State – Action</a:t>
            </a:r>
          </a:p>
          <a:p>
            <a:pPr lvl="1"/>
            <a:r>
              <a:rPr lang="en-US" sz="2100" dirty="0"/>
              <a:t>A rectangular box to denote a state. State name is attached outside the box. Output variable assignments are included in the box</a:t>
            </a:r>
          </a:p>
          <a:p>
            <a:r>
              <a:rPr lang="en-US" sz="2100" b="1" dirty="0"/>
              <a:t>Condition - Decision</a:t>
            </a:r>
          </a:p>
          <a:p>
            <a:pPr lvl="1"/>
            <a:r>
              <a:rPr lang="en-US" sz="2100" dirty="0"/>
              <a:t>A diamond box to denote a conditional branch.</a:t>
            </a:r>
          </a:p>
          <a:p>
            <a:pPr lvl="1"/>
            <a:r>
              <a:rPr lang="en-US" sz="2100" dirty="0"/>
              <a:t>One entry and two exits for a binary decision.</a:t>
            </a:r>
          </a:p>
          <a:p>
            <a:r>
              <a:rPr lang="en-US" sz="2100" b="1" dirty="0"/>
              <a:t>Output</a:t>
            </a:r>
          </a:p>
          <a:p>
            <a:pPr lvl="1"/>
            <a:r>
              <a:rPr lang="en-US" sz="2100" dirty="0"/>
              <a:t>Moore machine outputs based on state input</a:t>
            </a:r>
          </a:p>
          <a:p>
            <a:pPr lvl="1"/>
            <a:r>
              <a:rPr lang="en-US" sz="2100" dirty="0"/>
              <a:t>Mealy machine generates outputs on state</a:t>
            </a:r>
            <a:br>
              <a:rPr lang="en-US" sz="2100" dirty="0"/>
            </a:br>
            <a:r>
              <a:rPr lang="en-US" sz="2100" dirty="0"/>
              <a:t>transition</a:t>
            </a:r>
          </a:p>
          <a:p>
            <a:pPr lvl="1"/>
            <a:r>
              <a:rPr lang="en-US" sz="2100" dirty="0"/>
              <a:t>There is always an entry point. There may</a:t>
            </a:r>
            <a:br>
              <a:rPr lang="en-US" sz="2100" dirty="0"/>
            </a:br>
            <a:r>
              <a:rPr lang="en-US" sz="2100" dirty="0"/>
              <a:t>be zero to many exit points</a:t>
            </a:r>
            <a:endParaRPr lang="en-US" sz="2100" b="1" dirty="0"/>
          </a:p>
          <a:p>
            <a:r>
              <a:rPr lang="en-US" sz="2100" b="1" dirty="0"/>
              <a:t>Start - End</a:t>
            </a:r>
            <a:endParaRPr lang="en-US" sz="2100" dirty="0"/>
          </a:p>
        </p:txBody>
      </p:sp>
      <p:sp>
        <p:nvSpPr>
          <p:cNvPr id="4" name="Flowchart: Alternate Process 3"/>
          <p:cNvSpPr/>
          <p:nvPr/>
        </p:nvSpPr>
        <p:spPr bwMode="auto">
          <a:xfrm>
            <a:off x="7116629" y="4213224"/>
            <a:ext cx="1371600" cy="762000"/>
          </a:xfrm>
          <a:prstGeom prst="flowChartAlternate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>
                <a:solidFill>
                  <a:srgbClr val="0000CC"/>
                </a:solidFill>
              </a:rPr>
              <a:t>output</a:t>
            </a:r>
            <a:endParaRPr kumimoji="1" lang="en-US" sz="24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</a:endParaRPr>
          </a:p>
        </p:txBody>
      </p:sp>
      <p:sp>
        <p:nvSpPr>
          <p:cNvPr id="5" name="Flowchart: Process 4"/>
          <p:cNvSpPr/>
          <p:nvPr/>
        </p:nvSpPr>
        <p:spPr bwMode="auto">
          <a:xfrm>
            <a:off x="7143582" y="1638300"/>
            <a:ext cx="1522520" cy="838200"/>
          </a:xfrm>
          <a:prstGeom prst="flowChartProcess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24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rPr>
              <a:t>state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sz="2400">
                <a:solidFill>
                  <a:srgbClr val="0000CC"/>
                </a:solidFill>
                <a:latin typeface="Tahoma" pitchFamily="34" charset="0"/>
              </a:rPr>
              <a:t>action</a:t>
            </a:r>
            <a:endParaRPr kumimoji="1" lang="en-US" sz="24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Tahoma" pitchFamily="34" charset="0"/>
            </a:endParaRPr>
          </a:p>
        </p:txBody>
      </p:sp>
      <p:sp>
        <p:nvSpPr>
          <p:cNvPr id="6" name="Flowchart: Decision 5"/>
          <p:cNvSpPr/>
          <p:nvPr/>
        </p:nvSpPr>
        <p:spPr bwMode="auto">
          <a:xfrm>
            <a:off x="6667500" y="2659062"/>
            <a:ext cx="2400300" cy="1371600"/>
          </a:xfrm>
          <a:prstGeom prst="flowChartDecision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solidFill>
                  <a:srgbClr val="0000CC"/>
                </a:solidFill>
              </a:rPr>
              <a:t>condition</a:t>
            </a:r>
            <a:endParaRPr kumimoji="1" 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</a:endParaRPr>
          </a:p>
        </p:txBody>
      </p:sp>
      <p:sp>
        <p:nvSpPr>
          <p:cNvPr id="7" name="Flowchart: Connector 6"/>
          <p:cNvSpPr/>
          <p:nvPr/>
        </p:nvSpPr>
        <p:spPr bwMode="auto">
          <a:xfrm>
            <a:off x="7065902" y="5313068"/>
            <a:ext cx="1600200" cy="990600"/>
          </a:xfrm>
          <a:prstGeom prst="flowChartConnector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ea typeface="Tahoma" pitchFamily="34" charset="0"/>
                <a:cs typeface="Tahoma" pitchFamily="34" charset="0"/>
              </a:rPr>
              <a:t>Start/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ea typeface="Tahoma" pitchFamily="34" charset="0"/>
                <a:cs typeface="Tahoma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7706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Flow Chart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491" y="1417638"/>
            <a:ext cx="8229600" cy="40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6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8" y="444276"/>
            <a:ext cx="6085663" cy="698724"/>
          </a:xfrm>
        </p:spPr>
        <p:txBody>
          <a:bodyPr>
            <a:noAutofit/>
          </a:bodyPr>
          <a:lstStyle/>
          <a:p>
            <a:r>
              <a:rPr lang="en-US" sz="4000"/>
              <a:t>Stopwatch Flowchart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828800" y="1079326"/>
            <a:ext cx="5863661" cy="5579165"/>
            <a:chOff x="3366579" y="859735"/>
            <a:chExt cx="5863661" cy="5579165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3366579" y="859735"/>
              <a:ext cx="777406" cy="397565"/>
            </a:xfrm>
            <a:prstGeom prst="roundRect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1600">
                  <a:latin typeface="Arial" pitchFamily="34" charset="0"/>
                  <a:cs typeface="Arial" pitchFamily="34" charset="0"/>
                </a:rPr>
                <a:t>Start</a:t>
              </a:r>
            </a:p>
          </p:txBody>
        </p:sp>
        <p:sp>
          <p:nvSpPr>
            <p:cNvPr id="28711" name="AutoShape 39"/>
            <p:cNvSpPr>
              <a:spLocks noChangeArrowheads="1"/>
            </p:cNvSpPr>
            <p:nvPr/>
          </p:nvSpPr>
          <p:spPr bwMode="auto">
            <a:xfrm>
              <a:off x="5084254" y="1333500"/>
              <a:ext cx="1485614" cy="80010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Counter=0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>
                  <a:solidFill>
                    <a:srgbClr val="002060"/>
                  </a:solidFill>
                  <a:latin typeface="Arial" pitchFamily="34" charset="0"/>
                </a:rPr>
                <a:t>Reset=1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</a:rPr>
                <a:t>Run=0</a:t>
              </a:r>
            </a:p>
          </p:txBody>
        </p:sp>
        <p:sp>
          <p:nvSpPr>
            <p:cNvPr id="28710" name="AutoShape 38"/>
            <p:cNvSpPr>
              <a:spLocks noChangeArrowheads="1"/>
            </p:cNvSpPr>
            <p:nvPr/>
          </p:nvSpPr>
          <p:spPr bwMode="auto">
            <a:xfrm>
              <a:off x="5093684" y="2400300"/>
              <a:ext cx="1466755" cy="6858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Times" pitchFamily="18" charset="0"/>
                  <a:ea typeface="Times New Roman" pitchFamily="18" charset="0"/>
                </a:rPr>
                <a:t>Button</a:t>
              </a:r>
              <a:endParaRPr kumimoji="0" lang="en-US" sz="15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Times" pitchFamily="18" charset="0"/>
              </a:endParaRPr>
            </a:p>
          </p:txBody>
        </p:sp>
        <p:sp>
          <p:nvSpPr>
            <p:cNvPr id="28708" name="AutoShape 36"/>
            <p:cNvSpPr>
              <a:spLocks noChangeArrowheads="1"/>
            </p:cNvSpPr>
            <p:nvPr/>
          </p:nvSpPr>
          <p:spPr bwMode="auto">
            <a:xfrm>
              <a:off x="4641294" y="3314700"/>
              <a:ext cx="2371535" cy="83820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dirty="0">
                  <a:solidFill>
                    <a:srgbClr val="002060"/>
                  </a:solidFill>
                  <a:latin typeface="Arial" pitchFamily="34" charset="0"/>
                </a:rPr>
                <a:t>Counter=Counter+1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</a:rPr>
                <a:t>Reset=0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dirty="0">
                  <a:solidFill>
                    <a:srgbClr val="002060"/>
                  </a:solidFill>
                  <a:latin typeface="Arial" pitchFamily="34" charset="0"/>
                </a:rPr>
                <a:t>Run=1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91" name="Text Box 19"/>
            <p:cNvSpPr txBox="1">
              <a:spLocks noChangeArrowheads="1"/>
            </p:cNvSpPr>
            <p:nvPr/>
          </p:nvSpPr>
          <p:spPr bwMode="auto">
            <a:xfrm>
              <a:off x="4864989" y="1104900"/>
              <a:ext cx="96207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Clear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4696506" y="3052970"/>
              <a:ext cx="62860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Run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8649135" y="3180868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4977268" y="2438399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5950192" y="3085297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AutoShape 38"/>
            <p:cNvSpPr>
              <a:spLocks noChangeArrowheads="1"/>
            </p:cNvSpPr>
            <p:nvPr/>
          </p:nvSpPr>
          <p:spPr bwMode="auto">
            <a:xfrm>
              <a:off x="5116875" y="4394753"/>
              <a:ext cx="1466755" cy="6858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1" hangingPunct="1">
                <a:spcBef>
                  <a:spcPct val="0"/>
                </a:spcBef>
                <a:buNone/>
              </a:pPr>
              <a:r>
                <a:rPr kumimoji="0" lang="en-US" sz="1400">
                  <a:solidFill>
                    <a:srgbClr val="002060"/>
                  </a:solidFill>
                  <a:latin typeface="Times" pitchFamily="18" charset="0"/>
                  <a:ea typeface="Times New Roman" pitchFamily="18" charset="0"/>
                </a:rPr>
                <a:t>Button</a:t>
              </a:r>
              <a:endParaRPr kumimoji="0" lang="en-US" sz="1400">
                <a:solidFill>
                  <a:srgbClr val="002060"/>
                </a:solidFill>
                <a:latin typeface="Times" pitchFamily="18" charset="0"/>
              </a:endParaRPr>
            </a:p>
          </p:txBody>
        </p:sp>
        <p:sp>
          <p:nvSpPr>
            <p:cNvPr id="45" name="AutoShape 36"/>
            <p:cNvSpPr>
              <a:spLocks noChangeArrowheads="1"/>
            </p:cNvSpPr>
            <p:nvPr/>
          </p:nvSpPr>
          <p:spPr bwMode="auto">
            <a:xfrm>
              <a:off x="4637353" y="5324061"/>
              <a:ext cx="2371535" cy="79098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>
                  <a:solidFill>
                    <a:srgbClr val="002060"/>
                  </a:solidFill>
                  <a:latin typeface="Arial" pitchFamily="34" charset="0"/>
                </a:rPr>
                <a:t>Counter=Counter</a:t>
              </a:r>
            </a:p>
            <a:p>
              <a:pPr lvl="0" algn="ctr" eaLnBrk="1" hangingPunct="1">
                <a:spcBef>
                  <a:spcPct val="0"/>
                </a:spcBef>
                <a:buNone/>
              </a:pPr>
              <a:r>
                <a:rPr kumimoji="0" lang="en-US" sz="1600">
                  <a:solidFill>
                    <a:srgbClr val="002060"/>
                  </a:solidFill>
                  <a:latin typeface="Arial" pitchFamily="34" charset="0"/>
                </a:rPr>
                <a:t>Reset=0</a:t>
              </a:r>
            </a:p>
            <a:p>
              <a:pPr lvl="0" algn="ctr" eaLnBrk="1" hangingPunct="1">
                <a:spcBef>
                  <a:spcPct val="0"/>
                </a:spcBef>
                <a:buNone/>
              </a:pPr>
              <a:r>
                <a:rPr kumimoji="0" lang="en-US" sz="1600">
                  <a:solidFill>
                    <a:srgbClr val="002060"/>
                  </a:solidFill>
                  <a:latin typeface="Arial" pitchFamily="34" charset="0"/>
                </a:rPr>
                <a:t>Run=0</a:t>
              </a:r>
            </a:p>
          </p:txBody>
        </p:sp>
        <p:sp>
          <p:nvSpPr>
            <p:cNvPr id="46" name="AutoShape 38"/>
            <p:cNvSpPr>
              <a:spLocks noChangeArrowheads="1"/>
            </p:cNvSpPr>
            <p:nvPr/>
          </p:nvSpPr>
          <p:spPr bwMode="auto">
            <a:xfrm>
              <a:off x="7763485" y="3371850"/>
              <a:ext cx="1466755" cy="68580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eaLnBrk="1" hangingPunct="1">
                <a:spcBef>
                  <a:spcPct val="0"/>
                </a:spcBef>
                <a:buNone/>
              </a:pPr>
              <a:r>
                <a:rPr kumimoji="0" lang="en-US" sz="1400">
                  <a:solidFill>
                    <a:srgbClr val="002060"/>
                  </a:solidFill>
                  <a:latin typeface="Times" pitchFamily="18" charset="0"/>
                  <a:ea typeface="Times New Roman" pitchFamily="18" charset="0"/>
                </a:rPr>
                <a:t>Button</a:t>
              </a:r>
              <a:endParaRPr kumimoji="0" lang="en-US" sz="1400">
                <a:solidFill>
                  <a:srgbClr val="002060"/>
                </a:solidFill>
                <a:latin typeface="Times" pitchFamily="18" charset="0"/>
              </a:endParaRPr>
            </a:p>
          </p:txBody>
        </p:sp>
        <p:cxnSp>
          <p:nvCxnSpPr>
            <p:cNvPr id="4" name="Elbow Connector 3"/>
            <p:cNvCxnSpPr>
              <a:stCxn id="28711" idx="2"/>
              <a:endCxn id="28710" idx="0"/>
            </p:cNvCxnSpPr>
            <p:nvPr/>
          </p:nvCxnSpPr>
          <p:spPr bwMode="auto">
            <a:xfrm rot="16200000" flipH="1">
              <a:off x="5693711" y="2266949"/>
              <a:ext cx="266700" cy="1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Elbow Connector 48"/>
            <p:cNvCxnSpPr/>
            <p:nvPr/>
          </p:nvCxnSpPr>
          <p:spPr bwMode="auto">
            <a:xfrm rot="16200000" flipH="1">
              <a:off x="5703140" y="3200400"/>
              <a:ext cx="266700" cy="1"/>
            </a:xfrm>
            <a:prstGeom prst="bentConnector3">
              <a:avLst>
                <a:gd name="adj1" fmla="val 79814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" name="Elbow Connector 7"/>
            <p:cNvCxnSpPr>
              <a:stCxn id="28710" idx="1"/>
              <a:endCxn id="28711" idx="1"/>
            </p:cNvCxnSpPr>
            <p:nvPr/>
          </p:nvCxnSpPr>
          <p:spPr bwMode="auto">
            <a:xfrm rot="10800000">
              <a:off x="5084254" y="1733550"/>
              <a:ext cx="9430" cy="1009650"/>
            </a:xfrm>
            <a:prstGeom prst="bentConnector3">
              <a:avLst>
                <a:gd name="adj1" fmla="val 2524178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Elbow Connector 53"/>
            <p:cNvCxnSpPr>
              <a:stCxn id="44" idx="1"/>
              <a:endCxn id="28708" idx="1"/>
            </p:cNvCxnSpPr>
            <p:nvPr/>
          </p:nvCxnSpPr>
          <p:spPr bwMode="auto">
            <a:xfrm rot="10800000">
              <a:off x="4641295" y="3733801"/>
              <a:ext cx="475581" cy="1003853"/>
            </a:xfrm>
            <a:prstGeom prst="bentConnector3">
              <a:avLst>
                <a:gd name="adj1" fmla="val 148068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805818" y="4857750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9" name="Elbow Connector 58"/>
            <p:cNvCxnSpPr/>
            <p:nvPr/>
          </p:nvCxnSpPr>
          <p:spPr bwMode="auto">
            <a:xfrm rot="16200000" flipH="1">
              <a:off x="5712300" y="5190710"/>
              <a:ext cx="266700" cy="1"/>
            </a:xfrm>
            <a:prstGeom prst="bentConnector3">
              <a:avLst>
                <a:gd name="adj1" fmla="val 79814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Elbow Connector 59"/>
            <p:cNvCxnSpPr/>
            <p:nvPr/>
          </p:nvCxnSpPr>
          <p:spPr bwMode="auto">
            <a:xfrm rot="16200000" flipH="1">
              <a:off x="5689772" y="4261402"/>
              <a:ext cx="266700" cy="1"/>
            </a:xfrm>
            <a:prstGeom prst="bentConnector3">
              <a:avLst>
                <a:gd name="adj1" fmla="val 79814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3" name="Elbow Connector 62"/>
            <p:cNvCxnSpPr>
              <a:stCxn id="45" idx="2"/>
              <a:endCxn id="46" idx="2"/>
            </p:cNvCxnSpPr>
            <p:nvPr/>
          </p:nvCxnSpPr>
          <p:spPr bwMode="auto">
            <a:xfrm rot="5400000" flipH="1" flipV="1">
              <a:off x="6131292" y="3749479"/>
              <a:ext cx="2057400" cy="2673742"/>
            </a:xfrm>
            <a:prstGeom prst="bentConnector3">
              <a:avLst>
                <a:gd name="adj1" fmla="val -11111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Elbow Connector 65"/>
            <p:cNvCxnSpPr>
              <a:stCxn id="46" idx="1"/>
              <a:endCxn id="45" idx="3"/>
            </p:cNvCxnSpPr>
            <p:nvPr/>
          </p:nvCxnSpPr>
          <p:spPr bwMode="auto">
            <a:xfrm rot="10800000" flipV="1">
              <a:off x="7008889" y="3714750"/>
              <a:ext cx="754597" cy="200480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Elbow Connector 69"/>
            <p:cNvCxnSpPr>
              <a:stCxn id="46" idx="0"/>
              <a:endCxn id="28711" idx="3"/>
            </p:cNvCxnSpPr>
            <p:nvPr/>
          </p:nvCxnSpPr>
          <p:spPr bwMode="auto">
            <a:xfrm rot="16200000" flipV="1">
              <a:off x="6714216" y="1589202"/>
              <a:ext cx="1638300" cy="1926995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7428116" y="3899452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6051709" y="5057360"/>
              <a:ext cx="3429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6093192" y="1028700"/>
              <a:ext cx="1066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State0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6223159" y="4235727"/>
              <a:ext cx="1066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State1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4448330" y="6210300"/>
              <a:ext cx="10668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</a:rPr>
                <a:t>Stop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83" name="Elbow Connector 82"/>
            <p:cNvCxnSpPr>
              <a:stCxn id="24" idx="3"/>
              <a:endCxn id="28711" idx="0"/>
            </p:cNvCxnSpPr>
            <p:nvPr/>
          </p:nvCxnSpPr>
          <p:spPr bwMode="auto">
            <a:xfrm>
              <a:off x="4143985" y="1058518"/>
              <a:ext cx="1683076" cy="27498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rgbClr val="0000CC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02090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7696200" cy="4648200"/>
          </a:xfrm>
        </p:spPr>
        <p:txBody>
          <a:bodyPr/>
          <a:lstStyle/>
          <a:p>
            <a:r>
              <a:rPr lang="en-US" i="1" dirty="0">
                <a:solidFill>
                  <a:srgbClr val="800000"/>
                </a:solidFill>
              </a:rPr>
              <a:t>State diagrams </a:t>
            </a:r>
            <a:r>
              <a:rPr lang="en-US" dirty="0"/>
              <a:t>can be used to describe the behavior of a system.</a:t>
            </a:r>
          </a:p>
          <a:p>
            <a:r>
              <a:rPr lang="en-US" dirty="0"/>
              <a:t>The state of a system represents the net effect of all previous inputs to the system</a:t>
            </a:r>
          </a:p>
        </p:txBody>
      </p:sp>
      <p:sp>
        <p:nvSpPr>
          <p:cNvPr id="5" name="Oval 4"/>
          <p:cNvSpPr/>
          <p:nvPr/>
        </p:nvSpPr>
        <p:spPr>
          <a:xfrm>
            <a:off x="3810000" y="3962400"/>
            <a:ext cx="1524000" cy="1371600"/>
          </a:xfrm>
          <a:prstGeom prst="ellipse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current state</a:t>
            </a:r>
          </a:p>
        </p:txBody>
      </p:sp>
      <p:sp>
        <p:nvSpPr>
          <p:cNvPr id="8" name="Oval 7"/>
          <p:cNvSpPr/>
          <p:nvPr/>
        </p:nvSpPr>
        <p:spPr>
          <a:xfrm>
            <a:off x="6163056" y="3974592"/>
            <a:ext cx="1524000" cy="1371600"/>
          </a:xfrm>
          <a:prstGeom prst="ellipse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next state</a:t>
            </a:r>
          </a:p>
        </p:txBody>
      </p:sp>
      <p:sp>
        <p:nvSpPr>
          <p:cNvPr id="9" name="Oval 8"/>
          <p:cNvSpPr/>
          <p:nvPr/>
        </p:nvSpPr>
        <p:spPr>
          <a:xfrm>
            <a:off x="1456944" y="3962400"/>
            <a:ext cx="1524000" cy="1371600"/>
          </a:xfrm>
          <a:prstGeom prst="ellipse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previous state</a:t>
            </a:r>
          </a:p>
        </p:txBody>
      </p:sp>
      <p:cxnSp>
        <p:nvCxnSpPr>
          <p:cNvPr id="10" name="Straight Arrow Connector 9"/>
          <p:cNvCxnSpPr>
            <a:stCxn id="9" idx="6"/>
            <a:endCxn id="5" idx="2"/>
          </p:cNvCxnSpPr>
          <p:nvPr/>
        </p:nvCxnSpPr>
        <p:spPr>
          <a:xfrm>
            <a:off x="2980944" y="4648200"/>
            <a:ext cx="829056" cy="0"/>
          </a:xfrm>
          <a:prstGeom prst="straightConnector1">
            <a:avLst/>
          </a:prstGeom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4645152"/>
            <a:ext cx="829056" cy="0"/>
          </a:xfrm>
          <a:prstGeom prst="straightConnector1">
            <a:avLst/>
          </a:prstGeom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97869" y="4074468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83869" y="408547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5129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Design Plan:</a:t>
            </a:r>
            <a:br>
              <a:rPr lang="en-US"/>
            </a:br>
            <a:r>
              <a:rPr lang="en-US"/>
              <a:t>Stopwatch State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474" y="2013257"/>
            <a:ext cx="7927051" cy="372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7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229600" cy="1143000"/>
          </a:xfrm>
        </p:spPr>
        <p:txBody>
          <a:bodyPr/>
          <a:lstStyle/>
          <a:p>
            <a:r>
              <a:rPr lang="en-US"/>
              <a:t>Mobile Robot Disk Abstraction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062" y="1866900"/>
            <a:ext cx="7381875" cy="3924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3AB884-604C-42F4-BAE7-890B107F5EFC}"/>
              </a:ext>
            </a:extLst>
          </p:cNvPr>
          <p:cNvSpPr txBox="1"/>
          <p:nvPr/>
        </p:nvSpPr>
        <p:spPr>
          <a:xfrm>
            <a:off x="1905000" y="472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2060"/>
                </a:solidFill>
              </a:rPr>
              <a:t>robot (x, y, </a:t>
            </a:r>
            <a:r>
              <a:rPr lang="en-US" sz="2000" b="1">
                <a:solidFill>
                  <a:srgbClr val="002060"/>
                </a:solidFill>
                <a:latin typeface="Symbol" panose="05050102010706020507" pitchFamily="18" charset="2"/>
              </a:rPr>
              <a:t>f</a:t>
            </a:r>
            <a:r>
              <a:rPr lang="en-US" sz="2000" b="1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5852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Diagrams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57531"/>
            <a:ext cx="3276600" cy="547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berry123\AppData\Local\Microsoft\Windows\Temporary Internet Files\Content.IE5\2IHL9Q9Y\MP90017494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1371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DA9628-82E7-4EF4-AC6F-83F1EA324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56704"/>
              </p:ext>
            </p:extLst>
          </p:nvPr>
        </p:nvGraphicFramePr>
        <p:xfrm>
          <a:off x="3810000" y="1828800"/>
          <a:ext cx="4572000" cy="4560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8158062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557826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8409971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75485130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next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9106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sz="1400"/>
                        <a:t>Detect 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Ball 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Ball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Retrieve basketball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3552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sz="1400"/>
                        <a:t>Detect 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More balls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Ball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Retrieve basketball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62336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sz="1400"/>
                        <a:t>Retrieve 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Ball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Ball not 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Retrieve basketball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261779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Retrieve 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Ball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Ball retrieved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Find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47849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sz="1400"/>
                        <a:t>Find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Ball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Goal not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Find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08864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sz="1400"/>
                        <a:t>Find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Ball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Goal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Shoot basketball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2825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sz="1400"/>
                        <a:t>Shoot 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Goal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More balls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Detect basketball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8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sz="1400"/>
                        <a:t>Shoot basketball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Goal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Last 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99880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394F2D-27F1-4DA2-B1D4-96A3B5175C05}"/>
              </a:ext>
            </a:extLst>
          </p:cNvPr>
          <p:cNvSpPr/>
          <p:nvPr/>
        </p:nvSpPr>
        <p:spPr>
          <a:xfrm>
            <a:off x="3810000" y="1371600"/>
            <a:ext cx="45720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STATE TRANSITION TABLE</a:t>
            </a:r>
          </a:p>
        </p:txBody>
      </p:sp>
    </p:spTree>
    <p:extLst>
      <p:ext uri="{BB962C8B-B14F-4D97-AF65-F5344CB8AC3E}">
        <p14:creationId xmlns:p14="http://schemas.microsoft.com/office/powerpoint/2010/main" val="292909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sz="3200"/>
              <a:t>Flowchart</a:t>
            </a:r>
            <a:br>
              <a:rPr lang="en-US" sz="3200"/>
            </a:br>
            <a:r>
              <a:rPr lang="en-US" sz="3200" b="0">
                <a:solidFill>
                  <a:schemeClr val="tx1"/>
                </a:solidFill>
              </a:rPr>
              <a:t>(Program Perspective)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219199"/>
            <a:ext cx="2490950" cy="55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2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State Diagram</a:t>
            </a:r>
            <a:br>
              <a:rPr lang="en-US" sz="3600"/>
            </a:br>
            <a:r>
              <a:rPr lang="en-US" sz="3600" b="0">
                <a:solidFill>
                  <a:schemeClr val="tx1"/>
                </a:solidFill>
              </a:rPr>
              <a:t>(Robot Perspective)</a:t>
            </a:r>
            <a:endParaRPr lang="en-US" sz="360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4427" y="1428524"/>
            <a:ext cx="6035146" cy="495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2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/>
              <a:t>State Transition Table</a:t>
            </a:r>
            <a:br>
              <a:rPr lang="en-US" sz="3600"/>
            </a:br>
            <a:r>
              <a:rPr lang="en-US" sz="3600" b="0">
                <a:solidFill>
                  <a:schemeClr val="tx1"/>
                </a:solidFill>
              </a:rPr>
              <a:t>(Robot Perspective)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439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Robot Boogie Machine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States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Input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Output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Next State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Waiting to 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music </a:t>
                      </a:r>
                    </a:p>
                    <a:p>
                      <a:r>
                        <a:rPr lang="en-US" sz="1800"/>
                        <a:t>hard rock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country music </a:t>
                      </a:r>
                    </a:p>
                    <a:p>
                      <a:r>
                        <a:rPr lang="en-US" sz="1800"/>
                        <a:t>hip</a:t>
                      </a:r>
                      <a:r>
                        <a:rPr lang="en-US" sz="1800" baseline="0"/>
                        <a:t> hop music</a:t>
                      </a:r>
                    </a:p>
                    <a:p>
                      <a:r>
                        <a:rPr lang="en-US" sz="1800" baseline="0"/>
                        <a:t>classical music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Line Dance</a:t>
                      </a:r>
                    </a:p>
                    <a:p>
                      <a:r>
                        <a:rPr lang="en-US" sz="1800"/>
                        <a:t>Break</a:t>
                      </a:r>
                      <a:r>
                        <a:rPr lang="en-US" sz="1800" baseline="0"/>
                        <a:t> Dance</a:t>
                      </a:r>
                    </a:p>
                    <a:p>
                      <a:r>
                        <a:rPr lang="en-US" sz="1800" baseline="0"/>
                        <a:t>Ballet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Break 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hip</a:t>
                      </a:r>
                      <a:r>
                        <a:rPr lang="en-US" sz="1800" baseline="0"/>
                        <a:t> hop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music, hard rock music </a:t>
                      </a:r>
                    </a:p>
                    <a:p>
                      <a:r>
                        <a:rPr lang="en-US" sz="1800"/>
                        <a:t>country music </a:t>
                      </a:r>
                    </a:p>
                    <a:p>
                      <a:r>
                        <a:rPr lang="en-US" sz="1800"/>
                        <a:t>classical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Waiting</a:t>
                      </a:r>
                    </a:p>
                    <a:p>
                      <a:r>
                        <a:rPr lang="en-US" sz="1800"/>
                        <a:t>Line Dance</a:t>
                      </a:r>
                    </a:p>
                    <a:p>
                      <a:r>
                        <a:rPr lang="en-US" sz="1800"/>
                        <a:t>Ballet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Line 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country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  <a:r>
                        <a:rPr lang="en-US" sz="1800" baseline="0"/>
                        <a:t> music, hard rock music </a:t>
                      </a:r>
                    </a:p>
                    <a:p>
                      <a:r>
                        <a:rPr lang="en-US" sz="1800" baseline="0"/>
                        <a:t>classical music </a:t>
                      </a:r>
                    </a:p>
                    <a:p>
                      <a:r>
                        <a:rPr lang="en-US" sz="1800" baseline="0"/>
                        <a:t>hip hop music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Waiting</a:t>
                      </a:r>
                    </a:p>
                    <a:p>
                      <a:r>
                        <a:rPr lang="en-US" sz="1800"/>
                        <a:t>Ballet</a:t>
                      </a:r>
                    </a:p>
                    <a:p>
                      <a:r>
                        <a:rPr lang="en-US" sz="1800"/>
                        <a:t>Break 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Ballet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classical 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music, hard rock music</a:t>
                      </a:r>
                    </a:p>
                    <a:p>
                      <a:r>
                        <a:rPr lang="en-US" sz="1800"/>
                        <a:t>hip hop music,</a:t>
                      </a:r>
                      <a:r>
                        <a:rPr lang="en-US" sz="1800" baseline="0"/>
                        <a:t> country music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Waiting</a:t>
                      </a:r>
                    </a:p>
                    <a:p>
                      <a:r>
                        <a:rPr lang="en-US" sz="1800"/>
                        <a:t>Break Dance</a:t>
                      </a:r>
                    </a:p>
                    <a:p>
                      <a:r>
                        <a:rPr lang="en-US" sz="1800"/>
                        <a:t>Line 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596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RESET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RUN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STOP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STATE;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if(STATE==RESET)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if(BUTTON_PRESSED)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NEXT_STATE = RUN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else if(STATE==RUN)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STATE = NEXT_STATE;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301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Switch/Case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switch(STATE)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case RESET: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if(BUTTON_PRESSED) {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	NEXT_STATE = RUN;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case RUN: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STATE = NEXT_STATE;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2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Switch/Case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Switch/Case is a different way of implementing an if/else decision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break </a:t>
            </a:r>
            <a:r>
              <a:rPr lang="en-US"/>
              <a:t>is important!</a:t>
            </a:r>
          </a:p>
          <a:p>
            <a:pPr lvl="1"/>
            <a:r>
              <a:rPr lang="en-US"/>
              <a:t>Otherwise, code keeps going on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>
                <a:latin typeface="+mj-lt"/>
                <a:ea typeface="Verdana" panose="020B0604030504040204" pitchFamily="34" charset="0"/>
                <a:cs typeface="Courier New" panose="02070309020205020404" pitchFamily="49" charset="0"/>
              </a:rPr>
              <a:t>is used if none of the cases match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8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Pre-Lab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8067"/>
            <a:ext cx="8229600" cy="5259333"/>
          </a:xfrm>
        </p:spPr>
        <p:txBody>
          <a:bodyPr>
            <a:noAutofit/>
          </a:bodyPr>
          <a:lstStyle/>
          <a:p>
            <a:pPr marL="342900" marR="484505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87400" algn="l"/>
                <a:tab pos="78803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Create the pseudocode for the random wander behavior</a:t>
            </a:r>
          </a:p>
          <a:p>
            <a:pPr marL="342900" marR="484505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87400" algn="l"/>
                <a:tab pos="78803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Create a flowchart for a proportional controller with sensor feedback for avoid obstacle behavior.</a:t>
            </a:r>
          </a:p>
          <a:p>
            <a:pPr marL="342900" marR="484505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87400" algn="l"/>
                <a:tab pos="78803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Create a flowchart for a proportional controller with sensor feedback for follow object behavior.</a:t>
            </a:r>
          </a:p>
          <a:p>
            <a:pPr marL="342900" marR="484505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87400" algn="l"/>
                <a:tab pos="78803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Create a state diagram for the smart wander behavior with 3 states including random wander, collide, and avoid obstacle. The inputs that transition the states are no obstacle, danger at obstacle, warning close to obstacle. Make sure to include a state transition table for the smart wander behavior state diagram. </a:t>
            </a:r>
          </a:p>
          <a:p>
            <a:pPr marL="342900" marR="484505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787400" algn="l"/>
                <a:tab pos="78803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Create a state diagram for the smart follow behavior with 3 states including random wander, collide, and follow object. The inputs that transition the states are no obstacle, danger at obstacle, warning close to obstacle. Make sure to include a state transition table for the smart follow behavior state diagram. </a:t>
            </a:r>
          </a:p>
        </p:txBody>
      </p:sp>
    </p:spTree>
    <p:extLst>
      <p:ext uri="{BB962C8B-B14F-4D97-AF65-F5344CB8AC3E}">
        <p14:creationId xmlns:p14="http://schemas.microsoft.com/office/powerpoint/2010/main" val="92653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17E6-4DF6-4226-82F0-539B982F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02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946F-65F0-4178-AB75-C3D7883D7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PART I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Robot random wander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alibri"/>
              </a:rPr>
              <a:t>Robot collide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/>
              </a:rPr>
              <a:t>Robot runaway (1,2,3,4 obstacles)</a:t>
            </a:r>
          </a:p>
          <a:p>
            <a:pPr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alibri"/>
              </a:rPr>
              <a:t>Robot follow (1 obstacle)</a:t>
            </a:r>
            <a:endParaRPr lang="en-US" sz="40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Calibri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alibri"/>
              </a:rPr>
              <a:t>PART II</a:t>
            </a:r>
            <a:endParaRPr lang="en-US" sz="4000" b="1" u="sng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  <a:cs typeface="Calibri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/>
              </a:rPr>
              <a:t>Robot smart wander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Calibri"/>
              </a:rPr>
              <a:t>Robot smart follow</a:t>
            </a:r>
            <a:endParaRPr lang="en-US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789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76" y="381000"/>
            <a:ext cx="8229600" cy="1143000"/>
          </a:xfrm>
        </p:spPr>
        <p:txBody>
          <a:bodyPr/>
          <a:lstStyle/>
          <a:p>
            <a:r>
              <a:rPr lang="en-US"/>
              <a:t>Demonstration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47800"/>
            <a:ext cx="7543800" cy="5029200"/>
          </a:xfrm>
        </p:spPr>
        <p:txBody>
          <a:bodyPr>
            <a:noAutofit/>
          </a:bodyPr>
          <a:lstStyle/>
          <a:p>
            <a:pPr>
              <a:buSzPct val="150000"/>
            </a:pPr>
            <a:r>
              <a:rPr lang="en-US" sz="2600" dirty="0"/>
              <a:t>Collide (Aggressive Kid) Alone</a:t>
            </a:r>
          </a:p>
          <a:p>
            <a:pPr>
              <a:buSzPct val="150000"/>
            </a:pPr>
            <a:r>
              <a:rPr lang="en-US" sz="2600" dirty="0"/>
              <a:t>Run Away (Shy Kid) Alone</a:t>
            </a:r>
          </a:p>
          <a:p>
            <a:pPr>
              <a:buSzPct val="150000"/>
            </a:pPr>
            <a:r>
              <a:rPr lang="en-US" sz="2600" dirty="0"/>
              <a:t>Random Wander Alone</a:t>
            </a:r>
          </a:p>
          <a:p>
            <a:pPr>
              <a:buSzPct val="150000"/>
            </a:pPr>
            <a:r>
              <a:rPr lang="en-US" sz="2600" dirty="0"/>
              <a:t>Avoid-Obstacle Behavior (Collide &amp; Run Away)</a:t>
            </a:r>
          </a:p>
          <a:p>
            <a:pPr>
              <a:buSzPct val="150000"/>
            </a:pPr>
            <a:r>
              <a:rPr lang="en-US" sz="2600" dirty="0"/>
              <a:t>Follow-Object Behavior (Collide &amp; Follow)</a:t>
            </a:r>
          </a:p>
          <a:p>
            <a:pPr>
              <a:buSzPct val="150000"/>
            </a:pPr>
            <a:r>
              <a:rPr lang="en-US" sz="2600" dirty="0"/>
              <a:t>Full State Machine (Smart Follow)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Random Wander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Follow-Object Behavior</a:t>
            </a:r>
          </a:p>
          <a:p>
            <a:pPr>
              <a:buSzPct val="150000"/>
            </a:pPr>
            <a:r>
              <a:rPr lang="en-US" sz="2600" dirty="0"/>
              <a:t>Full State Machine (Smart Wander)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Random Wander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Avoid-Obstacle Behavior</a:t>
            </a:r>
          </a:p>
        </p:txBody>
      </p:sp>
    </p:spTree>
    <p:extLst>
      <p:ext uri="{BB962C8B-B14F-4D97-AF65-F5344CB8AC3E}">
        <p14:creationId xmlns:p14="http://schemas.microsoft.com/office/powerpoint/2010/main" val="88462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/>
              <a:t>Sum Vectors to Avoid Obstacle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1500" y="2110581"/>
            <a:ext cx="3810000" cy="35052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Sum all of the vectors for the distance sensors with respect to the robot reference frame</a:t>
            </a:r>
          </a:p>
          <a:p>
            <a:r>
              <a:rPr lang="en-US" dirty="0"/>
              <a:t>Steer the robot in the direction of the orientation of the summation vector</a:t>
            </a:r>
          </a:p>
        </p:txBody>
      </p:sp>
    </p:spTree>
    <p:extLst>
      <p:ext uri="{BB962C8B-B14F-4D97-AF65-F5344CB8AC3E}">
        <p14:creationId xmlns:p14="http://schemas.microsoft.com/office/powerpoint/2010/main" val="85391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/>
              <a:t>Submission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876800"/>
          </a:xfrm>
        </p:spPr>
        <p:txBody>
          <a:bodyPr>
            <a:normAutofit/>
          </a:bodyPr>
          <a:lstStyle/>
          <a:p>
            <a:r>
              <a:rPr lang="en-US" b="1" u="sng" dirty="0"/>
              <a:t>Demo</a:t>
            </a:r>
            <a:r>
              <a:rPr lang="en-US" dirty="0"/>
              <a:t> part I next class</a:t>
            </a:r>
          </a:p>
          <a:p>
            <a:r>
              <a:rPr lang="en-US" b="1" u="sng" dirty="0"/>
              <a:t>Demo</a:t>
            </a:r>
            <a:r>
              <a:rPr lang="en-US" dirty="0"/>
              <a:t> part II one week</a:t>
            </a:r>
          </a:p>
          <a:p>
            <a:r>
              <a:rPr lang="en-US" b="1" u="sng" dirty="0"/>
              <a:t>Submit</a:t>
            </a:r>
            <a:r>
              <a:rPr lang="en-US" dirty="0"/>
              <a:t> memo and code by midnight on Sunday after demo to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b="1" u="sng" dirty="0"/>
              <a:t>Comment</a:t>
            </a:r>
            <a:r>
              <a:rPr lang="en-US" dirty="0"/>
              <a:t> your code with a proper heading and in-line comments and submit in appendix of Lab worksheet</a:t>
            </a:r>
          </a:p>
        </p:txBody>
      </p:sp>
      <p:pic>
        <p:nvPicPr>
          <p:cNvPr id="2050" name="Picture 2" descr="C:\Users\berry123\AppData\Local\Microsoft\Windows\Temporary Internet Files\Content.IE5\KVZZ68HF\MP90039009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67301"/>
            <a:ext cx="3200400" cy="44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0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E3EE-4B8B-2B50-785F-E023A19C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BB76-DF6F-52A3-787C-FB434AA739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7F5D4-AA6F-228A-615B-B89DEA8643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A9C09B-94C1-C1FC-7F57-226494E1AE8D}"/>
              </a:ext>
            </a:extLst>
          </p:cNvPr>
          <p:cNvSpPr/>
          <p:nvPr/>
        </p:nvSpPr>
        <p:spPr>
          <a:xfrm>
            <a:off x="116601" y="92054"/>
            <a:ext cx="9027399" cy="67659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47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Perception Polar Plot</a:t>
            </a:r>
          </a:p>
        </p:txBody>
      </p:sp>
      <p:pic>
        <p:nvPicPr>
          <p:cNvPr id="5" name="Picture 5" descr="polar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371600"/>
            <a:ext cx="5395066" cy="2438400"/>
          </a:xfrm>
          <a:prstGeom prst="rect">
            <a:avLst/>
          </a:prstGeom>
          <a:noFill/>
        </p:spPr>
      </p:pic>
      <p:pic>
        <p:nvPicPr>
          <p:cNvPr id="6" name="Picture 3" descr="layer0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962400"/>
            <a:ext cx="7086248" cy="2438400"/>
          </a:xfrm>
          <a:prstGeom prst="rect">
            <a:avLst/>
          </a:prstGeom>
          <a:noFill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992E9A-78B3-43BC-9646-43377C666283}"/>
              </a:ext>
            </a:extLst>
          </p:cNvPr>
          <p:cNvSpPr/>
          <p:nvPr/>
        </p:nvSpPr>
        <p:spPr>
          <a:xfrm>
            <a:off x="1066800" y="3810000"/>
            <a:ext cx="3505200" cy="2544762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229600" cy="1143000"/>
          </a:xfrm>
        </p:spPr>
        <p:txBody>
          <a:bodyPr/>
          <a:lstStyle/>
          <a:p>
            <a:r>
              <a:rPr lang="en-US"/>
              <a:t>Level 0: Avoid Obstacle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46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xplosion 2 2"/>
          <p:cNvSpPr/>
          <p:nvPr/>
        </p:nvSpPr>
        <p:spPr>
          <a:xfrm>
            <a:off x="5410200" y="5177963"/>
            <a:ext cx="3505200" cy="1447800"/>
          </a:xfrm>
          <a:prstGeom prst="irregularSeal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Aggressive Kid</a:t>
            </a:r>
          </a:p>
        </p:txBody>
      </p:sp>
      <p:sp>
        <p:nvSpPr>
          <p:cNvPr id="5" name="Explosion 2 4"/>
          <p:cNvSpPr/>
          <p:nvPr/>
        </p:nvSpPr>
        <p:spPr>
          <a:xfrm>
            <a:off x="5486400" y="2590800"/>
            <a:ext cx="3505200" cy="1447800"/>
          </a:xfrm>
          <a:prstGeom prst="irregularSeal2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Shy</a:t>
            </a:r>
          </a:p>
          <a:p>
            <a:pPr algn="ctr"/>
            <a:r>
              <a:rPr lang="en-US"/>
              <a:t>Kid</a:t>
            </a:r>
          </a:p>
        </p:txBody>
      </p:sp>
    </p:spTree>
    <p:extLst>
      <p:ext uri="{BB962C8B-B14F-4D97-AF65-F5344CB8AC3E}">
        <p14:creationId xmlns:p14="http://schemas.microsoft.com/office/powerpoint/2010/main" val="57241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5EDBAA-09FC-EED3-7DFA-A0B0889D1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200"/>
            <a:ext cx="7467600" cy="365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229600" cy="1143000"/>
          </a:xfrm>
        </p:spPr>
        <p:txBody>
          <a:bodyPr/>
          <a:lstStyle/>
          <a:p>
            <a:r>
              <a:rPr lang="en-US" dirty="0"/>
              <a:t>Level 0: Follow Object</a:t>
            </a:r>
          </a:p>
        </p:txBody>
      </p:sp>
      <p:sp>
        <p:nvSpPr>
          <p:cNvPr id="3" name="Explosion 2 2"/>
          <p:cNvSpPr/>
          <p:nvPr/>
        </p:nvSpPr>
        <p:spPr>
          <a:xfrm>
            <a:off x="5833647" y="2250655"/>
            <a:ext cx="3505200" cy="1447800"/>
          </a:xfrm>
          <a:prstGeom prst="irregularSeal2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Curious Kid</a:t>
            </a:r>
          </a:p>
        </p:txBody>
      </p:sp>
      <p:sp>
        <p:nvSpPr>
          <p:cNvPr id="10" name="Explosion 2 2">
            <a:extLst>
              <a:ext uri="{FF2B5EF4-FFF2-40B4-BE49-F238E27FC236}">
                <a16:creationId xmlns:a16="http://schemas.microsoft.com/office/drawing/2014/main" id="{FFCAF02D-5294-887B-375E-BF91C6A732F7}"/>
              </a:ext>
            </a:extLst>
          </p:cNvPr>
          <p:cNvSpPr/>
          <p:nvPr/>
        </p:nvSpPr>
        <p:spPr>
          <a:xfrm>
            <a:off x="5410200" y="5177963"/>
            <a:ext cx="3505200" cy="1447800"/>
          </a:xfrm>
          <a:prstGeom prst="irregularSeal2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Aggressive Kid</a:t>
            </a:r>
          </a:p>
        </p:txBody>
      </p:sp>
    </p:spTree>
    <p:extLst>
      <p:ext uri="{BB962C8B-B14F-4D97-AF65-F5344CB8AC3E}">
        <p14:creationId xmlns:p14="http://schemas.microsoft.com/office/powerpoint/2010/main" val="349611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1: Wander</a:t>
            </a:r>
          </a:p>
        </p:txBody>
      </p:sp>
      <p:pic>
        <p:nvPicPr>
          <p:cNvPr id="4" name="Picture 22" descr="layer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7588238" cy="42251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497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Schemes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>
            <a:noAutofit/>
          </a:bodyPr>
          <a:lstStyle/>
          <a:p>
            <a:pPr algn="ctr"/>
            <a:r>
              <a:rPr lang="en-US"/>
              <a:t>Bang-Bang (On-Off)</a:t>
            </a:r>
          </a:p>
          <a:p>
            <a:pPr algn="ctr"/>
            <a:r>
              <a:rPr lang="en-US"/>
              <a:t>Collide Behavior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397125"/>
          </a:xfrm>
        </p:spPr>
        <p:txBody>
          <a:bodyPr/>
          <a:lstStyle/>
          <a:p>
            <a:r>
              <a:rPr lang="en-US" dirty="0"/>
              <a:t>Controller turns </a:t>
            </a:r>
            <a:r>
              <a:rPr lang="en-US" b="1" dirty="0">
                <a:solidFill>
                  <a:srgbClr val="800000"/>
                </a:solidFill>
              </a:rPr>
              <a:t>ON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when the error is in a given band, stops motor</a:t>
            </a:r>
          </a:p>
          <a:p>
            <a:r>
              <a:rPr lang="en-US" dirty="0"/>
              <a:t>Controller turns </a:t>
            </a:r>
            <a:r>
              <a:rPr lang="en-US" b="1" dirty="0">
                <a:solidFill>
                  <a:srgbClr val="800000"/>
                </a:solidFill>
              </a:rPr>
              <a:t>OFF </a:t>
            </a:r>
            <a:r>
              <a:rPr lang="en-US" dirty="0"/>
              <a:t>when the error is outside the given band, motors on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803275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Proportional</a:t>
            </a:r>
          </a:p>
          <a:p>
            <a:pPr algn="ctr"/>
            <a:r>
              <a:rPr lang="en-US" dirty="0"/>
              <a:t>Run Away or Follow Behavior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311525"/>
          </a:xfrm>
        </p:spPr>
        <p:txBody>
          <a:bodyPr>
            <a:normAutofit/>
          </a:bodyPr>
          <a:lstStyle/>
          <a:p>
            <a:r>
              <a:rPr lang="en-US" dirty="0"/>
              <a:t>Controller is always on but responds </a:t>
            </a:r>
            <a:r>
              <a:rPr lang="en-US" b="1" dirty="0">
                <a:solidFill>
                  <a:srgbClr val="800000"/>
                </a:solidFill>
              </a:rPr>
              <a:t>proportional</a:t>
            </a:r>
            <a:r>
              <a:rPr lang="en-US" dirty="0"/>
              <a:t> to amount of error. The closer the obstacle, the faster the motor moves.</a:t>
            </a:r>
          </a:p>
          <a:p>
            <a:r>
              <a:rPr lang="en-US" dirty="0"/>
              <a:t>The robot turns proportional to the IR sensors triggered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946650"/>
            <a:ext cx="5946089" cy="19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17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1410</Words>
  <Application>Microsoft Office PowerPoint</Application>
  <PresentationFormat>On-screen Show (4:3)</PresentationFormat>
  <Paragraphs>302</Paragraphs>
  <Slides>41</Slides>
  <Notes>17</Notes>
  <HiddenSlides>0</HiddenSlides>
  <MMClips>9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Roboto</vt:lpstr>
      <vt:lpstr>Symbol</vt:lpstr>
      <vt:lpstr>Tahoma</vt:lpstr>
      <vt:lpstr>Times</vt:lpstr>
      <vt:lpstr>Verdana</vt:lpstr>
      <vt:lpstr>Office Theme</vt:lpstr>
      <vt:lpstr>Lab 02 Recitation Random Wander, Avoid-Obstacle, Follow-Object</vt:lpstr>
      <vt:lpstr>Avoid-Obstacle Behavior</vt:lpstr>
      <vt:lpstr>Mobile Robot Disk Abstraction</vt:lpstr>
      <vt:lpstr>Sum Vectors to Avoid Obstacle</vt:lpstr>
      <vt:lpstr>Perception Polar Plot</vt:lpstr>
      <vt:lpstr>Level 0: Avoid Obstacle</vt:lpstr>
      <vt:lpstr>Level 0: Follow Object</vt:lpstr>
      <vt:lpstr>Level 1: Wander</vt:lpstr>
      <vt:lpstr>Control Schemes</vt:lpstr>
      <vt:lpstr>Random Wander</vt:lpstr>
      <vt:lpstr>Demonstration</vt:lpstr>
      <vt:lpstr>Halt Collide Behavior</vt:lpstr>
      <vt:lpstr>Potential Fields Obstacle Avoidance</vt:lpstr>
      <vt:lpstr>Potential Fields Obstacle Avoidance</vt:lpstr>
      <vt:lpstr>Follow Behavior Curious Kid</vt:lpstr>
      <vt:lpstr>Random Wander &amp;  Obstacle Avoidance</vt:lpstr>
      <vt:lpstr>Potential Field Navigation and Proportional Control</vt:lpstr>
      <vt:lpstr>Potential Field Navigation &amp; Proportional Control  for Obstacle Avoidance</vt:lpstr>
      <vt:lpstr>Avoid-Obstacle Simulation</vt:lpstr>
      <vt:lpstr>Go-To-Goal &amp; Obstacle Avoidance</vt:lpstr>
      <vt:lpstr>Smart Wander</vt:lpstr>
      <vt:lpstr>Smart Wander</vt:lpstr>
      <vt:lpstr>Smart Following</vt:lpstr>
      <vt:lpstr>Logic Flow Chart</vt:lpstr>
      <vt:lpstr>Flowchart or  Algorithmic State Machine</vt:lpstr>
      <vt:lpstr>Sample Flow Chart</vt:lpstr>
      <vt:lpstr>Stopwatch Flowchart</vt:lpstr>
      <vt:lpstr>State Diagrams</vt:lpstr>
      <vt:lpstr>Design Plan: Stopwatch State Diagram</vt:lpstr>
      <vt:lpstr>State Diagrams</vt:lpstr>
      <vt:lpstr>Flowchart (Program Perspective)</vt:lpstr>
      <vt:lpstr>State Diagram (Robot Perspective)</vt:lpstr>
      <vt:lpstr>State Transition Table (Robot Perspective)</vt:lpstr>
      <vt:lpstr>Implementing State Machines</vt:lpstr>
      <vt:lpstr>Switch/Case</vt:lpstr>
      <vt:lpstr>Switch/Case</vt:lpstr>
      <vt:lpstr>Pre-Lab 02</vt:lpstr>
      <vt:lpstr>Lab 02 Demonstration</vt:lpstr>
      <vt:lpstr>Demonstration Requirements</vt:lpstr>
      <vt:lpstr>Submission Guidelines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Berry, Carlotta A</dc:creator>
  <cp:lastModifiedBy>Berry, Carlotta</cp:lastModifiedBy>
  <cp:revision>2</cp:revision>
  <cp:lastPrinted>2014-12-07T06:50:57Z</cp:lastPrinted>
  <dcterms:created xsi:type="dcterms:W3CDTF">2011-11-06T16:03:15Z</dcterms:created>
  <dcterms:modified xsi:type="dcterms:W3CDTF">2023-12-18T02:26:58Z</dcterms:modified>
</cp:coreProperties>
</file>