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0"/>
    <p:restoredTop sz="96327"/>
  </p:normalViewPr>
  <p:slideViewPr>
    <p:cSldViewPr snapToGrid="0">
      <p:cViewPr>
        <p:scale>
          <a:sx n="118" d="100"/>
          <a:sy n="118" d="100"/>
        </p:scale>
        <p:origin x="408"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623E-9588-077B-4047-DC0FFD45A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36128D-5D94-626D-69DB-D5D0917EDB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867016-9694-750E-1E27-652CD294AD72}"/>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5" name="Footer Placeholder 4">
            <a:extLst>
              <a:ext uri="{FF2B5EF4-FFF2-40B4-BE49-F238E27FC236}">
                <a16:creationId xmlns:a16="http://schemas.microsoft.com/office/drawing/2014/main" id="{423FCCA4-DC20-BC67-7CF2-9CBB774F2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49D3D-1C72-29CF-63A1-939360F3477C}"/>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125806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AB54-BE95-FAE2-3218-681AE7C5D9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04DEF0-3862-9F8A-C677-09FD0E39BF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877EC-B09C-D51E-FF5C-C2D6CDB06904}"/>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5" name="Footer Placeholder 4">
            <a:extLst>
              <a:ext uri="{FF2B5EF4-FFF2-40B4-BE49-F238E27FC236}">
                <a16:creationId xmlns:a16="http://schemas.microsoft.com/office/drawing/2014/main" id="{C3BC9668-6DD8-932F-4C7A-A8743B678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14A30-FA01-39A2-3689-3705815439B0}"/>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424000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401CB-90DA-A195-ED78-EE993CF800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9BB1C-965E-51FC-12A5-C950EE3E64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4314B-7632-A2DD-9ABC-164DD7509096}"/>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5" name="Footer Placeholder 4">
            <a:extLst>
              <a:ext uri="{FF2B5EF4-FFF2-40B4-BE49-F238E27FC236}">
                <a16:creationId xmlns:a16="http://schemas.microsoft.com/office/drawing/2014/main" id="{B6137299-F780-9F35-B868-7A53F8D37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9FF31-F00B-1304-7312-CB575A3F37CF}"/>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328854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5CBC-F04E-DCD1-6319-C75F44D93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10C49-C5CB-06EE-11E0-CDDD33D0D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A847C-AA50-42C6-B54E-D6FF9420883F}"/>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5" name="Footer Placeholder 4">
            <a:extLst>
              <a:ext uri="{FF2B5EF4-FFF2-40B4-BE49-F238E27FC236}">
                <a16:creationId xmlns:a16="http://schemas.microsoft.com/office/drawing/2014/main" id="{67990578-E0A2-5FA1-17CD-0E96B6CCD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D4230-3197-2046-2215-3AC634E274C8}"/>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376278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BE0D-3212-52D9-474F-488594E6C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D9AF4C-2646-73C9-7FBA-BFA4A7B484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E98811-5377-8945-3BCF-C96ED7A50A9B}"/>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5" name="Footer Placeholder 4">
            <a:extLst>
              <a:ext uri="{FF2B5EF4-FFF2-40B4-BE49-F238E27FC236}">
                <a16:creationId xmlns:a16="http://schemas.microsoft.com/office/drawing/2014/main" id="{30BB465F-013C-B8DB-5830-4DAA4C253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E05-DE38-8FEE-5D90-A9BC977E76E8}"/>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339641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32D1-4DD3-A9A5-9B9E-A483DBE21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EABE89-25BF-A6E1-ED91-18777F624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685F5B-1D5C-C091-5673-7FBA1A7F1B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F6487-A5EC-651E-D2E6-0084AAD681C2}"/>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6" name="Footer Placeholder 5">
            <a:extLst>
              <a:ext uri="{FF2B5EF4-FFF2-40B4-BE49-F238E27FC236}">
                <a16:creationId xmlns:a16="http://schemas.microsoft.com/office/drawing/2014/main" id="{11064534-BBF1-F051-F294-8D0421420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5B0D0-B1F9-CD52-C17C-0A337D822BC0}"/>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97923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17E4-DF06-FD80-E4E7-A26976E3FD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4BB88-E6B7-28B3-952D-AFCD5E0EA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AC05AC-CA8D-6E5E-F24B-2634A5BF2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096E6-7291-7384-54E6-C9AF969E93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81146-B1B9-571B-6D84-8FC9B8D43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6E87AE-7457-3064-38A9-1D46A9C2EF98}"/>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8" name="Footer Placeholder 7">
            <a:extLst>
              <a:ext uri="{FF2B5EF4-FFF2-40B4-BE49-F238E27FC236}">
                <a16:creationId xmlns:a16="http://schemas.microsoft.com/office/drawing/2014/main" id="{FB4A421D-3B28-8B58-FB87-19213D1ED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EAE252-81CC-729A-782F-2BFC092D3B3B}"/>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130289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1467-A580-CB69-708E-CF95F13E50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30CC8A-A6BD-1A93-05DA-7D4F69A16259}"/>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4" name="Footer Placeholder 3">
            <a:extLst>
              <a:ext uri="{FF2B5EF4-FFF2-40B4-BE49-F238E27FC236}">
                <a16:creationId xmlns:a16="http://schemas.microsoft.com/office/drawing/2014/main" id="{E9F79188-7A12-7239-FD06-7B5478365D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899284-59D8-3A16-0E4B-80B647C43CE6}"/>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403385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638E0-DD7A-D0F8-5875-8A165ECCDB72}"/>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3" name="Footer Placeholder 2">
            <a:extLst>
              <a:ext uri="{FF2B5EF4-FFF2-40B4-BE49-F238E27FC236}">
                <a16:creationId xmlns:a16="http://schemas.microsoft.com/office/drawing/2014/main" id="{1CD9D94D-67AF-BF17-D307-9C02D6EE47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D75EF-D60A-D5D8-1B0B-C8BEE3067E99}"/>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311436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A325-CF73-772A-3FC1-133F60813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8E3DCD-62D6-9AE4-8A4D-7BD053650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A5980-CA75-25FE-84A1-F38A2E8BA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B46C8-677D-C7F3-3459-F1A530BFC15E}"/>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6" name="Footer Placeholder 5">
            <a:extLst>
              <a:ext uri="{FF2B5EF4-FFF2-40B4-BE49-F238E27FC236}">
                <a16:creationId xmlns:a16="http://schemas.microsoft.com/office/drawing/2014/main" id="{AF580988-DFDB-ED8D-D0C9-113B659EE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D349E6-2C61-5E05-89EF-6089B1632F4F}"/>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15933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B335-F94F-DF7C-6342-CA0F0A38C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AFED3D-BA48-1A24-476B-64430CA36C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0CD35-A39C-E172-DCA0-383C6742E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172928-C0B6-172A-8580-DEB8FD69E9DF}"/>
              </a:ext>
            </a:extLst>
          </p:cNvPr>
          <p:cNvSpPr>
            <a:spLocks noGrp="1"/>
          </p:cNvSpPr>
          <p:nvPr>
            <p:ph type="dt" sz="half" idx="10"/>
          </p:nvPr>
        </p:nvSpPr>
        <p:spPr/>
        <p:txBody>
          <a:bodyPr/>
          <a:lstStyle/>
          <a:p>
            <a:fld id="{0D9B7AB2-72BD-4B49-96B5-BC046C9DB621}" type="datetimeFigureOut">
              <a:rPr lang="en-US" smtClean="0"/>
              <a:t>12/16/23</a:t>
            </a:fld>
            <a:endParaRPr lang="en-US"/>
          </a:p>
        </p:txBody>
      </p:sp>
      <p:sp>
        <p:nvSpPr>
          <p:cNvPr id="6" name="Footer Placeholder 5">
            <a:extLst>
              <a:ext uri="{FF2B5EF4-FFF2-40B4-BE49-F238E27FC236}">
                <a16:creationId xmlns:a16="http://schemas.microsoft.com/office/drawing/2014/main" id="{A761DC83-1D45-4D93-D868-048D41592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DC94F-B9E2-43C5-AF43-FD840486490A}"/>
              </a:ext>
            </a:extLst>
          </p:cNvPr>
          <p:cNvSpPr>
            <a:spLocks noGrp="1"/>
          </p:cNvSpPr>
          <p:nvPr>
            <p:ph type="sldNum" sz="quarter" idx="12"/>
          </p:nvPr>
        </p:nvSpPr>
        <p:spPr/>
        <p:txBody>
          <a:bodyPr/>
          <a:lstStyle/>
          <a:p>
            <a:fld id="{1AA06921-B728-B240-A9D1-9AC4490E8183}" type="slidenum">
              <a:rPr lang="en-US" smtClean="0"/>
              <a:t>‹#›</a:t>
            </a:fld>
            <a:endParaRPr lang="en-US"/>
          </a:p>
        </p:txBody>
      </p:sp>
    </p:spTree>
    <p:extLst>
      <p:ext uri="{BB962C8B-B14F-4D97-AF65-F5344CB8AC3E}">
        <p14:creationId xmlns:p14="http://schemas.microsoft.com/office/powerpoint/2010/main" val="95342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22D49-110D-3796-1D6B-29FD81383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96246B-A7B7-63EA-0BB7-CCE7A4BE29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1D8D7-06FE-6EFD-DF55-41E6481E0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B7AB2-72BD-4B49-96B5-BC046C9DB621}" type="datetimeFigureOut">
              <a:rPr lang="en-US" smtClean="0"/>
              <a:t>12/16/23</a:t>
            </a:fld>
            <a:endParaRPr lang="en-US"/>
          </a:p>
        </p:txBody>
      </p:sp>
      <p:sp>
        <p:nvSpPr>
          <p:cNvPr id="5" name="Footer Placeholder 4">
            <a:extLst>
              <a:ext uri="{FF2B5EF4-FFF2-40B4-BE49-F238E27FC236}">
                <a16:creationId xmlns:a16="http://schemas.microsoft.com/office/drawing/2014/main" id="{4EC20541-AE30-ED68-AF94-BC3427F9E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D13373-714F-5A15-560B-9E7DEBCE0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06921-B728-B240-A9D1-9AC4490E8183}" type="slidenum">
              <a:rPr lang="en-US" smtClean="0"/>
              <a:t>‹#›</a:t>
            </a:fld>
            <a:endParaRPr lang="en-US"/>
          </a:p>
        </p:txBody>
      </p:sp>
    </p:spTree>
    <p:extLst>
      <p:ext uri="{BB962C8B-B14F-4D97-AF65-F5344CB8AC3E}">
        <p14:creationId xmlns:p14="http://schemas.microsoft.com/office/powerpoint/2010/main" val="2436349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13A0DAC-5BC7-7CF0-71FE-40320BB0A632}"/>
              </a:ext>
            </a:extLst>
          </p:cNvPr>
          <p:cNvPicPr>
            <a:picLocks noChangeAspect="1"/>
          </p:cNvPicPr>
          <p:nvPr/>
        </p:nvPicPr>
        <p:blipFill>
          <a:blip r:embed="rId2"/>
          <a:stretch>
            <a:fillRect/>
          </a:stretch>
        </p:blipFill>
        <p:spPr>
          <a:xfrm>
            <a:off x="1698746" y="2934906"/>
            <a:ext cx="7233206" cy="3923094"/>
          </a:xfrm>
          <a:prstGeom prst="rect">
            <a:avLst/>
          </a:prstGeom>
        </p:spPr>
      </p:pic>
      <p:pic>
        <p:nvPicPr>
          <p:cNvPr id="9" name="Picture 8">
            <a:extLst>
              <a:ext uri="{FF2B5EF4-FFF2-40B4-BE49-F238E27FC236}">
                <a16:creationId xmlns:a16="http://schemas.microsoft.com/office/drawing/2014/main" id="{56917B8F-DFC4-C8C8-9427-259A8D0D97A8}"/>
              </a:ext>
            </a:extLst>
          </p:cNvPr>
          <p:cNvPicPr>
            <a:picLocks noChangeAspect="1"/>
          </p:cNvPicPr>
          <p:nvPr/>
        </p:nvPicPr>
        <p:blipFill>
          <a:blip r:embed="rId3"/>
          <a:stretch>
            <a:fillRect/>
          </a:stretch>
        </p:blipFill>
        <p:spPr>
          <a:xfrm>
            <a:off x="3784600" y="76200"/>
            <a:ext cx="6846478" cy="3092837"/>
          </a:xfrm>
          <a:prstGeom prst="rect">
            <a:avLst/>
          </a:prstGeom>
        </p:spPr>
      </p:pic>
      <p:pic>
        <p:nvPicPr>
          <p:cNvPr id="10" name="Picture 9">
            <a:extLst>
              <a:ext uri="{FF2B5EF4-FFF2-40B4-BE49-F238E27FC236}">
                <a16:creationId xmlns:a16="http://schemas.microsoft.com/office/drawing/2014/main" id="{0E161C31-5A8C-B844-FF54-E065CF2FBE96}"/>
              </a:ext>
            </a:extLst>
          </p:cNvPr>
          <p:cNvPicPr>
            <a:picLocks noChangeAspect="1"/>
          </p:cNvPicPr>
          <p:nvPr/>
        </p:nvPicPr>
        <p:blipFill>
          <a:blip r:embed="rId4"/>
          <a:stretch>
            <a:fillRect/>
          </a:stretch>
        </p:blipFill>
        <p:spPr>
          <a:xfrm>
            <a:off x="829734" y="76200"/>
            <a:ext cx="2786795" cy="2154567"/>
          </a:xfrm>
          <a:prstGeom prst="rect">
            <a:avLst/>
          </a:prstGeom>
        </p:spPr>
      </p:pic>
    </p:spTree>
    <p:extLst>
      <p:ext uri="{BB962C8B-B14F-4D97-AF65-F5344CB8AC3E}">
        <p14:creationId xmlns:p14="http://schemas.microsoft.com/office/powerpoint/2010/main" val="252344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C7BB15E-BF9A-3364-6DF3-BC80D4B871D2}"/>
              </a:ext>
            </a:extLst>
          </p:cNvPr>
          <p:cNvPicPr>
            <a:picLocks noChangeAspect="1"/>
          </p:cNvPicPr>
          <p:nvPr/>
        </p:nvPicPr>
        <p:blipFill>
          <a:blip r:embed="rId2"/>
          <a:stretch>
            <a:fillRect/>
          </a:stretch>
        </p:blipFill>
        <p:spPr>
          <a:xfrm>
            <a:off x="398754" y="914936"/>
            <a:ext cx="3898038" cy="1528642"/>
          </a:xfrm>
          <a:prstGeom prst="rect">
            <a:avLst/>
          </a:prstGeom>
        </p:spPr>
      </p:pic>
      <p:pic>
        <p:nvPicPr>
          <p:cNvPr id="11" name="Picture 10">
            <a:extLst>
              <a:ext uri="{FF2B5EF4-FFF2-40B4-BE49-F238E27FC236}">
                <a16:creationId xmlns:a16="http://schemas.microsoft.com/office/drawing/2014/main" id="{1E50DDB8-AD18-D206-98E2-7F1BC5EAE86C}"/>
              </a:ext>
            </a:extLst>
          </p:cNvPr>
          <p:cNvPicPr>
            <a:picLocks noChangeAspect="1"/>
          </p:cNvPicPr>
          <p:nvPr/>
        </p:nvPicPr>
        <p:blipFill>
          <a:blip r:embed="rId3"/>
          <a:stretch>
            <a:fillRect/>
          </a:stretch>
        </p:blipFill>
        <p:spPr>
          <a:xfrm>
            <a:off x="0" y="2698812"/>
            <a:ext cx="6807895" cy="3542480"/>
          </a:xfrm>
          <a:prstGeom prst="rect">
            <a:avLst/>
          </a:prstGeom>
        </p:spPr>
      </p:pic>
      <p:pic>
        <p:nvPicPr>
          <p:cNvPr id="13" name="Picture 12">
            <a:extLst>
              <a:ext uri="{FF2B5EF4-FFF2-40B4-BE49-F238E27FC236}">
                <a16:creationId xmlns:a16="http://schemas.microsoft.com/office/drawing/2014/main" id="{B2777675-319E-E377-4C4D-0B0423345B53}"/>
              </a:ext>
            </a:extLst>
          </p:cNvPr>
          <p:cNvPicPr>
            <a:picLocks noChangeAspect="1"/>
          </p:cNvPicPr>
          <p:nvPr/>
        </p:nvPicPr>
        <p:blipFill>
          <a:blip r:embed="rId4"/>
          <a:stretch>
            <a:fillRect/>
          </a:stretch>
        </p:blipFill>
        <p:spPr>
          <a:xfrm>
            <a:off x="5912528" y="85291"/>
            <a:ext cx="6360110" cy="2842507"/>
          </a:xfrm>
          <a:prstGeom prst="rect">
            <a:avLst/>
          </a:prstGeom>
        </p:spPr>
      </p:pic>
      <p:sp>
        <p:nvSpPr>
          <p:cNvPr id="16" name="TextBox 15">
            <a:extLst>
              <a:ext uri="{FF2B5EF4-FFF2-40B4-BE49-F238E27FC236}">
                <a16:creationId xmlns:a16="http://schemas.microsoft.com/office/drawing/2014/main" id="{572C39FD-9D46-69A7-D395-D674EF434522}"/>
              </a:ext>
            </a:extLst>
          </p:cNvPr>
          <p:cNvSpPr txBox="1"/>
          <p:nvPr/>
        </p:nvSpPr>
        <p:spPr>
          <a:xfrm>
            <a:off x="7759083" y="3480047"/>
            <a:ext cx="4092606" cy="1754326"/>
          </a:xfrm>
          <a:prstGeom prst="rect">
            <a:avLst/>
          </a:prstGeom>
          <a:noFill/>
        </p:spPr>
        <p:txBody>
          <a:bodyPr wrap="square" rtlCol="0">
            <a:spAutoFit/>
          </a:bodyPr>
          <a:lstStyle/>
          <a:p>
            <a:r>
              <a:rPr lang="en-US" dirty="0"/>
              <a:t>Looking at the simulated FROG, the power method has issues with stability. Because it will always push the pulse always from its current value, even if just slightly. So, I went with a true principal projection, by using </a:t>
            </a:r>
            <a:r>
              <a:rPr lang="en-US" dirty="0" err="1"/>
              <a:t>jax.scipy.linalg.svd</a:t>
            </a:r>
            <a:endParaRPr lang="en-US" dirty="0"/>
          </a:p>
        </p:txBody>
      </p:sp>
    </p:spTree>
    <p:extLst>
      <p:ext uri="{BB962C8B-B14F-4D97-AF65-F5344CB8AC3E}">
        <p14:creationId xmlns:p14="http://schemas.microsoft.com/office/powerpoint/2010/main" val="250192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8BFCF8-C5C6-58BD-AF66-2D658FDC20A4}"/>
              </a:ext>
            </a:extLst>
          </p:cNvPr>
          <p:cNvSpPr>
            <a:spLocks noGrp="1"/>
          </p:cNvSpPr>
          <p:nvPr>
            <p:ph type="title"/>
          </p:nvPr>
        </p:nvSpPr>
        <p:spPr/>
        <p:txBody>
          <a:bodyPr/>
          <a:lstStyle/>
          <a:p>
            <a:r>
              <a:rPr lang="en-US" dirty="0"/>
              <a:t>Setting v0 and bandwidth automatically</a:t>
            </a:r>
          </a:p>
        </p:txBody>
      </p:sp>
      <p:sp>
        <p:nvSpPr>
          <p:cNvPr id="5" name="Text Placeholder 4">
            <a:extLst>
              <a:ext uri="{FF2B5EF4-FFF2-40B4-BE49-F238E27FC236}">
                <a16:creationId xmlns:a16="http://schemas.microsoft.com/office/drawing/2014/main" id="{8C2CBE47-9BC7-868D-7B58-8BBEB8A6E3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8562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FE0B5B-B52A-5BAE-18CC-A24012FFF3FE}"/>
              </a:ext>
            </a:extLst>
          </p:cNvPr>
          <p:cNvPicPr>
            <a:picLocks noChangeAspect="1"/>
          </p:cNvPicPr>
          <p:nvPr/>
        </p:nvPicPr>
        <p:blipFill>
          <a:blip r:embed="rId2"/>
          <a:stretch>
            <a:fillRect/>
          </a:stretch>
        </p:blipFill>
        <p:spPr>
          <a:xfrm>
            <a:off x="38353" y="3036030"/>
            <a:ext cx="6648450" cy="3605938"/>
          </a:xfrm>
          <a:prstGeom prst="rect">
            <a:avLst/>
          </a:prstGeom>
        </p:spPr>
      </p:pic>
      <p:pic>
        <p:nvPicPr>
          <p:cNvPr id="6" name="Picture 5">
            <a:extLst>
              <a:ext uri="{FF2B5EF4-FFF2-40B4-BE49-F238E27FC236}">
                <a16:creationId xmlns:a16="http://schemas.microsoft.com/office/drawing/2014/main" id="{79951BBE-ECFF-53A4-651E-6BC3B019C466}"/>
              </a:ext>
            </a:extLst>
          </p:cNvPr>
          <p:cNvPicPr>
            <a:picLocks noChangeAspect="1"/>
          </p:cNvPicPr>
          <p:nvPr/>
        </p:nvPicPr>
        <p:blipFill>
          <a:blip r:embed="rId3"/>
          <a:stretch>
            <a:fillRect/>
          </a:stretch>
        </p:blipFill>
        <p:spPr>
          <a:xfrm>
            <a:off x="7020339" y="168396"/>
            <a:ext cx="5171661" cy="3878746"/>
          </a:xfrm>
          <a:prstGeom prst="rect">
            <a:avLst/>
          </a:prstGeom>
        </p:spPr>
      </p:pic>
      <p:pic>
        <p:nvPicPr>
          <p:cNvPr id="9" name="Picture 8">
            <a:extLst>
              <a:ext uri="{FF2B5EF4-FFF2-40B4-BE49-F238E27FC236}">
                <a16:creationId xmlns:a16="http://schemas.microsoft.com/office/drawing/2014/main" id="{892E7851-45BF-D510-76B9-9E2739B597C4}"/>
              </a:ext>
            </a:extLst>
          </p:cNvPr>
          <p:cNvPicPr>
            <a:picLocks noChangeAspect="1"/>
          </p:cNvPicPr>
          <p:nvPr/>
        </p:nvPicPr>
        <p:blipFill>
          <a:blip r:embed="rId4"/>
          <a:stretch>
            <a:fillRect/>
          </a:stretch>
        </p:blipFill>
        <p:spPr>
          <a:xfrm>
            <a:off x="680406" y="44809"/>
            <a:ext cx="4623925" cy="2852140"/>
          </a:xfrm>
          <a:prstGeom prst="rect">
            <a:avLst/>
          </a:prstGeom>
        </p:spPr>
      </p:pic>
    </p:spTree>
    <p:extLst>
      <p:ext uri="{BB962C8B-B14F-4D97-AF65-F5344CB8AC3E}">
        <p14:creationId xmlns:p14="http://schemas.microsoft.com/office/powerpoint/2010/main" val="95076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A58FF8-1189-9CEB-26A7-13240678053B}"/>
              </a:ext>
            </a:extLst>
          </p:cNvPr>
          <p:cNvPicPr>
            <a:picLocks noChangeAspect="1"/>
          </p:cNvPicPr>
          <p:nvPr/>
        </p:nvPicPr>
        <p:blipFill>
          <a:blip r:embed="rId2"/>
          <a:stretch>
            <a:fillRect/>
          </a:stretch>
        </p:blipFill>
        <p:spPr>
          <a:xfrm>
            <a:off x="-31325" y="165593"/>
            <a:ext cx="6861002" cy="3721220"/>
          </a:xfrm>
          <a:prstGeom prst="rect">
            <a:avLst/>
          </a:prstGeom>
        </p:spPr>
      </p:pic>
      <p:pic>
        <p:nvPicPr>
          <p:cNvPr id="3" name="Picture 2">
            <a:extLst>
              <a:ext uri="{FF2B5EF4-FFF2-40B4-BE49-F238E27FC236}">
                <a16:creationId xmlns:a16="http://schemas.microsoft.com/office/drawing/2014/main" id="{40A3A46E-9155-2EC0-3DCE-3EFF5A0D8EFE}"/>
              </a:ext>
            </a:extLst>
          </p:cNvPr>
          <p:cNvPicPr>
            <a:picLocks noChangeAspect="1"/>
          </p:cNvPicPr>
          <p:nvPr/>
        </p:nvPicPr>
        <p:blipFill>
          <a:blip r:embed="rId3"/>
          <a:stretch>
            <a:fillRect/>
          </a:stretch>
        </p:blipFill>
        <p:spPr>
          <a:xfrm>
            <a:off x="6829677" y="80920"/>
            <a:ext cx="5362323" cy="4021742"/>
          </a:xfrm>
          <a:prstGeom prst="rect">
            <a:avLst/>
          </a:prstGeom>
        </p:spPr>
      </p:pic>
      <p:pic>
        <p:nvPicPr>
          <p:cNvPr id="5" name="Picture 4">
            <a:extLst>
              <a:ext uri="{FF2B5EF4-FFF2-40B4-BE49-F238E27FC236}">
                <a16:creationId xmlns:a16="http://schemas.microsoft.com/office/drawing/2014/main" id="{B7FDFABA-98B0-FAD5-9F9B-78AB5AA1985C}"/>
              </a:ext>
            </a:extLst>
          </p:cNvPr>
          <p:cNvPicPr>
            <a:picLocks noChangeAspect="1"/>
          </p:cNvPicPr>
          <p:nvPr/>
        </p:nvPicPr>
        <p:blipFill>
          <a:blip r:embed="rId4"/>
          <a:stretch>
            <a:fillRect/>
          </a:stretch>
        </p:blipFill>
        <p:spPr>
          <a:xfrm>
            <a:off x="809878" y="3971486"/>
            <a:ext cx="3791977" cy="2361042"/>
          </a:xfrm>
          <a:prstGeom prst="rect">
            <a:avLst/>
          </a:prstGeom>
        </p:spPr>
      </p:pic>
    </p:spTree>
    <p:extLst>
      <p:ext uri="{BB962C8B-B14F-4D97-AF65-F5344CB8AC3E}">
        <p14:creationId xmlns:p14="http://schemas.microsoft.com/office/powerpoint/2010/main" val="286242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3F4689B-2DBA-A79A-CFCD-9D9892FE6D4F}"/>
                  </a:ext>
                </a:extLst>
              </p:cNvPr>
              <p:cNvSpPr txBox="1"/>
              <p:nvPr/>
            </p:nvSpPr>
            <p:spPr>
              <a:xfrm>
                <a:off x="326572" y="108857"/>
                <a:ext cx="11364686" cy="2862322"/>
              </a:xfrm>
              <a:prstGeom prst="rect">
                <a:avLst/>
              </a:prstGeom>
              <a:noFill/>
            </p:spPr>
            <p:txBody>
              <a:bodyPr wrap="square" rtlCol="0">
                <a:spAutoFit/>
              </a:bodyPr>
              <a:lstStyle/>
              <a:p>
                <a:r>
                  <a:rPr lang="en-US" dirty="0"/>
                  <a:t>The retrieval can replicate the frequency marginal very well: the limited bandwidth is in fact an experimental limitation. This can be verified by calculating the FROG for a transform limited pulse using the measured spectrum. You can add whatever chirp to it, but the numerical FROG’s spectral bandwidth is always wider than the experimental one.</a:t>
                </a:r>
              </a:p>
              <a:p>
                <a:endParaRPr lang="en-US" dirty="0"/>
              </a:p>
              <a:p>
                <a:r>
                  <a:rPr lang="en-US" dirty="0"/>
                  <a:t>I think this is very likely due to trying to focus a “geometrically blurred” SFG wave into the 25 um slit of the grating spectrometer. Doing so uniformly is very difficult. Typically, we have positioned the grating’s slit onto the beam such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light is maximized, and the spectrogram is symmetric. This is the best we can do for now.</a:t>
                </a:r>
              </a:p>
              <a:p>
                <a:endParaRPr lang="en-US" dirty="0"/>
              </a:p>
              <a:p>
                <a:r>
                  <a:rPr lang="en-US" dirty="0"/>
                  <a:t>We can buy/try to trade for a spectrometer with a larger slit and lower wavelength resolution. However, at 1550 nm, we should also consider doing collinear FROG, where the required sampling interval is actually something we already use!</a:t>
                </a:r>
              </a:p>
            </p:txBody>
          </p:sp>
        </mc:Choice>
        <mc:Fallback>
          <p:sp>
            <p:nvSpPr>
              <p:cNvPr id="2" name="TextBox 1">
                <a:extLst>
                  <a:ext uri="{FF2B5EF4-FFF2-40B4-BE49-F238E27FC236}">
                    <a16:creationId xmlns:a16="http://schemas.microsoft.com/office/drawing/2014/main" id="{C3F4689B-2DBA-A79A-CFCD-9D9892FE6D4F}"/>
                  </a:ext>
                </a:extLst>
              </p:cNvPr>
              <p:cNvSpPr txBox="1">
                <a:spLocks noRot="1" noChangeAspect="1" noMove="1" noResize="1" noEditPoints="1" noAdjustHandles="1" noChangeArrowheads="1" noChangeShapeType="1" noTextEdit="1"/>
              </p:cNvSpPr>
              <p:nvPr/>
            </p:nvSpPr>
            <p:spPr>
              <a:xfrm>
                <a:off x="326572" y="108857"/>
                <a:ext cx="11364686" cy="2862322"/>
              </a:xfrm>
              <a:prstGeom prst="rect">
                <a:avLst/>
              </a:prstGeom>
              <a:blipFill>
                <a:blip r:embed="rId2"/>
                <a:stretch>
                  <a:fillRect l="-446" t="-885" r="-446" b="-2655"/>
                </a:stretch>
              </a:blipFill>
            </p:spPr>
            <p:txBody>
              <a:bodyPr/>
              <a:lstStyle/>
              <a:p>
                <a:r>
                  <a:rPr lang="en-US">
                    <a:noFill/>
                  </a:rPr>
                  <a:t> </a:t>
                </a:r>
              </a:p>
            </p:txBody>
          </p:sp>
        </mc:Fallback>
      </mc:AlternateContent>
    </p:spTree>
    <p:extLst>
      <p:ext uri="{BB962C8B-B14F-4D97-AF65-F5344CB8AC3E}">
        <p14:creationId xmlns:p14="http://schemas.microsoft.com/office/powerpoint/2010/main" val="428781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F30BE-0514-30D7-40A5-C81DB77146C8}"/>
              </a:ext>
            </a:extLst>
          </p:cNvPr>
          <p:cNvPicPr>
            <a:picLocks noChangeAspect="1"/>
          </p:cNvPicPr>
          <p:nvPr/>
        </p:nvPicPr>
        <p:blipFill>
          <a:blip r:embed="rId2"/>
          <a:stretch>
            <a:fillRect/>
          </a:stretch>
        </p:blipFill>
        <p:spPr>
          <a:xfrm>
            <a:off x="544285" y="880961"/>
            <a:ext cx="11103429" cy="4086677"/>
          </a:xfrm>
          <a:prstGeom prst="rect">
            <a:avLst/>
          </a:prstGeom>
        </p:spPr>
      </p:pic>
      <p:sp>
        <p:nvSpPr>
          <p:cNvPr id="5" name="TextBox 4">
            <a:extLst>
              <a:ext uri="{FF2B5EF4-FFF2-40B4-BE49-F238E27FC236}">
                <a16:creationId xmlns:a16="http://schemas.microsoft.com/office/drawing/2014/main" id="{989D7823-9D9A-AD54-3E96-CC28F436B8E0}"/>
              </a:ext>
            </a:extLst>
          </p:cNvPr>
          <p:cNvSpPr txBox="1"/>
          <p:nvPr/>
        </p:nvSpPr>
        <p:spPr>
          <a:xfrm>
            <a:off x="838200" y="511629"/>
            <a:ext cx="6733382" cy="369332"/>
          </a:xfrm>
          <a:prstGeom prst="rect">
            <a:avLst/>
          </a:prstGeom>
          <a:noFill/>
        </p:spPr>
        <p:txBody>
          <a:bodyPr wrap="none" rtlCol="0">
            <a:spAutoFit/>
          </a:bodyPr>
          <a:lstStyle/>
          <a:p>
            <a:r>
              <a:rPr lang="en-US" dirty="0"/>
              <a:t>The calculated collinear FROG based off the retrieval of Garrett’s pulse</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FA22034-CF4F-AE0B-9027-5150D0922DB7}"/>
                  </a:ext>
                </a:extLst>
              </p:cNvPr>
              <p:cNvSpPr txBox="1"/>
              <p:nvPr/>
            </p:nvSpPr>
            <p:spPr>
              <a:xfrm>
                <a:off x="446314" y="5192485"/>
                <a:ext cx="11201400" cy="646331"/>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~4−5</m:t>
                    </m:r>
                  </m:oMath>
                </a14:m>
                <a:r>
                  <a:rPr lang="en-US" dirty="0"/>
                  <a:t> fs sampling can resolve the fringes well enough that we can implement a low pass filter in the Fourier domain to recover the non-collinear FROG. </a:t>
                </a:r>
              </a:p>
            </p:txBody>
          </p:sp>
        </mc:Choice>
        <mc:Fallback>
          <p:sp>
            <p:nvSpPr>
              <p:cNvPr id="6" name="TextBox 5">
                <a:extLst>
                  <a:ext uri="{FF2B5EF4-FFF2-40B4-BE49-F238E27FC236}">
                    <a16:creationId xmlns:a16="http://schemas.microsoft.com/office/drawing/2014/main" id="{AFA22034-CF4F-AE0B-9027-5150D0922DB7}"/>
                  </a:ext>
                </a:extLst>
              </p:cNvPr>
              <p:cNvSpPr txBox="1">
                <a:spLocks noRot="1" noChangeAspect="1" noMove="1" noResize="1" noEditPoints="1" noAdjustHandles="1" noChangeArrowheads="1" noChangeShapeType="1" noTextEdit="1"/>
              </p:cNvSpPr>
              <p:nvPr/>
            </p:nvSpPr>
            <p:spPr>
              <a:xfrm>
                <a:off x="446314" y="5192485"/>
                <a:ext cx="11201400" cy="646331"/>
              </a:xfrm>
              <a:prstGeom prst="rect">
                <a:avLst/>
              </a:prstGeom>
              <a:blipFill>
                <a:blip r:embed="rId3"/>
                <a:stretch>
                  <a:fillRect l="-453" t="-3846" b="-13462"/>
                </a:stretch>
              </a:blipFill>
            </p:spPr>
            <p:txBody>
              <a:bodyPr/>
              <a:lstStyle/>
              <a:p>
                <a:r>
                  <a:rPr lang="en-US">
                    <a:noFill/>
                  </a:rPr>
                  <a:t> </a:t>
                </a:r>
              </a:p>
            </p:txBody>
          </p:sp>
        </mc:Fallback>
      </mc:AlternateContent>
    </p:spTree>
    <p:extLst>
      <p:ext uri="{BB962C8B-B14F-4D97-AF65-F5344CB8AC3E}">
        <p14:creationId xmlns:p14="http://schemas.microsoft.com/office/powerpoint/2010/main" val="1031353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16781</TotalTime>
  <Words>272</Words>
  <Application>Microsoft Macintosh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Setting v0 and bandwidth automatically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Tz Shin Chang</dc:creator>
  <cp:lastModifiedBy>Peter Tz Shin Chang</cp:lastModifiedBy>
  <cp:revision>5</cp:revision>
  <dcterms:created xsi:type="dcterms:W3CDTF">2023-12-15T05:35:40Z</dcterms:created>
  <dcterms:modified xsi:type="dcterms:W3CDTF">2023-12-28T18:12:00Z</dcterms:modified>
</cp:coreProperties>
</file>