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3" r:id="rId3"/>
    <p:sldId id="261" r:id="rId4"/>
    <p:sldId id="270" r:id="rId5"/>
    <p:sldId id="272" r:id="rId6"/>
    <p:sldId id="273" r:id="rId7"/>
    <p:sldId id="274" r:id="rId8"/>
    <p:sldId id="276" r:id="rId9"/>
    <p:sldId id="281" r:id="rId10"/>
    <p:sldId id="282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/>
    <p:restoredTop sz="96180"/>
  </p:normalViewPr>
  <p:slideViewPr>
    <p:cSldViewPr snapToGrid="0">
      <p:cViewPr varScale="1">
        <p:scale>
          <a:sx n="151" d="100"/>
          <a:sy n="15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82D7-49C3-BCF4-58BD-2A6446E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 rate equations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E6455-E696-3BE2-1DDE-6F873A9D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7C07C-A52F-4BAC-3B77-AE262E5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140D05-015F-D05E-58FE-DAC001B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C38E-76F7-3ED6-5DB4-57CC6D0E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CB0CBF-BFB9-0A5C-CC00-C3934B30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8" y="1083295"/>
            <a:ext cx="4779971" cy="1883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/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While loop: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Splitter splits envelope 50/50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with</a:t>
                </a:r>
                <a:r>
                  <a:rPr lang="en-US" dirty="0"/>
                  <a:t> the pump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Counter-Clockwise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against</a:t>
                </a:r>
                <a:r>
                  <a:rPr lang="en-US" dirty="0"/>
                  <a:t> the pump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sum of the two fields: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is sent to the straight section, which means the output coupler takes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blipFill>
                <a:blip r:embed="rId3"/>
                <a:stretch>
                  <a:fillRect l="-1036" t="-74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62030-7047-46CB-614A-D69EA0E48E79}"/>
              </a:ext>
            </a:extLst>
          </p:cNvPr>
          <p:cNvGrpSpPr/>
          <p:nvPr/>
        </p:nvGrpSpPr>
        <p:grpSpPr>
          <a:xfrm>
            <a:off x="0" y="4621419"/>
            <a:ext cx="5986792" cy="2245047"/>
            <a:chOff x="414867" y="649817"/>
            <a:chExt cx="15544800" cy="5829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9952BD-F523-ECA5-19DE-6351BADA4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67" y="649817"/>
              <a:ext cx="7772400" cy="5829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E199BD-CF03-7B70-4B3B-0043A9C8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267" y="649817"/>
              <a:ext cx="7772400" cy="58293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EF5E0F-8560-A872-606D-A4D86A02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45" y="2773387"/>
            <a:ext cx="2993396" cy="167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6C301-3A3E-302F-FD8B-299CFE1BA089}"/>
              </a:ext>
            </a:extLst>
          </p:cNvPr>
          <p:cNvSpPr txBox="1"/>
          <p:nvPr/>
        </p:nvSpPr>
        <p:spPr>
          <a:xfrm>
            <a:off x="6696946" y="4684889"/>
            <a:ext cx="518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haven’t checked this, but most of the difference in nonlinear phase shift should be acquired by the difference in forward vs backward seeding. So, I haven’t tested placing the gain section closer to center vs. one side of the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6AF05-3ABF-A321-73C0-F84D48F2D86D}"/>
              </a:ext>
            </a:extLst>
          </p:cNvPr>
          <p:cNvSpPr txBox="1"/>
          <p:nvPr/>
        </p:nvSpPr>
        <p:spPr>
          <a:xfrm>
            <a:off x="234428" y="3327650"/>
            <a:ext cx="2524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Simultaneous forward and backward seeding is calculated using shooting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204B5-4929-95EE-2855-BBB81DE11FD9}"/>
              </a:ext>
            </a:extLst>
          </p:cNvPr>
          <p:cNvSpPr txBox="1"/>
          <p:nvPr/>
        </p:nvSpPr>
        <p:spPr>
          <a:xfrm>
            <a:off x="974520" y="443187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pump in EDF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262C3-AFB3-9E0F-7991-FABC12887C8D}"/>
              </a:ext>
            </a:extLst>
          </p:cNvPr>
          <p:cNvSpPr txBox="1"/>
          <p:nvPr/>
        </p:nvSpPr>
        <p:spPr>
          <a:xfrm>
            <a:off x="3855176" y="4431879"/>
            <a:ext cx="146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Against pump in EDF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21DD1-5068-B83C-1420-9F8E76CAE531}"/>
              </a:ext>
            </a:extLst>
          </p:cNvPr>
          <p:cNvCxnSpPr>
            <a:cxnSpLocks/>
          </p:cNvCxnSpPr>
          <p:nvPr/>
        </p:nvCxnSpPr>
        <p:spPr>
          <a:xfrm>
            <a:off x="6096000" y="5423553"/>
            <a:ext cx="440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EFF-0874-0215-F994-C9C751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C6729-D725-6619-81B8-12E4088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7153-4FFB-4194-4DE9-E592D32F9DB9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MHz, 4.5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5B717E-1E08-54CD-B1A5-5E5893ADE1AC}"/>
              </a:ext>
            </a:extLst>
          </p:cNvPr>
          <p:cNvGrpSpPr/>
          <p:nvPr/>
        </p:nvGrpSpPr>
        <p:grpSpPr>
          <a:xfrm>
            <a:off x="129823" y="1516591"/>
            <a:ext cx="10199512" cy="3824817"/>
            <a:chOff x="0" y="980017"/>
            <a:chExt cx="12192000" cy="4572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A96C5-DE8C-B2A9-A849-A820D17BF538}"/>
                </a:ext>
              </a:extLst>
            </p:cNvPr>
            <p:cNvGrpSpPr/>
            <p:nvPr/>
          </p:nvGrpSpPr>
          <p:grpSpPr>
            <a:xfrm>
              <a:off x="0" y="980017"/>
              <a:ext cx="12192000" cy="4572000"/>
              <a:chOff x="746759" y="1108790"/>
              <a:chExt cx="12788950" cy="47958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1A35C2-3351-C6E9-DEA8-5888E65C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759" y="1108790"/>
                <a:ext cx="6394475" cy="479585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04ED0E-A550-E3D2-A3D6-43037093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34" y="1108790"/>
                <a:ext cx="6394475" cy="479585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929FC-9381-E950-3DEC-DBB4509D5E9A}"/>
                </a:ext>
              </a:extLst>
            </p:cNvPr>
            <p:cNvSpPr txBox="1"/>
            <p:nvPr/>
          </p:nvSpPr>
          <p:spPr>
            <a:xfrm>
              <a:off x="1938866" y="1405466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400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D57701-04F1-D7FE-BAD4-4AF9FB5CF2CE}"/>
                </a:ext>
              </a:extLst>
            </p:cNvPr>
            <p:cNvSpPr txBox="1"/>
            <p:nvPr/>
          </p:nvSpPr>
          <p:spPr>
            <a:xfrm>
              <a:off x="8001001" y="1405466"/>
              <a:ext cx="1024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9E243-9754-72AB-CB7C-3A6B061E51DB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070F9-4288-4113-703A-DCB474D8F8E2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767-C0B7-764A-87A3-93D09B3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FB8EE-5343-108E-9E2D-5FA6121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CB966A-1876-70DB-1804-BCCC3AF3CEB8}"/>
              </a:ext>
            </a:extLst>
          </p:cNvPr>
          <p:cNvGrpSpPr/>
          <p:nvPr/>
        </p:nvGrpSpPr>
        <p:grpSpPr>
          <a:xfrm>
            <a:off x="0" y="1450178"/>
            <a:ext cx="10199510" cy="3824817"/>
            <a:chOff x="160866" y="1028699"/>
            <a:chExt cx="15544800" cy="58293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EFD849-7FE9-0E25-5C4F-3A6A172D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866" y="1028700"/>
              <a:ext cx="7772400" cy="5829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DAD1ED-D62B-E426-C506-9C7EEE4D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3266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57740D-46B4-7360-9941-8C60ED3B610C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MHz, 3.5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D3A8-388C-F6A9-CF93-75366CCC3E8E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14D14-E3A2-078C-D610-B6072D2E93DB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6DB8C7-753E-99DF-71EB-5404CE4D0C87}"/>
              </a:ext>
            </a:extLst>
          </p:cNvPr>
          <p:cNvSpPr txBox="1"/>
          <p:nvPr/>
        </p:nvSpPr>
        <p:spPr>
          <a:xfrm>
            <a:off x="1629832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2D45-AD8A-F52C-6F0A-4C2214F95F90}"/>
              </a:ext>
            </a:extLst>
          </p:cNvPr>
          <p:cNvSpPr txBox="1"/>
          <p:nvPr/>
        </p:nvSpPr>
        <p:spPr>
          <a:xfrm>
            <a:off x="6769098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</p:spTree>
    <p:extLst>
      <p:ext uri="{BB962C8B-B14F-4D97-AF65-F5344CB8AC3E}">
        <p14:creationId xmlns:p14="http://schemas.microsoft.com/office/powerpoint/2010/main" val="342292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E3B-B31A-4BFA-2DF6-DCE77E19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straight section is important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2728D-841A-A24A-2A60-E66224E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57F54-4A02-AA8B-7901-5B94DA6ECFE2}"/>
              </a:ext>
            </a:extLst>
          </p:cNvPr>
          <p:cNvGrpSpPr/>
          <p:nvPr/>
        </p:nvGrpSpPr>
        <p:grpSpPr>
          <a:xfrm>
            <a:off x="0" y="1066799"/>
            <a:ext cx="12192000" cy="3048000"/>
            <a:chOff x="0" y="1028699"/>
            <a:chExt cx="233172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E9631A-F47D-53BE-D431-21BAA2F4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699"/>
              <a:ext cx="7772400" cy="582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D56AE-5D72-3044-B916-8AC18C8E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028699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6765C-F11C-929B-252E-885BDE80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44800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FA7EEC-E65F-B531-CFE6-D2FD4186C88A}"/>
              </a:ext>
            </a:extLst>
          </p:cNvPr>
          <p:cNvSpPr txBox="1"/>
          <p:nvPr/>
        </p:nvSpPr>
        <p:spPr>
          <a:xfrm>
            <a:off x="669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cm straight section @ 100 MHz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/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 can’t quite pin down the effect of elongating the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 think it has a similar effect as pushing the cavity more anomalous, even if the round-trip dispersion is kept the same.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Each simulation takes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 5 – 7 min, so I haven’t tested parameters thoroughly, but at 100 MHz I think I can push the straight section to around 30 cm. Whereas, for 200 MHz, I have a hard time reaching stability with any straight section longer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11 cm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B0F0"/>
                    </a:solidFill>
                  </a:rPr>
                  <a:t>This is different than what I was doing experimentally, where I thought only the </a:t>
                </a:r>
                <a:r>
                  <a:rPr lang="en-US" sz="1400" i="1" dirty="0">
                    <a:solidFill>
                      <a:srgbClr val="00B0F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B0F0"/>
                    </a:solidFill>
                  </a:rPr>
                  <a:t> round trip dispersion mattered. I think it turns out different lengths of straight section has a big effect.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blipFill>
                <a:blip r:embed="rId5"/>
                <a:stretch>
                  <a:fillRect l="-161" t="-69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BB71AD-AABD-D7BF-6E1A-853CF14F913A}"/>
              </a:ext>
            </a:extLst>
          </p:cNvPr>
          <p:cNvSpPr txBox="1"/>
          <p:nvPr/>
        </p:nvSpPr>
        <p:spPr>
          <a:xfrm>
            <a:off x="4733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cm straight section @ 100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F7FF0-9194-788E-1D26-113C9359D440}"/>
              </a:ext>
            </a:extLst>
          </p:cNvPr>
          <p:cNvSpPr txBox="1"/>
          <p:nvPr/>
        </p:nvSpPr>
        <p:spPr>
          <a:xfrm>
            <a:off x="8610600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cm straight section @ 100 MHz</a:t>
            </a:r>
          </a:p>
        </p:txBody>
      </p:sp>
    </p:spTree>
    <p:extLst>
      <p:ext uri="{BB962C8B-B14F-4D97-AF65-F5344CB8AC3E}">
        <p14:creationId xmlns:p14="http://schemas.microsoft.com/office/powerpoint/2010/main" val="21554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A68EF-D9E2-2D25-16AD-F4431FD27AEC}"/>
              </a:ext>
            </a:extLst>
          </p:cNvPr>
          <p:cNvSpPr txBox="1"/>
          <p:nvPr/>
        </p:nvSpPr>
        <p:spPr>
          <a:xfrm>
            <a:off x="6256909" y="1590720"/>
            <a:ext cx="547966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pump transition undergoes non-radiative decay immediately to the metastable state → can model as a two-level system: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2815272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blipFill>
                <a:blip r:embed="rId8"/>
                <a:stretch>
                  <a:fillRect l="-123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73F913-87DE-AA5F-3424-6C3118443D48}"/>
              </a:ext>
            </a:extLst>
          </p:cNvPr>
          <p:cNvSpPr txBox="1"/>
          <p:nvPr/>
        </p:nvSpPr>
        <p:spPr>
          <a:xfrm>
            <a:off x="9742130" y="2978490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Pump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9043-0692-42D6-8CF9-7A4BE5F3068D}"/>
              </a:ext>
            </a:extLst>
          </p:cNvPr>
          <p:cNvSpPr txBox="1"/>
          <p:nvPr/>
        </p:nvSpPr>
        <p:spPr>
          <a:xfrm>
            <a:off x="9742130" y="3655502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Signal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15F7-63F9-C3D8-31AE-7B92CE3EACA6}"/>
              </a:ext>
            </a:extLst>
          </p:cNvPr>
          <p:cNvSpPr txBox="1"/>
          <p:nvPr/>
        </p:nvSpPr>
        <p:spPr>
          <a:xfrm>
            <a:off x="9742130" y="4268010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Spontaneous emission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/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blipFill>
                <a:blip r:embed="rId9"/>
                <a:stretch>
                  <a:fillRect l="-114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/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know: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Absorption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Emission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Fiber core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Excited state lifetime (well known from literature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10 ms)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blipFill>
                <a:blip r:embed="rId6"/>
                <a:stretch>
                  <a:fillRect l="-1149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EE2DF-767A-D6E9-F681-7DCBE4B0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527800" cy="489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9F4BF-189F-52FD-7658-7E6FFC7484AC}"/>
              </a:ext>
            </a:extLst>
          </p:cNvPr>
          <p:cNvSpPr txBox="1"/>
          <p:nvPr/>
        </p:nvSpPr>
        <p:spPr>
          <a:xfrm>
            <a:off x="7806267" y="3403599"/>
            <a:ext cx="3259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seed power is quite high, this likely isn’t due to unaccounted ASE? </a:t>
            </a:r>
          </a:p>
          <a:p>
            <a:endParaRPr lang="en-US" dirty="0"/>
          </a:p>
          <a:p>
            <a:r>
              <a:rPr lang="en-US" dirty="0"/>
              <a:t>So, the next step to try is to  account for excited state absorption, since after all green fluorescence is always observed. 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electron number needs to be conserved)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laser excited state (2), pump level (3), and pump excited state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1746F-3EC9-0600-CA35-2F91B787CA85}"/>
              </a:ext>
            </a:extLst>
          </p:cNvPr>
          <p:cNvSpPr txBox="1"/>
          <p:nvPr/>
        </p:nvSpPr>
        <p:spPr>
          <a:xfrm>
            <a:off x="5235839" y="5779185"/>
            <a:ext cx="529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in Mathematica and then copied to Python using Sympy</a:t>
            </a:r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54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perfect, but much more realistic power evolution, maybe actually a little too lossy.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51669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31E83-005A-27FA-8A60-A53314C77CA8}"/>
              </a:ext>
            </a:extLst>
          </p:cNvPr>
          <p:cNvSpPr txBox="1"/>
          <p:nvPr/>
        </p:nvSpPr>
        <p:spPr>
          <a:xfrm>
            <a:off x="8576733" y="3307603"/>
            <a:ext cx="3141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match to experiment can be achieved by varying 5-level parameters, although the ones obtained from </a:t>
            </a:r>
            <a:r>
              <a:rPr lang="en-US" sz="1400" dirty="0" err="1"/>
              <a:t>Barmenkov</a:t>
            </a:r>
            <a:r>
              <a:rPr lang="en-US" sz="1400" dirty="0"/>
              <a:t> et al. are not too bad. Their numbers are similar to other older papers.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also matches experiment better.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329761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235E-FC22-1E4A-0187-A93980DDA3F5}"/>
              </a:ext>
            </a:extLst>
          </p:cNvPr>
          <p:cNvSpPr txBox="1"/>
          <p:nvPr/>
        </p:nvSpPr>
        <p:spPr>
          <a:xfrm>
            <a:off x="8898467" y="2540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using shooting method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77188-04BD-95A5-F6F0-6F9A308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 cavity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FC0D4-E8E9-3B5E-1FA7-165981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57EAC-10F3-68BB-67F7-17B1CA5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16738</TotalTime>
  <Words>860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2 Level rate equations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  <vt:lpstr>Figure 9 cavity</vt:lpstr>
      <vt:lpstr>Setup</vt:lpstr>
      <vt:lpstr>200 MHz</vt:lpstr>
      <vt:lpstr>100 MHz</vt:lpstr>
      <vt:lpstr>Length of straight section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45</cp:revision>
  <dcterms:created xsi:type="dcterms:W3CDTF">2023-10-10T20:15:56Z</dcterms:created>
  <dcterms:modified xsi:type="dcterms:W3CDTF">2023-10-31T05:51:46Z</dcterms:modified>
</cp:coreProperties>
</file>