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3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21C"/>
    <a:srgbClr val="FF9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7"/>
    <p:restoredTop sz="95934"/>
  </p:normalViewPr>
  <p:slideViewPr>
    <p:cSldViewPr snapToGrid="0">
      <p:cViewPr varScale="1">
        <p:scale>
          <a:sx n="124" d="100"/>
          <a:sy n="124" d="100"/>
        </p:scale>
        <p:origin x="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62A7-A475-4602-906F-9130A1178AB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75B5F-4D0C-40FC-9603-4AAB94E90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2B940-AEEC-CC41-A09A-F2DDC7CCAC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8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2181-D521-45B7-B300-9F7EDB24E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C2418-00A8-48E3-955E-BA556CE7F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12A4-5503-4C10-B558-DC01093D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8F60B-329E-45AD-8EBB-D3927E357EB0}" type="datetime1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B5BC-96EF-4695-9C63-346CAB6C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0B72-F692-4F1A-AFDE-12EE5D53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D0B8-3380-4D55-AB6C-C975516B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A8F49-6B4C-4A2E-ABE8-3BBA08113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9838-C98E-495B-A19B-A7DE8817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A20D-A245-4F10-84F9-51D5FC950958}" type="datetime1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3C1B-A738-429C-BF07-434C9652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24B34-187B-4EB7-BF28-E43A40A7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FADFD-6119-4C3A-B0CF-0250128F4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432EF-18E2-49DA-A421-412C46F65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0B0F-2BF6-41AE-82FA-906E5021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318C-5F0D-4B43-96EA-F1352008C9B8}" type="datetime1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0880-8763-4F4D-9C19-04BE8282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D7BE-9612-439C-810E-57332F05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5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293F-B858-4187-A955-D475DB23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E8C3-BF11-418F-8945-4FAB9334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431"/>
            <a:ext cx="10515600" cy="4965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EA56-05E0-4D57-8B16-D0AF2910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6621-9D08-4937-91A6-0EA3793F0F07}" type="datetime1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6438-34D7-4076-A018-777F9E69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09BC-E103-4E0B-8482-FA5601FE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E7D0-6157-4F79-84FD-0E66D0CF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5F529-DD54-4D14-A0B9-F364F93C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2BCBC-5BFE-4C34-A14F-E65233E2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D620-10DF-4508-991A-B9D388A501EE}" type="datetime1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53A8-FBD1-4F4F-9A0E-17D3A911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96F2-84C4-4BD6-90E3-8D834247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7907-7D0D-46D9-AB71-04CFCDFE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C04B-2065-42FC-9722-4F947483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72C85-222C-4FC0-8BE3-41277BF81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3166"/>
            <a:ext cx="5181600" cy="50101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50F95-4084-40EF-A517-E7D1972A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A3270-DDBA-458A-9D06-6F36A210CFF8}" type="datetime1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A2C3-0C9F-40E5-8E33-2C9E401F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09F0-6CAE-45AE-B5DB-6E54E5B4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28E05-7D90-4380-A6DF-AD0DF408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95"/>
            <a:ext cx="10515600" cy="890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7713-016F-472B-92F6-870C5FC7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3074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1BD56-4829-4C8F-AC19-B7E3D2A1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54658"/>
            <a:ext cx="5157787" cy="42419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A9EB1-5862-4750-82BF-21384D507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3074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25DC7-7A4C-45EC-86A3-CD8D2D484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54659"/>
            <a:ext cx="5183188" cy="42419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7EDA3-C2DA-44B9-A0F5-1348154E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0ADE-7CC5-4CA4-AEFD-DD163139B1E9}" type="datetime1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1D0CBA-025C-4AB2-ABC3-3FDDA0F9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56B1B-92A2-4A57-805F-77A1CC86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CCAA-609A-40C2-8FFA-280D0D89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EE6E3-8396-476B-A26E-661A6185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9ADD-CC3F-4DEB-87EF-630A12738E73}" type="datetime1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54FAC-2F5F-4384-8AD3-1090ADE30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B79B1-FD88-400D-BE31-219AD004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9EF82-63C3-4D4A-8002-60646969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B69B2-D125-4E7B-AA17-A8B6ACE8892E}" type="datetime1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666B1-425D-4063-BFD1-465A41C7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D817E-DCB8-4AE0-9676-43A8957B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8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050B-C53E-4CB8-9C38-8C90F5C5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80B7-038E-4DAF-B490-5D098551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C8C6F-6389-4270-9E6A-E8FEE21A7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65B14-273C-441B-BF86-77443F16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8CD8-AC86-4874-9FD2-AC99DC82CF46}" type="datetime1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09CB0-BF7A-4749-B63D-112AA2C3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9B7D0-3B5B-4B21-AFA0-1BC62803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9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AA77-1556-486B-AE48-2C751CCA3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14F80-BE28-4903-8749-873FBE26E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7CD26-F83E-4FA9-8EE7-C006E1F36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F7F5E-B43C-4354-BA16-A861AAC0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CD6C-2ADC-45ED-BCAD-25C1101DE6B9}" type="datetime1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4B2E1-28B0-4B3D-8E86-B0DDC918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9A97-79F6-4474-AD77-C5AE4D4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044C0-D30A-4B23-98B0-232C2FDC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3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BE94-EE07-424C-BD72-69802981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6533"/>
            <a:ext cx="10515600" cy="4997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098-2B1A-4BC0-A1B6-5C94DBC5B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70C2-D09B-4F14-B535-9A0AFE946BB3}" type="datetime1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25EF-2F63-4FAF-BF0A-18FD2388B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99C9-6430-42EC-A348-D750E31F9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82081-D51A-40C8-8A41-6498517A0DD4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288A91-1F14-47EE-85F5-80061126C76E}"/>
              </a:ext>
            </a:extLst>
          </p:cNvPr>
          <p:cNvGrpSpPr/>
          <p:nvPr userDrawn="1"/>
        </p:nvGrpSpPr>
        <p:grpSpPr>
          <a:xfrm>
            <a:off x="0" y="0"/>
            <a:ext cx="10990728" cy="1453111"/>
            <a:chOff x="0" y="1"/>
            <a:chExt cx="10990728" cy="1453111"/>
          </a:xfrm>
          <a:solidFill>
            <a:srgbClr val="FFC0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3A2D7C-E81C-43D2-AFFE-398A99509C35}"/>
                </a:ext>
              </a:extLst>
            </p:cNvPr>
            <p:cNvSpPr/>
            <p:nvPr userDrawn="1"/>
          </p:nvSpPr>
          <p:spPr>
            <a:xfrm>
              <a:off x="0" y="893755"/>
              <a:ext cx="7960659" cy="83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18C40E3-3189-4002-8B08-0F816BBB91B5}"/>
                </a:ext>
              </a:extLst>
            </p:cNvPr>
            <p:cNvSpPr/>
            <p:nvPr userDrawn="1"/>
          </p:nvSpPr>
          <p:spPr>
            <a:xfrm rot="5400000">
              <a:off x="9433995" y="-579579"/>
              <a:ext cx="83395" cy="303007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F72EF2-5889-41C5-9E94-9E40122BFBA3}"/>
                </a:ext>
              </a:extLst>
            </p:cNvPr>
            <p:cNvSpPr/>
            <p:nvPr userDrawn="1"/>
          </p:nvSpPr>
          <p:spPr>
            <a:xfrm rot="5400000" flipV="1">
              <a:off x="-161779" y="681735"/>
              <a:ext cx="1453111" cy="896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74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E7DCF72-06BC-F1FB-D74E-BF1400509FE1}"/>
              </a:ext>
            </a:extLst>
          </p:cNvPr>
          <p:cNvGrpSpPr/>
          <p:nvPr/>
        </p:nvGrpSpPr>
        <p:grpSpPr>
          <a:xfrm>
            <a:off x="0" y="1317172"/>
            <a:ext cx="12192000" cy="3048000"/>
            <a:chOff x="0" y="0"/>
            <a:chExt cx="23317200" cy="58293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C91FF6-9ED3-20A9-31D4-9CFFF6FB1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44800" y="0"/>
              <a:ext cx="7772400" cy="58293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D5BC30-4028-DF85-79F7-ED8700DB8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72400" y="0"/>
              <a:ext cx="7772400" cy="58293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8824E38-791F-3C2A-5B01-45799F5BC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7772400" cy="58293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EE4786-B6B0-4A9D-CCB2-C73ECD7652DE}"/>
                  </a:ext>
                </a:extLst>
              </p:cNvPr>
              <p:cNvSpPr txBox="1"/>
              <p:nvPr/>
            </p:nvSpPr>
            <p:spPr>
              <a:xfrm>
                <a:off x="155453" y="4361044"/>
                <a:ext cx="293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EE4786-B6B0-4A9D-CCB2-C73ECD765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53" y="4361044"/>
                <a:ext cx="293759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F65ACA-8ADE-BEB9-DA4F-9F0B48B2F14C}"/>
                  </a:ext>
                </a:extLst>
              </p:cNvPr>
              <p:cNvSpPr txBox="1"/>
              <p:nvPr/>
            </p:nvSpPr>
            <p:spPr>
              <a:xfrm>
                <a:off x="155453" y="5166522"/>
                <a:ext cx="257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−1&lt;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F65ACA-8ADE-BEB9-DA4F-9F0B48B2F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53" y="5166522"/>
                <a:ext cx="2572948" cy="369332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EF141C-0841-6FF1-F298-B2410B53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1289E-D5DA-619B-CA7E-884384736713}"/>
              </a:ext>
            </a:extLst>
          </p:cNvPr>
          <p:cNvSpPr txBox="1"/>
          <p:nvPr/>
        </p:nvSpPr>
        <p:spPr>
          <a:xfrm>
            <a:off x="330069" y="4763783"/>
            <a:ext cx="77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8FF01-F482-AE89-9724-8665C9177A0D}"/>
              </a:ext>
            </a:extLst>
          </p:cNvPr>
          <p:cNvSpPr txBox="1"/>
          <p:nvPr/>
        </p:nvSpPr>
        <p:spPr>
          <a:xfrm>
            <a:off x="9238593" y="4545710"/>
            <a:ext cx="222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GVD for ER 110 4/125</a:t>
            </a:r>
          </a:p>
        </p:txBody>
      </p:sp>
    </p:spTree>
    <p:extLst>
      <p:ext uri="{BB962C8B-B14F-4D97-AF65-F5344CB8AC3E}">
        <p14:creationId xmlns:p14="http://schemas.microsoft.com/office/powerpoint/2010/main" val="267036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2B0110-65E7-CFED-D1FB-76FD9AF73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" y="1504077"/>
            <a:ext cx="7503209" cy="3014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C9CE3A-92C5-23CB-8AA2-51FD741B0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771" y="1179096"/>
            <a:ext cx="4466897" cy="33501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B87062-235E-A840-D0E8-FEFA6CFA6C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Simulation for no change in gain along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B87062-235E-A840-D0E8-FEFA6CFA6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413" t="-11268" b="-2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36D0D-6B2E-68F1-822D-830A51A4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1BDB7-C1A7-F128-E8F3-5684614BEF71}"/>
              </a:ext>
            </a:extLst>
          </p:cNvPr>
          <p:cNvSpPr txBox="1"/>
          <p:nvPr/>
        </p:nvSpPr>
        <p:spPr>
          <a:xfrm>
            <a:off x="2603286" y="4842645"/>
            <a:ext cx="3335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gain peak of 110 dB/m at 1530 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pump decay or gain saturation → fails to capture important features!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6BB450-4DCC-D3FF-B1A4-12203A8D4217}"/>
                  </a:ext>
                </a:extLst>
              </p:cNvPr>
              <p:cNvSpPr txBox="1"/>
              <p:nvPr/>
            </p:nvSpPr>
            <p:spPr>
              <a:xfrm>
                <a:off x="6253657" y="4842645"/>
                <a:ext cx="363657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Need to Model pump decay and gain saturation. These together with the signal power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are coupled variables.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6BB450-4DCC-D3FF-B1A4-12203A8D4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657" y="4842645"/>
                <a:ext cx="3636579" cy="1200329"/>
              </a:xfrm>
              <a:prstGeom prst="rect">
                <a:avLst/>
              </a:prstGeom>
              <a:blipFill>
                <a:blip r:embed="rId5"/>
                <a:stretch>
                  <a:fillRect l="-1394" t="-2105" r="-2091" b="-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98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71BA-DD5D-0DC2-855C-9B44BA425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CE90B-3AC5-C0DA-288A-34E1D1C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 red arrow pointing down and blue text on a black background&#10;&#10;Description automatically generated">
            <a:extLst>
              <a:ext uri="{FF2B5EF4-FFF2-40B4-BE49-F238E27FC236}">
                <a16:creationId xmlns:a16="http://schemas.microsoft.com/office/drawing/2014/main" id="{CAF55A47-A853-BEDB-BD58-8CEF21414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26" y="1313687"/>
            <a:ext cx="3296666" cy="46112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489080-3B47-2384-2B5D-958F1F2856FF}"/>
                  </a:ext>
                </a:extLst>
              </p:cNvPr>
              <p:cNvSpPr txBox="1"/>
              <p:nvPr/>
            </p:nvSpPr>
            <p:spPr>
              <a:xfrm>
                <a:off x="3054096" y="1661637"/>
                <a:ext cx="240728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𝒎𝒆𝒕𝒂𝒔𝒕𝒂𝒃𝒍𝒆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489080-3B47-2384-2B5D-958F1F285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96" y="1661637"/>
                <a:ext cx="2407285" cy="390748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EA68EF-D9E2-2D25-16AD-F4431FD27AEC}"/>
                  </a:ext>
                </a:extLst>
              </p:cNvPr>
              <p:cNvSpPr txBox="1"/>
              <p:nvPr/>
            </p:nvSpPr>
            <p:spPr>
              <a:xfrm>
                <a:off x="6256909" y="1590720"/>
                <a:ext cx="5479669" cy="179715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Assume pump transition undergoes non-radiative decay immediately to the metastable state → can model as a two-level system: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EA68EF-D9E2-2D25-16AD-F4431FD27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09" y="1590720"/>
                <a:ext cx="5479669" cy="1797159"/>
              </a:xfrm>
              <a:prstGeom prst="rect">
                <a:avLst/>
              </a:prstGeom>
              <a:blipFill>
                <a:blip r:embed="rId4"/>
                <a:stretch>
                  <a:fillRect l="-461" t="-138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99B8AC-A07A-EED4-2BBD-16E81E82A93F}"/>
              </a:ext>
            </a:extLst>
          </p:cNvPr>
          <p:cNvCxnSpPr>
            <a:cxnSpLocks/>
          </p:cNvCxnSpPr>
          <p:nvPr/>
        </p:nvCxnSpPr>
        <p:spPr>
          <a:xfrm>
            <a:off x="5303520" y="1929384"/>
            <a:ext cx="792480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0ABF53-619B-C824-8682-25A05BE49EA8}"/>
              </a:ext>
            </a:extLst>
          </p:cNvPr>
          <p:cNvGrpSpPr/>
          <p:nvPr/>
        </p:nvGrpSpPr>
        <p:grpSpPr>
          <a:xfrm>
            <a:off x="6256909" y="3758184"/>
            <a:ext cx="3395325" cy="1920783"/>
            <a:chOff x="5577840" y="3886200"/>
            <a:chExt cx="3395325" cy="19207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8B4B7A-F225-402B-2F0F-5C08251ADCAF}"/>
                    </a:ext>
                  </a:extLst>
                </p:cNvPr>
                <p:cNvSpPr txBox="1"/>
                <p:nvPr/>
              </p:nvSpPr>
              <p:spPr>
                <a:xfrm>
                  <a:off x="5577840" y="3886200"/>
                  <a:ext cx="3277307" cy="695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8B4B7A-F225-402B-2F0F-5C08251AD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840" y="3886200"/>
                  <a:ext cx="3277307" cy="695768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1011E2-57D5-419B-E169-B9709E378518}"/>
                    </a:ext>
                  </a:extLst>
                </p:cNvPr>
                <p:cNvSpPr txBox="1"/>
                <p:nvPr/>
              </p:nvSpPr>
              <p:spPr>
                <a:xfrm>
                  <a:off x="6256909" y="4581968"/>
                  <a:ext cx="2716256" cy="6582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1011E2-57D5-419B-E169-B9709E378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909" y="4581968"/>
                  <a:ext cx="2716256" cy="6582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8C832C-227D-A6A7-3062-56C199EFE6F1}"/>
                    </a:ext>
                  </a:extLst>
                </p:cNvPr>
                <p:cNvSpPr txBox="1"/>
                <p:nvPr/>
              </p:nvSpPr>
              <p:spPr>
                <a:xfrm>
                  <a:off x="6256909" y="5240225"/>
                  <a:ext cx="689548" cy="566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8C832C-227D-A6A7-3062-56C199EFE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909" y="5240225"/>
                  <a:ext cx="689548" cy="56675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116201-6423-400C-B594-B9971D6270AB}"/>
                  </a:ext>
                </a:extLst>
              </p:cNvPr>
              <p:cNvSpPr txBox="1"/>
              <p:nvPr/>
            </p:nvSpPr>
            <p:spPr>
              <a:xfrm>
                <a:off x="6256909" y="5770466"/>
                <a:ext cx="4094839" cy="517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If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will reach steady state!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116201-6423-400C-B594-B9971D627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09" y="5770466"/>
                <a:ext cx="4094839" cy="517770"/>
              </a:xfrm>
              <a:prstGeom prst="rect">
                <a:avLst/>
              </a:prstGeom>
              <a:blipFill>
                <a:blip r:embed="rId8"/>
                <a:stretch>
                  <a:fillRect l="-1235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25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72AE-8B88-3E81-AF43-04D4811A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Equations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C6042-B5CE-9C4D-7A09-E133E79E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5AA4E5-DB2F-0590-EDE0-8CB9D538414C}"/>
                  </a:ext>
                </a:extLst>
              </p:cNvPr>
              <p:cNvSpPr txBox="1"/>
              <p:nvPr/>
            </p:nvSpPr>
            <p:spPr>
              <a:xfrm>
                <a:off x="548640" y="1535773"/>
                <a:ext cx="6369628" cy="1245662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5AA4E5-DB2F-0590-EDE0-8CB9D5384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1535773"/>
                <a:ext cx="6369628" cy="1245662"/>
              </a:xfrm>
              <a:prstGeom prst="rect">
                <a:avLst/>
              </a:prstGeom>
              <a:blipFill>
                <a:blip r:embed="rId2"/>
                <a:stretch>
                  <a:fillRect t="-31000" b="-51000"/>
                </a:stretch>
              </a:blipFill>
              <a:ln w="1905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7896AB-9A92-7CE7-0927-41FC4D1972F0}"/>
                  </a:ext>
                </a:extLst>
              </p:cNvPr>
              <p:cNvSpPr txBox="1"/>
              <p:nvPr/>
            </p:nvSpPr>
            <p:spPr>
              <a:xfrm>
                <a:off x="1910609" y="3653619"/>
                <a:ext cx="1421543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7896AB-9A92-7CE7-0927-41FC4D197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609" y="3653619"/>
                <a:ext cx="1421543" cy="564898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02145-D805-4EE4-2A0F-A980E5CE733E}"/>
                  </a:ext>
                </a:extLst>
              </p:cNvPr>
              <p:cNvSpPr txBox="1"/>
              <p:nvPr/>
            </p:nvSpPr>
            <p:spPr>
              <a:xfrm>
                <a:off x="1905030" y="4218517"/>
                <a:ext cx="1427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B02145-D805-4EE4-2A0F-A980E5CE7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30" y="4218517"/>
                <a:ext cx="14271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2C934-8632-A403-72C6-76F2A10F9C50}"/>
                  </a:ext>
                </a:extLst>
              </p:cNvPr>
              <p:cNvSpPr txBox="1"/>
              <p:nvPr/>
            </p:nvSpPr>
            <p:spPr>
              <a:xfrm>
                <a:off x="838200" y="2960618"/>
                <a:ext cx="2493952" cy="619016"/>
              </a:xfrm>
              <a:prstGeom prst="rect">
                <a:avLst/>
              </a:prstGeom>
              <a:noFill/>
              <a:ln w="19431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2C934-8632-A403-72C6-76F2A10F9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60618"/>
                <a:ext cx="2493952" cy="619016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  <a:ln w="19431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D0AEEE2-D21E-2672-E342-6E4B3A261F69}"/>
              </a:ext>
            </a:extLst>
          </p:cNvPr>
          <p:cNvSpPr txBox="1"/>
          <p:nvPr/>
        </p:nvSpPr>
        <p:spPr>
          <a:xfrm>
            <a:off x="1186547" y="3653619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6D07D4-0DC5-A199-7C3E-95AA93DF0AA6}"/>
              </a:ext>
            </a:extLst>
          </p:cNvPr>
          <p:cNvSpPr txBox="1"/>
          <p:nvPr/>
        </p:nvSpPr>
        <p:spPr>
          <a:xfrm>
            <a:off x="7560768" y="994917"/>
            <a:ext cx="4082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know: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doping concentration (ions / m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Absorption cross-section (m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Emission cross-section (m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Fiber core size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Excited state lifetime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1691A4-A96B-63F4-E224-323DEDD3739E}"/>
                  </a:ext>
                </a:extLst>
              </p:cNvPr>
              <p:cNvSpPr txBox="1"/>
              <p:nvPr/>
            </p:nvSpPr>
            <p:spPr>
              <a:xfrm>
                <a:off x="7209997" y="2889208"/>
                <a:ext cx="4252703" cy="12003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I’m taking 1-3 from an example from Ansys: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𝑐𝑜𝑟𝑒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=1.05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=10.2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1691A4-A96B-63F4-E224-323DEDD3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997" y="2889208"/>
                <a:ext cx="4252703" cy="1200329"/>
              </a:xfrm>
              <a:prstGeom prst="rect">
                <a:avLst/>
              </a:prstGeom>
              <a:blipFill>
                <a:blip r:embed="rId6"/>
                <a:stretch>
                  <a:fillRect l="-1187" t="-2062" b="-309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DD400594-3E4C-01C5-8519-C738FD4BC3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5178" y="4256813"/>
            <a:ext cx="3374043" cy="25305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72FB107-AF36-56DC-6F39-2740944D3314}"/>
              </a:ext>
            </a:extLst>
          </p:cNvPr>
          <p:cNvSpPr txBox="1"/>
          <p:nvPr/>
        </p:nvSpPr>
        <p:spPr>
          <a:xfrm>
            <a:off x="290217" y="4682394"/>
            <a:ext cx="227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gain coefficient is: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5C1AF4-869D-F8FD-A627-53D4EA78E996}"/>
                  </a:ext>
                </a:extLst>
              </p:cNvPr>
              <p:cNvSpPr txBox="1"/>
              <p:nvPr/>
            </p:nvSpPr>
            <p:spPr>
              <a:xfrm>
                <a:off x="457164" y="5152747"/>
                <a:ext cx="4047968" cy="369332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5C1AF4-869D-F8FD-A627-53D4EA78E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4" y="5152747"/>
                <a:ext cx="4047968" cy="36933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9879499-2C1F-DFC2-C0D4-23299574AD61}"/>
              </a:ext>
            </a:extLst>
          </p:cNvPr>
          <p:cNvSpPr txBox="1"/>
          <p:nvPr/>
        </p:nvSpPr>
        <p:spPr>
          <a:xfrm>
            <a:off x="728458" y="1166441"/>
            <a:ext cx="135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Steady state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F9230E-B9CD-7383-FF51-DD36721B6BBD}"/>
              </a:ext>
            </a:extLst>
          </p:cNvPr>
          <p:cNvGrpSpPr/>
          <p:nvPr/>
        </p:nvGrpSpPr>
        <p:grpSpPr>
          <a:xfrm>
            <a:off x="4921137" y="4099459"/>
            <a:ext cx="3374041" cy="2715197"/>
            <a:chOff x="4921137" y="3829574"/>
            <a:chExt cx="3374041" cy="27151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5FC0AE6-DC71-E298-B29E-3ECC365F8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21137" y="4014240"/>
              <a:ext cx="3374041" cy="253053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9B1FE7-823C-9D96-D918-0CB7652E3A03}"/>
                </a:ext>
              </a:extLst>
            </p:cNvPr>
            <p:cNvSpPr txBox="1"/>
            <p:nvPr/>
          </p:nvSpPr>
          <p:spPr>
            <a:xfrm>
              <a:off x="5966796" y="3829574"/>
              <a:ext cx="1559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cross-sections: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1E70D9-73CE-0242-39E3-D4464CAA10CD}"/>
                    </a:ext>
                  </a:extLst>
                </p:cNvPr>
                <p:cNvSpPr txBox="1"/>
                <p:nvPr/>
              </p:nvSpPr>
              <p:spPr>
                <a:xfrm>
                  <a:off x="6150361" y="4473209"/>
                  <a:ext cx="462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DBE21C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DBE21C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1E70D9-73CE-0242-39E3-D4464CAA1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361" y="4473209"/>
                  <a:ext cx="4624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501A2B-7200-BE41-C07E-2E9E9F6CD9CA}"/>
                    </a:ext>
                  </a:extLst>
                </p:cNvPr>
                <p:cNvSpPr txBox="1"/>
                <p:nvPr/>
              </p:nvSpPr>
              <p:spPr>
                <a:xfrm>
                  <a:off x="6096000" y="5619335"/>
                  <a:ext cx="475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1501A2B-7200-BE41-C07E-2E9E9F6CD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619335"/>
                  <a:ext cx="4759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0A9E92-2089-0F42-9E8E-F692A0C50877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505132" y="5337413"/>
            <a:ext cx="416005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3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EFE3-4881-9D7B-E14F-FE0EFF31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Jointly Solve RE and NLSE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692347-6A09-7C68-4DED-A5DE41C4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2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1AF8365-2401-067D-C3F8-395F39CB7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1" y="1702681"/>
            <a:ext cx="6047778" cy="4204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7E0F6-21D3-EDB7-0806-0B18FA0E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C0435A-C0E2-D9FF-2FD3-CD73F676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6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A941E5-13B2-F939-2FAA-3C94E3426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588" y="136525"/>
            <a:ext cx="3659915" cy="650867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54A692-14E5-77D9-287D-FBD6F1CD6ABE}"/>
              </a:ext>
            </a:extLst>
          </p:cNvPr>
          <p:cNvCxnSpPr>
            <a:cxnSpLocks/>
          </p:cNvCxnSpPr>
          <p:nvPr/>
        </p:nvCxnSpPr>
        <p:spPr>
          <a:xfrm>
            <a:off x="2340864" y="4766209"/>
            <a:ext cx="4602102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1AC194-CCCF-9F8D-6F22-DA0899872AEA}"/>
              </a:ext>
            </a:extLst>
          </p:cNvPr>
          <p:cNvCxnSpPr>
            <a:cxnSpLocks/>
          </p:cNvCxnSpPr>
          <p:nvPr/>
        </p:nvCxnSpPr>
        <p:spPr>
          <a:xfrm flipV="1">
            <a:off x="2551176" y="3193441"/>
            <a:ext cx="4391790" cy="33614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C90BBD-964B-60AE-C8A6-42A393CF4ECC}"/>
              </a:ext>
            </a:extLst>
          </p:cNvPr>
          <p:cNvCxnSpPr>
            <a:cxnSpLocks/>
          </p:cNvCxnSpPr>
          <p:nvPr/>
        </p:nvCxnSpPr>
        <p:spPr>
          <a:xfrm flipV="1">
            <a:off x="6096000" y="1158177"/>
            <a:ext cx="846966" cy="84435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34590E-0169-5EEB-8990-59A2D0497502}"/>
              </a:ext>
            </a:extLst>
          </p:cNvPr>
          <p:cNvSpPr txBox="1"/>
          <p:nvPr/>
        </p:nvSpPr>
        <p:spPr>
          <a:xfrm>
            <a:off x="8610600" y="4457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F01"/>
                </a:solidFill>
              </a:rPr>
              <a:t>pump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1199FF-96F3-C8E2-D662-4BF59AA2B41E}"/>
              </a:ext>
            </a:extLst>
          </p:cNvPr>
          <p:cNvSpPr txBox="1"/>
          <p:nvPr/>
        </p:nvSpPr>
        <p:spPr>
          <a:xfrm>
            <a:off x="8610600" y="257119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F01"/>
                </a:solidFill>
              </a:rPr>
              <a:t>pump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812974-E40F-F95D-053D-1B9BB27E3ED9}"/>
              </a:ext>
            </a:extLst>
          </p:cNvPr>
          <p:cNvSpPr txBox="1"/>
          <p:nvPr/>
        </p:nvSpPr>
        <p:spPr>
          <a:xfrm>
            <a:off x="8610600" y="4654371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F01"/>
                </a:solidFill>
              </a:rPr>
              <a:t>pump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19B219-05C8-A9EB-28CE-D6B42B624733}"/>
                  </a:ext>
                </a:extLst>
              </p:cNvPr>
              <p:cNvSpPr txBox="1"/>
              <p:nvPr/>
            </p:nvSpPr>
            <p:spPr>
              <a:xfrm>
                <a:off x="7724473" y="1178474"/>
                <a:ext cx="826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19B219-05C8-A9EB-28CE-D6B42B624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473" y="1178474"/>
                <a:ext cx="826829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D4F1EF-6240-4E4D-326F-2307640CDDC0}"/>
                  </a:ext>
                </a:extLst>
              </p:cNvPr>
              <p:cNvSpPr txBox="1"/>
              <p:nvPr/>
            </p:nvSpPr>
            <p:spPr>
              <a:xfrm>
                <a:off x="8610600" y="2934469"/>
                <a:ext cx="826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D4F1EF-6240-4E4D-326F-2307640CD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934469"/>
                <a:ext cx="826829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F139D2-6670-D530-98CC-855E1FEED3DF}"/>
                  </a:ext>
                </a:extLst>
              </p:cNvPr>
              <p:cNvSpPr txBox="1"/>
              <p:nvPr/>
            </p:nvSpPr>
            <p:spPr>
              <a:xfrm>
                <a:off x="8610599" y="4981236"/>
                <a:ext cx="826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F139D2-6670-D530-98CC-855E1FEED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599" y="4981236"/>
                <a:ext cx="82682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90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2BF7020-5723-6F62-58EA-1065007D3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79" y="-26682"/>
            <a:ext cx="2933066" cy="23068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A51C01-A796-7609-09F2-4329F6487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027" y="4413805"/>
            <a:ext cx="3078418" cy="24441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09E581C-393F-3142-74C1-34DADC004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099" y="2283229"/>
            <a:ext cx="2896274" cy="2264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9E3DA3-EE80-C7EE-2ED9-AF4E8056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Pumping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52B24-CF0D-F488-BDEF-9E39E77B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2081-D51A-40C8-8A41-6498517A0DD4}" type="slidenum">
              <a:rPr lang="en-US" smtClean="0"/>
              <a:t>7</a:t>
            </a:fld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70BDD0-3422-FD4E-77A3-164BE27639C3}"/>
              </a:ext>
            </a:extLst>
          </p:cNvPr>
          <p:cNvCxnSpPr>
            <a:cxnSpLocks/>
          </p:cNvCxnSpPr>
          <p:nvPr/>
        </p:nvCxnSpPr>
        <p:spPr>
          <a:xfrm>
            <a:off x="2340864" y="4766209"/>
            <a:ext cx="4602102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817101-937C-5B2F-69CB-25A9EB7B5551}"/>
              </a:ext>
            </a:extLst>
          </p:cNvPr>
          <p:cNvCxnSpPr>
            <a:cxnSpLocks/>
          </p:cNvCxnSpPr>
          <p:nvPr/>
        </p:nvCxnSpPr>
        <p:spPr>
          <a:xfrm flipV="1">
            <a:off x="2551176" y="3193441"/>
            <a:ext cx="4391790" cy="33614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E3FF2D-2A01-C8CA-6FD3-01895573B0E4}"/>
              </a:ext>
            </a:extLst>
          </p:cNvPr>
          <p:cNvCxnSpPr>
            <a:cxnSpLocks/>
          </p:cNvCxnSpPr>
          <p:nvPr/>
        </p:nvCxnSpPr>
        <p:spPr>
          <a:xfrm flipV="1">
            <a:off x="6096000" y="1158177"/>
            <a:ext cx="846966" cy="84435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52CC89A-9DE0-077F-50F0-B3FDA4410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61" y="1702681"/>
            <a:ext cx="6047778" cy="420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3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2EEEF69A-DCD7-0549-B154-8CF36BF1D0BD}" vid="{AC911BDC-0720-A743-B47D-0C87AB0562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3103</TotalTime>
  <Words>268</Words>
  <Application>Microsoft Macintosh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Input Parameters</vt:lpstr>
      <vt:lpstr>Simulation for no change in gain along z</vt:lpstr>
      <vt:lpstr>PowerPoint Presentation</vt:lpstr>
      <vt:lpstr>Rate Equations</vt:lpstr>
      <vt:lpstr>Jointly Solve RE and NLSE</vt:lpstr>
      <vt:lpstr>PowerPoint Presentation</vt:lpstr>
      <vt:lpstr>Forward Pumping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Tz Shin Chang</dc:creator>
  <cp:lastModifiedBy>Peter Tz Shin Chang</cp:lastModifiedBy>
  <cp:revision>4</cp:revision>
  <dcterms:created xsi:type="dcterms:W3CDTF">2023-10-10T20:15:56Z</dcterms:created>
  <dcterms:modified xsi:type="dcterms:W3CDTF">2023-10-12T23:59:48Z</dcterms:modified>
</cp:coreProperties>
</file>