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8" r:id="rId2"/>
    <p:sldId id="263" r:id="rId3"/>
    <p:sldId id="261" r:id="rId4"/>
    <p:sldId id="270" r:id="rId5"/>
    <p:sldId id="272" r:id="rId6"/>
    <p:sldId id="273" r:id="rId7"/>
    <p:sldId id="274" r:id="rId8"/>
    <p:sldId id="276" r:id="rId9"/>
    <p:sldId id="281" r:id="rId10"/>
    <p:sldId id="282" r:id="rId11"/>
    <p:sldId id="283" r:id="rId12"/>
    <p:sldId id="277" r:id="rId13"/>
    <p:sldId id="279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21C"/>
    <a:srgbClr val="FF9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57"/>
    <p:restoredTop sz="96180"/>
  </p:normalViewPr>
  <p:slideViewPr>
    <p:cSldViewPr snapToGrid="0">
      <p:cViewPr varScale="1">
        <p:scale>
          <a:sx n="147" d="100"/>
          <a:sy n="147" d="100"/>
        </p:scale>
        <p:origin x="2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362A7-A475-4602-906F-9130A1178AB1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75B5F-4D0C-40FC-9603-4AAB94E9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9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2181-D521-45B7-B300-9F7EDB24E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C2418-00A8-48E3-955E-BA556CE7F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612A4-5503-4C10-B558-DC01093D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F60B-329E-45AD-8EBB-D3927E357EB0}" type="datetime1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DB5BC-96EF-4695-9C63-346CAB6C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0B72-F692-4F1A-AFDE-12EE5D53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D0B8-3380-4D55-AB6C-C975516B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A8F49-6B4C-4A2E-ABE8-3BBA08113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09838-C98E-495B-A19B-A7DE8817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A20D-A245-4F10-84F9-51D5FC950958}" type="datetime1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53C1B-A738-429C-BF07-434C9652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24B34-187B-4EB7-BF28-E43A40A7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4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FADFD-6119-4C3A-B0CF-0250128F4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432EF-18E2-49DA-A421-412C46F65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20B0F-2BF6-41AE-82FA-906E5021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318C-5F0D-4B43-96EA-F1352008C9B8}" type="datetime1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60880-8763-4F4D-9C19-04BE8282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FD7BE-9612-439C-810E-57332F05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5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293F-B858-4187-A955-D475DB23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7E8C3-BF11-418F-8945-4FAB93342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431"/>
            <a:ext cx="10515600" cy="49657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DEA56-05E0-4D57-8B16-D0AF2910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6621-9D08-4937-91A6-0EA3793F0F07}" type="datetime1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6438-34D7-4076-A018-777F9E69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E09BC-E103-4E0B-8482-FA5601FE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0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E7D0-6157-4F79-84FD-0E66D0CF7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5F529-DD54-4D14-A0B9-F364F93CA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2BCBC-5BFE-4C34-A14F-E65233E2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D620-10DF-4508-991A-B9D388A501EE}" type="datetime1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953A8-FBD1-4F4F-9A0E-17D3A911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796F2-84C4-4BD6-90E3-8D834247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9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7907-7D0D-46D9-AB71-04CFCDFE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DC04B-2065-42FC-9722-4F947483E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33166"/>
            <a:ext cx="5181600" cy="50101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72C85-222C-4FC0-8BE3-41277BF81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33166"/>
            <a:ext cx="5181600" cy="50101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50F95-4084-40EF-A517-E7D1972A7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3270-DDBA-458A-9D06-6F36A210CFF8}" type="datetime1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EA2C3-0C9F-40E5-8E33-2C9E401F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F09F0-6CAE-45AE-B5DB-6E54E5B4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0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8E05-7D90-4380-A6DF-AD0DF408C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95"/>
            <a:ext cx="10515600" cy="890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37713-016F-472B-92F6-870C5FC7E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3074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1BD56-4829-4C8F-AC19-B7E3D2A10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54658"/>
            <a:ext cx="5157787" cy="42419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A9EB1-5862-4750-82BF-21384D507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3074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25DC7-7A4C-45EC-86A3-CD8D2D484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54659"/>
            <a:ext cx="5183188" cy="42419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7EDA3-C2DA-44B9-A0F5-1348154E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0ADE-7CC5-4CA4-AEFD-DD163139B1E9}" type="datetime1">
              <a:rPr lang="en-US" smtClean="0"/>
              <a:t>10/31/23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1D0CBA-025C-4AB2-ABC3-3FDDA0F9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556B1B-92A2-4A57-805F-77A1CC86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5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CCAA-609A-40C2-8FFA-280D0D89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EE6E3-8396-476B-A26E-661A6185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9ADD-CC3F-4DEB-87EF-630A12738E73}" type="datetime1">
              <a:rPr lang="en-US" smtClean="0"/>
              <a:t>10/31/23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54FAC-2F5F-4384-8AD3-1090ADE3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B79B1-FD88-400D-BE31-219AD004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4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9EF82-63C3-4D4A-8002-60646969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69B2-D125-4E7B-AA17-A8B6ACE8892E}" type="datetime1">
              <a:rPr lang="en-US" smtClean="0"/>
              <a:t>10/31/23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666B1-425D-4063-BFD1-465A41C7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D817E-DCB8-4AE0-9676-43A8957B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8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050B-C53E-4CB8-9C38-8C90F5C5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B80B7-038E-4DAF-B490-5D0985512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C8C6F-6389-4270-9E6A-E8FEE21A7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65B14-273C-441B-BF86-77443F16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8CD8-AC86-4874-9FD2-AC99DC82CF46}" type="datetime1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09CB0-BF7A-4749-B63D-112AA2C3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9B7D0-3B5B-4B21-AFA0-1BC62803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9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AA77-1556-486B-AE48-2C751CCA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14F80-BE28-4903-8749-873FBE26E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7CD26-F83E-4FA9-8EE7-C006E1F36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F7F5E-B43C-4354-BA16-A861AAC0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CD6C-2ADC-45ED-BCAD-25C1101DE6B9}" type="datetime1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4B2E1-28B0-4B3D-8E86-B0DDC918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9A97-79F6-4474-AD77-C5AE4D42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6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044C0-D30A-4B23-98B0-232C2FDC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BBE94-EE07-424C-BD72-69802981C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06533"/>
            <a:ext cx="10515600" cy="4997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4098-2B1A-4BC0-A1B6-5C94DBC5B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70C2-D09B-4F14-B535-9A0AFE946BB3}" type="datetime1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225EF-2F63-4FAF-BF0A-18FD2388B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999C9-6430-42EC-A348-D750E31F9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4288A91-1F14-47EE-85F5-80061126C76E}"/>
              </a:ext>
            </a:extLst>
          </p:cNvPr>
          <p:cNvGrpSpPr/>
          <p:nvPr userDrawn="1"/>
        </p:nvGrpSpPr>
        <p:grpSpPr>
          <a:xfrm>
            <a:off x="0" y="0"/>
            <a:ext cx="10990728" cy="1453111"/>
            <a:chOff x="0" y="1"/>
            <a:chExt cx="10990728" cy="1453111"/>
          </a:xfrm>
          <a:solidFill>
            <a:srgbClr val="FFC000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3A2D7C-E81C-43D2-AFFE-398A99509C35}"/>
                </a:ext>
              </a:extLst>
            </p:cNvPr>
            <p:cNvSpPr/>
            <p:nvPr userDrawn="1"/>
          </p:nvSpPr>
          <p:spPr>
            <a:xfrm>
              <a:off x="0" y="893755"/>
              <a:ext cx="7960659" cy="83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18C40E3-3189-4002-8B08-0F816BBB91B5}"/>
                </a:ext>
              </a:extLst>
            </p:cNvPr>
            <p:cNvSpPr/>
            <p:nvPr userDrawn="1"/>
          </p:nvSpPr>
          <p:spPr>
            <a:xfrm rot="5400000">
              <a:off x="9433995" y="-579579"/>
              <a:ext cx="83395" cy="30300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F72EF2-5889-41C5-9E94-9E40122BFBA3}"/>
                </a:ext>
              </a:extLst>
            </p:cNvPr>
            <p:cNvSpPr/>
            <p:nvPr userDrawn="1"/>
          </p:nvSpPr>
          <p:spPr>
            <a:xfrm rot="5400000" flipV="1">
              <a:off x="-161779" y="681735"/>
              <a:ext cx="1453111" cy="896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974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10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0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4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E082D7-49C3-BCF4-58BD-2A6446E3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Level rate equations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FE6455-E696-3BE2-1DDE-6F873A9D33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7C07C-A52F-4BAC-3B77-AE262E54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35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140D05-015F-D05E-58FE-DAC001B4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FC38E-76F7-3ED6-5DB4-57CC6D0E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7CB0CBF-BFB9-0A5C-CC00-C3934B302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97" y="1083294"/>
            <a:ext cx="4781608" cy="1883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032E2A-2936-0AB5-F0FE-25A94718EF5F}"/>
                  </a:ext>
                </a:extLst>
              </p:cNvPr>
              <p:cNvSpPr txBox="1"/>
              <p:nvPr/>
            </p:nvSpPr>
            <p:spPr>
              <a:xfrm>
                <a:off x="6155266" y="1126067"/>
                <a:ext cx="4893733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While loop: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Splitter splits envelope 50/50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Clockwise arm: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gain section, propagated </a:t>
                </a:r>
                <a:r>
                  <a:rPr lang="en-US" i="1" dirty="0"/>
                  <a:t>with</a:t>
                </a:r>
                <a:r>
                  <a:rPr lang="en-US" dirty="0"/>
                  <a:t> the pump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phase bias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Counter-Clockwise arm: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Phase bias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Gain section, propagated </a:t>
                </a:r>
                <a:r>
                  <a:rPr lang="en-US" i="1" dirty="0"/>
                  <a:t>against</a:t>
                </a:r>
                <a:r>
                  <a:rPr lang="en-US" dirty="0"/>
                  <a:t> the pump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The sum of the two fields: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𝑐𝑐𝑤</m:t>
                        </m:r>
                      </m:sub>
                    </m:sSub>
                  </m:oMath>
                </a14:m>
                <a:r>
                  <a:rPr lang="en-US" dirty="0"/>
                  <a:t> is sent to the straight section, which means the output coupler takes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𝑐𝑐𝑤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032E2A-2936-0AB5-F0FE-25A94718E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266" y="1126067"/>
                <a:ext cx="4893733" cy="3416320"/>
              </a:xfrm>
              <a:prstGeom prst="rect">
                <a:avLst/>
              </a:prstGeom>
              <a:blipFill>
                <a:blip r:embed="rId3"/>
                <a:stretch>
                  <a:fillRect l="-1036" t="-741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56062030-7047-46CB-614A-D69EA0E48E79}"/>
              </a:ext>
            </a:extLst>
          </p:cNvPr>
          <p:cNvGrpSpPr/>
          <p:nvPr/>
        </p:nvGrpSpPr>
        <p:grpSpPr>
          <a:xfrm>
            <a:off x="0" y="4621419"/>
            <a:ext cx="5986792" cy="2245047"/>
            <a:chOff x="414867" y="649817"/>
            <a:chExt cx="15544800" cy="58293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39952BD-F523-ECA5-19DE-6351BADA4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867" y="649817"/>
              <a:ext cx="7772400" cy="58293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0E199BD-CF03-7B70-4B3B-0043A9C8B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87267" y="649817"/>
              <a:ext cx="7772400" cy="5829300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46EF5E0F-8560-A872-606D-A4D86A02FC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6445" y="2773387"/>
            <a:ext cx="2993396" cy="16767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046C301-3A3E-302F-FD8B-299CFE1BA089}"/>
              </a:ext>
            </a:extLst>
          </p:cNvPr>
          <p:cNvSpPr txBox="1"/>
          <p:nvPr/>
        </p:nvSpPr>
        <p:spPr>
          <a:xfrm>
            <a:off x="6696946" y="4684889"/>
            <a:ext cx="51851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haven’t checked this, but most of the difference in nonlinear phase shift should be acquired by the difference in forward vs backward seeding. So, I haven’t tested placing the gain section closer to center vs. one side of the loop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B6AF05-3ABF-A321-73C0-F84D48F2D86D}"/>
              </a:ext>
            </a:extLst>
          </p:cNvPr>
          <p:cNvSpPr txBox="1"/>
          <p:nvPr/>
        </p:nvSpPr>
        <p:spPr>
          <a:xfrm>
            <a:off x="234428" y="3327650"/>
            <a:ext cx="25245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Simultaneous forward and backward seeding is calculated using shooting method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6204B5-4929-95EE-2855-BBB81DE11FD9}"/>
              </a:ext>
            </a:extLst>
          </p:cNvPr>
          <p:cNvSpPr txBox="1"/>
          <p:nvPr/>
        </p:nvSpPr>
        <p:spPr>
          <a:xfrm>
            <a:off x="974520" y="4431879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With pump in EDF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F262C3-AFB3-9E0F-7991-FABC12887C8D}"/>
              </a:ext>
            </a:extLst>
          </p:cNvPr>
          <p:cNvSpPr txBox="1"/>
          <p:nvPr/>
        </p:nvSpPr>
        <p:spPr>
          <a:xfrm>
            <a:off x="3855176" y="4431879"/>
            <a:ext cx="1468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Against pump in EDF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B21DD1-5068-B83C-1420-9F8E76CAE531}"/>
              </a:ext>
            </a:extLst>
          </p:cNvPr>
          <p:cNvCxnSpPr>
            <a:cxnSpLocks/>
          </p:cNvCxnSpPr>
          <p:nvPr/>
        </p:nvCxnSpPr>
        <p:spPr>
          <a:xfrm>
            <a:off x="6096000" y="5423553"/>
            <a:ext cx="4402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06C662-8E66-D05B-EF1B-A946EE46A78F}"/>
                  </a:ext>
                </a:extLst>
              </p:cNvPr>
              <p:cNvSpPr txBox="1"/>
              <p:nvPr/>
            </p:nvSpPr>
            <p:spPr>
              <a:xfrm>
                <a:off x="6205210" y="6304719"/>
                <a:ext cx="3339569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1550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=1.2,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𝑒𝑑𝑓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=6.5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06C662-8E66-D05B-EF1B-A946EE46A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210" y="6304719"/>
                <a:ext cx="3339569" cy="391582"/>
              </a:xfrm>
              <a:prstGeom prst="rect">
                <a:avLst/>
              </a:prstGeom>
              <a:blipFill>
                <a:blip r:embed="rId7"/>
                <a:stretch>
                  <a:fillRect l="-1515"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702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BFAD-BD48-A43D-73C7-9E8DB67DD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 stability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B5526C-1E30-EB6C-24AB-AD714B84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ezgif.com-gif-to-mp4">
            <a:hlinkClick r:id="" action="ppaction://media"/>
            <a:extLst>
              <a:ext uri="{FF2B5EF4-FFF2-40B4-BE49-F238E27FC236}">
                <a16:creationId xmlns:a16="http://schemas.microsoft.com/office/drawing/2014/main" id="{1C5E577D-8230-07C7-C200-647FFC83123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0463" y="1703498"/>
            <a:ext cx="6511551" cy="48836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5139A3-90F2-D956-44B5-2B2ECA0563D4}"/>
              </a:ext>
            </a:extLst>
          </p:cNvPr>
          <p:cNvSpPr txBox="1"/>
          <p:nvPr/>
        </p:nvSpPr>
        <p:spPr>
          <a:xfrm>
            <a:off x="7164593" y="1355464"/>
            <a:ext cx="39480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simulation until output spectrum doesn’t differ from the previous by more than some threshold</a:t>
            </a:r>
          </a:p>
          <a:p>
            <a:endParaRPr lang="en-US" dirty="0"/>
          </a:p>
          <a:p>
            <a:r>
              <a:rPr lang="en-US" dirty="0"/>
              <a:t>Seed with a 1 </a:t>
            </a:r>
            <a:r>
              <a:rPr lang="en-US" dirty="0" err="1"/>
              <a:t>mW</a:t>
            </a:r>
            <a:r>
              <a:rPr lang="en-US" dirty="0"/>
              <a:t> 2ps pulse. (So, kind of skip to the middle where you already have quasi-CW?)</a:t>
            </a:r>
          </a:p>
          <a:p>
            <a:endParaRPr lang="en-US" dirty="0"/>
          </a:p>
          <a:p>
            <a:r>
              <a:rPr lang="en-US" dirty="0"/>
              <a:t>If loop counts exceed 500, then cavity is deemed unstable.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5D8917-E82B-26A2-8AFC-D4F9EE67AC87}"/>
              </a:ext>
            </a:extLst>
          </p:cNvPr>
          <p:cNvSpPr txBox="1"/>
          <p:nvPr/>
        </p:nvSpPr>
        <p:spPr>
          <a:xfrm>
            <a:off x="1183342" y="1057167"/>
            <a:ext cx="5325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spectrum for 200 MHz, 11 cm straight section, 4 </a:t>
            </a:r>
            <a:r>
              <a:rPr lang="en-US" b="1" dirty="0" err="1"/>
              <a:t>ps</a:t>
            </a:r>
            <a:r>
              <a:rPr lang="en-US" b="1" dirty="0"/>
              <a:t>/nm/km round trip dispersion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9146B5-DA17-4E2E-AE7B-E67AABC2D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1433" y="4230867"/>
            <a:ext cx="2514006" cy="18452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CD071E-678C-C3A7-BD3E-1596A3FB3C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4859" y="4217786"/>
            <a:ext cx="2514006" cy="18582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CA9286-60F8-A18A-F23C-4CF1AE56523D}"/>
              </a:ext>
            </a:extLst>
          </p:cNvPr>
          <p:cNvSpPr txBox="1"/>
          <p:nvPr/>
        </p:nvSpPr>
        <p:spPr>
          <a:xfrm>
            <a:off x="8304558" y="4592936"/>
            <a:ext cx="1047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unstable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C8176B-60E9-3933-7B0C-39C2C0454006}"/>
              </a:ext>
            </a:extLst>
          </p:cNvPr>
          <p:cNvSpPr txBox="1"/>
          <p:nvPr/>
        </p:nvSpPr>
        <p:spPr>
          <a:xfrm>
            <a:off x="7065156" y="6125496"/>
            <a:ext cx="4047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Flip side is: the more anomalous the cavity, the higher pump the required pump current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8AA4D6-C257-6E66-12E1-0A7A41EC2D9A}"/>
              </a:ext>
            </a:extLst>
          </p:cNvPr>
          <p:cNvSpPr txBox="1"/>
          <p:nvPr/>
        </p:nvSpPr>
        <p:spPr>
          <a:xfrm>
            <a:off x="10954320" y="4592936"/>
            <a:ext cx="1047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stable</a:t>
            </a:r>
          </a:p>
        </p:txBody>
      </p:sp>
    </p:spTree>
    <p:extLst>
      <p:ext uri="{BB962C8B-B14F-4D97-AF65-F5344CB8AC3E}">
        <p14:creationId xmlns:p14="http://schemas.microsoft.com/office/powerpoint/2010/main" val="190382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0EFF-0874-0215-F994-C9C7512D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 MHz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EC6729-D725-6619-81B8-12E40889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9C7153-4FFB-4194-4DE9-E592D32F9DB9}"/>
              </a:ext>
            </a:extLst>
          </p:cNvPr>
          <p:cNvSpPr txBox="1"/>
          <p:nvPr/>
        </p:nvSpPr>
        <p:spPr>
          <a:xfrm>
            <a:off x="169333" y="5433020"/>
            <a:ext cx="6494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200 MHz, 4.5 </a:t>
            </a:r>
            <a:r>
              <a:rPr lang="en-US" dirty="0" err="1"/>
              <a:t>ps</a:t>
            </a:r>
            <a:r>
              <a:rPr lang="en-US" dirty="0"/>
              <a:t>/nm/km round trip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11 cm straight arm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accounting for: 0.7 dB insertion loss and 0.7 dB splicing loss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95B717E-1E08-54CD-B1A5-5E5893ADE1AC}"/>
              </a:ext>
            </a:extLst>
          </p:cNvPr>
          <p:cNvGrpSpPr/>
          <p:nvPr/>
        </p:nvGrpSpPr>
        <p:grpSpPr>
          <a:xfrm>
            <a:off x="129823" y="1516591"/>
            <a:ext cx="10199512" cy="3824817"/>
            <a:chOff x="0" y="980017"/>
            <a:chExt cx="12192000" cy="4572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5AA96C5-DE8C-B2A9-A849-A820D17BF538}"/>
                </a:ext>
              </a:extLst>
            </p:cNvPr>
            <p:cNvGrpSpPr/>
            <p:nvPr/>
          </p:nvGrpSpPr>
          <p:grpSpPr>
            <a:xfrm>
              <a:off x="0" y="980017"/>
              <a:ext cx="12192000" cy="4572000"/>
              <a:chOff x="746759" y="1108790"/>
              <a:chExt cx="12788950" cy="479585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FD1A35C2-3351-C6E9-DEA8-5888E65C58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6759" y="1108790"/>
                <a:ext cx="6394475" cy="4795856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E04ED0E-A550-E3D2-A3D6-430370935A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1234" y="1108790"/>
                <a:ext cx="6394475" cy="4795856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0929FC-9381-E950-3DEC-DBB4509D5E9A}"/>
                </a:ext>
              </a:extLst>
            </p:cNvPr>
            <p:cNvSpPr txBox="1"/>
            <p:nvPr/>
          </p:nvSpPr>
          <p:spPr>
            <a:xfrm>
              <a:off x="1938866" y="1405466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400 </a:t>
              </a:r>
              <a:r>
                <a:rPr lang="en-US" sz="1400" dirty="0" err="1"/>
                <a:t>mW</a:t>
              </a:r>
              <a:r>
                <a:rPr lang="en-US" sz="1400" dirty="0"/>
                <a:t> pump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D57701-04F1-D7FE-BAD4-4AF9FB5CF2CE}"/>
                </a:ext>
              </a:extLst>
            </p:cNvPr>
            <p:cNvSpPr txBox="1"/>
            <p:nvPr/>
          </p:nvSpPr>
          <p:spPr>
            <a:xfrm>
              <a:off x="8001001" y="1405466"/>
              <a:ext cx="1024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450 </a:t>
              </a:r>
              <a:r>
                <a:rPr lang="en-US" sz="1400" dirty="0" err="1"/>
                <a:t>mW</a:t>
              </a:r>
              <a:r>
                <a:rPr lang="en-US" sz="1400" dirty="0"/>
                <a:t> pump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0BDFAC-4028-DFE8-FB4B-616846733CDC}"/>
                  </a:ext>
                </a:extLst>
              </p:cNvPr>
              <p:cNvSpPr txBox="1"/>
              <p:nvPr/>
            </p:nvSpPr>
            <p:spPr>
              <a:xfrm>
                <a:off x="10329335" y="2032268"/>
                <a:ext cx="16763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Output coupler: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𝑐𝑐𝑤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0BDFAC-4028-DFE8-FB4B-616846733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9335" y="2032268"/>
                <a:ext cx="1676398" cy="646331"/>
              </a:xfrm>
              <a:prstGeom prst="rect">
                <a:avLst/>
              </a:prstGeom>
              <a:blipFill>
                <a:blip r:embed="rId4"/>
                <a:stretch>
                  <a:fillRect l="-3008" t="-3846" r="-225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6A858-D012-F0F8-9290-A03211FEE510}"/>
                  </a:ext>
                </a:extLst>
              </p:cNvPr>
              <p:cNvSpPr txBox="1"/>
              <p:nvPr/>
            </p:nvSpPr>
            <p:spPr>
              <a:xfrm>
                <a:off x="10329335" y="3572933"/>
                <a:ext cx="167639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Reflected back to cavity: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𝑐𝑐𝑤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6A858-D012-F0F8-9290-A03211FEE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9335" y="3572933"/>
                <a:ext cx="1676398" cy="923330"/>
              </a:xfrm>
              <a:prstGeom prst="rect">
                <a:avLst/>
              </a:prstGeom>
              <a:blipFill>
                <a:blip r:embed="rId5"/>
                <a:stretch>
                  <a:fillRect l="-3008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C9E243-9754-72AB-CB7C-3A6B061E51DB}"/>
              </a:ext>
            </a:extLst>
          </p:cNvPr>
          <p:cNvCxnSpPr/>
          <p:nvPr/>
        </p:nvCxnSpPr>
        <p:spPr>
          <a:xfrm flipH="1">
            <a:off x="9922935" y="2438615"/>
            <a:ext cx="4064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3070F9-4288-4113-703A-DCB474D8F8E2}"/>
              </a:ext>
            </a:extLst>
          </p:cNvPr>
          <p:cNvCxnSpPr/>
          <p:nvPr/>
        </p:nvCxnSpPr>
        <p:spPr>
          <a:xfrm flipH="1">
            <a:off x="9922935" y="4157349"/>
            <a:ext cx="4064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284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5767-C0B7-764A-87A3-93D09B34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MHz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EFB8EE-5343-108E-9E2D-5FA6121D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13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57740D-46B4-7360-9941-8C60ED3B610C}"/>
              </a:ext>
            </a:extLst>
          </p:cNvPr>
          <p:cNvSpPr txBox="1"/>
          <p:nvPr/>
        </p:nvSpPr>
        <p:spPr>
          <a:xfrm>
            <a:off x="169333" y="5433020"/>
            <a:ext cx="6494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100 MHz, 3.5 </a:t>
            </a:r>
            <a:r>
              <a:rPr lang="en-US" dirty="0" err="1"/>
              <a:t>ps</a:t>
            </a:r>
            <a:r>
              <a:rPr lang="en-US" dirty="0"/>
              <a:t>/nm/km round trip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15 cm straight arm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accounting for: 0.7 dB insertion loss and 0.7 dB splicing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A9181A-7B64-C617-7530-EB0706B2076D}"/>
                  </a:ext>
                </a:extLst>
              </p:cNvPr>
              <p:cNvSpPr txBox="1"/>
              <p:nvPr/>
            </p:nvSpPr>
            <p:spPr>
              <a:xfrm>
                <a:off x="10329335" y="2032268"/>
                <a:ext cx="16763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Output coupler: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𝑐𝑐𝑤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A9181A-7B64-C617-7530-EB0706B20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9335" y="2032268"/>
                <a:ext cx="1676398" cy="646331"/>
              </a:xfrm>
              <a:prstGeom prst="rect">
                <a:avLst/>
              </a:prstGeom>
              <a:blipFill>
                <a:blip r:embed="rId4"/>
                <a:stretch>
                  <a:fillRect l="-3008" t="-3846" r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51138E-6AB5-DF80-871F-81AB4ED69F1C}"/>
                  </a:ext>
                </a:extLst>
              </p:cNvPr>
              <p:cNvSpPr txBox="1"/>
              <p:nvPr/>
            </p:nvSpPr>
            <p:spPr>
              <a:xfrm>
                <a:off x="10329335" y="3572933"/>
                <a:ext cx="167639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Reflected back to cavity: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𝑐𝑐𝑤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51138E-6AB5-DF80-871F-81AB4ED69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9335" y="3572933"/>
                <a:ext cx="1676398" cy="923330"/>
              </a:xfrm>
              <a:prstGeom prst="rect">
                <a:avLst/>
              </a:prstGeom>
              <a:blipFill>
                <a:blip r:embed="rId5"/>
                <a:stretch>
                  <a:fillRect l="-3008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9ED3A8-388C-F6A9-CF93-75366CCC3E8E}"/>
              </a:ext>
            </a:extLst>
          </p:cNvPr>
          <p:cNvCxnSpPr/>
          <p:nvPr/>
        </p:nvCxnSpPr>
        <p:spPr>
          <a:xfrm flipH="1">
            <a:off x="9922935" y="2438615"/>
            <a:ext cx="4064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A14D14-E3A2-078C-D610-B6072D2E93DB}"/>
              </a:ext>
            </a:extLst>
          </p:cNvPr>
          <p:cNvCxnSpPr/>
          <p:nvPr/>
        </p:nvCxnSpPr>
        <p:spPr>
          <a:xfrm flipH="1">
            <a:off x="9922935" y="4157349"/>
            <a:ext cx="4064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6DB8C7-753E-99DF-71EB-5404CE4D0C87}"/>
              </a:ext>
            </a:extLst>
          </p:cNvPr>
          <p:cNvSpPr txBox="1"/>
          <p:nvPr/>
        </p:nvSpPr>
        <p:spPr>
          <a:xfrm>
            <a:off x="1629832" y="1832213"/>
            <a:ext cx="111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60 </a:t>
            </a:r>
            <a:r>
              <a:rPr lang="en-US" sz="1400" dirty="0" err="1"/>
              <a:t>mW</a:t>
            </a:r>
            <a:r>
              <a:rPr lang="en-US" sz="1400" dirty="0"/>
              <a:t> pump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B02D45-AD8A-F52C-6F0A-4C2214F95F90}"/>
              </a:ext>
            </a:extLst>
          </p:cNvPr>
          <p:cNvSpPr txBox="1"/>
          <p:nvPr/>
        </p:nvSpPr>
        <p:spPr>
          <a:xfrm>
            <a:off x="6769098" y="1832213"/>
            <a:ext cx="111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75 </a:t>
            </a:r>
            <a:r>
              <a:rPr lang="en-US" sz="1400" dirty="0" err="1"/>
              <a:t>mW</a:t>
            </a:r>
            <a:r>
              <a:rPr lang="en-US" sz="1400" dirty="0"/>
              <a:t> pump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2BBD3ED-669D-F343-4EB5-23AC12D502BA}"/>
              </a:ext>
            </a:extLst>
          </p:cNvPr>
          <p:cNvGrpSpPr/>
          <p:nvPr/>
        </p:nvGrpSpPr>
        <p:grpSpPr>
          <a:xfrm>
            <a:off x="130635" y="1511141"/>
            <a:ext cx="10199510" cy="3824817"/>
            <a:chOff x="160866" y="1028699"/>
            <a:chExt cx="15544800" cy="58293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7A94417-5EBD-6B7D-80FC-23185A469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0866" y="1028700"/>
              <a:ext cx="7772400" cy="58293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9DF6768-8063-4490-CE31-C670D1BE1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3266" y="1028699"/>
              <a:ext cx="7772400" cy="5829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2921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3E3B-B31A-4BFA-2DF6-DCE77E19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of straight section is important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D2728D-841A-A24A-2A60-E66224E4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14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C457F54-4A02-AA8B-7901-5B94DA6ECFE2}"/>
              </a:ext>
            </a:extLst>
          </p:cNvPr>
          <p:cNvGrpSpPr/>
          <p:nvPr/>
        </p:nvGrpSpPr>
        <p:grpSpPr>
          <a:xfrm>
            <a:off x="0" y="1066799"/>
            <a:ext cx="12192000" cy="3048000"/>
            <a:chOff x="0" y="1028699"/>
            <a:chExt cx="23317200" cy="58293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8E9631A-F47D-53BE-D431-21BAA2F4C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028699"/>
              <a:ext cx="7772400" cy="58293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FD56AE-5D72-3044-B916-8AC18C8E9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2400" y="1028699"/>
              <a:ext cx="7772400" cy="58293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296765C-F11C-929B-252E-885BDE800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544800" y="1028699"/>
              <a:ext cx="7772400" cy="58293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7FA7EEC-E65F-B531-CFE6-D2FD4186C88A}"/>
              </a:ext>
            </a:extLst>
          </p:cNvPr>
          <p:cNvSpPr txBox="1"/>
          <p:nvPr/>
        </p:nvSpPr>
        <p:spPr>
          <a:xfrm>
            <a:off x="669929" y="4258733"/>
            <a:ext cx="33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 cm straight section @ 100 MHz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47A671-05DA-CE0A-5FAD-F72B0B82413F}"/>
                  </a:ext>
                </a:extLst>
              </p:cNvPr>
              <p:cNvSpPr txBox="1"/>
              <p:nvPr/>
            </p:nvSpPr>
            <p:spPr>
              <a:xfrm>
                <a:off x="413741" y="4771999"/>
                <a:ext cx="790052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I can’t quite pin down the effect of elongating the straight section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 think it has a similar effect as pushing the cavity more anomalous, even if the round-trip dispersion is kept the same?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Each simulation takes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1400" dirty="0"/>
                  <a:t> 5 – 7 min, so I haven’t tested parameters thoroughly, but at 100 MHz I think I can push the straight section to around 30 cm. Whereas, for 200 MHz, I have a hard time reaching stability with any straight section longer than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1400" dirty="0"/>
                  <a:t>11 cm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rgbClr val="00B0F0"/>
                    </a:solidFill>
                  </a:rPr>
                  <a:t>This is different than what I was doing experimentally, where I thought only the </a:t>
                </a:r>
                <a:r>
                  <a:rPr lang="en-US" sz="1400" i="1" dirty="0">
                    <a:solidFill>
                      <a:srgbClr val="00B0F0"/>
                    </a:solidFill>
                  </a:rPr>
                  <a:t>total</a:t>
                </a:r>
                <a:r>
                  <a:rPr lang="en-US" sz="1400" dirty="0">
                    <a:solidFill>
                      <a:srgbClr val="00B0F0"/>
                    </a:solidFill>
                  </a:rPr>
                  <a:t> round trip dispersion mattered. I think it turns out different lengths of straight section has a big effect.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47A671-05DA-CE0A-5FAD-F72B0B824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41" y="4771999"/>
                <a:ext cx="7900526" cy="1815882"/>
              </a:xfrm>
              <a:prstGeom prst="rect">
                <a:avLst/>
              </a:prstGeom>
              <a:blipFill>
                <a:blip r:embed="rId5"/>
                <a:stretch>
                  <a:fillRect l="-161" t="-694" b="-3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9BB71AD-AABD-D7BF-6E1A-853CF14F913A}"/>
              </a:ext>
            </a:extLst>
          </p:cNvPr>
          <p:cNvSpPr txBox="1"/>
          <p:nvPr/>
        </p:nvSpPr>
        <p:spPr>
          <a:xfrm>
            <a:off x="4733929" y="4258733"/>
            <a:ext cx="33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cm straight section @ 100 MHz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6F7FF0-9194-788E-1D26-113C9359D440}"/>
              </a:ext>
            </a:extLst>
          </p:cNvPr>
          <p:cNvSpPr txBox="1"/>
          <p:nvPr/>
        </p:nvSpPr>
        <p:spPr>
          <a:xfrm>
            <a:off x="8610600" y="4258733"/>
            <a:ext cx="33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cm straight section @ 100 MHz</a:t>
            </a:r>
          </a:p>
        </p:txBody>
      </p:sp>
    </p:spTree>
    <p:extLst>
      <p:ext uri="{BB962C8B-B14F-4D97-AF65-F5344CB8AC3E}">
        <p14:creationId xmlns:p14="http://schemas.microsoft.com/office/powerpoint/2010/main" val="215544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71BA-DD5D-0DC2-855C-9B44BA42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an EDFA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CCE90B-3AC5-C0DA-288A-34E1D1CA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 descr="A red arrow pointing down and blue text on a black background&#10;&#10;Description automatically generated">
            <a:extLst>
              <a:ext uri="{FF2B5EF4-FFF2-40B4-BE49-F238E27FC236}">
                <a16:creationId xmlns:a16="http://schemas.microsoft.com/office/drawing/2014/main" id="{CAF55A47-A853-BEDB-BD58-8CEF21414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26" y="1313687"/>
            <a:ext cx="3296666" cy="46112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489080-3B47-2384-2B5D-958F1F2856FF}"/>
                  </a:ext>
                </a:extLst>
              </p:cNvPr>
              <p:cNvSpPr txBox="1"/>
              <p:nvPr/>
            </p:nvSpPr>
            <p:spPr>
              <a:xfrm>
                <a:off x="3054096" y="1661637"/>
                <a:ext cx="240728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𝒎𝒆𝒕𝒂𝒔𝒕𝒂𝒃𝒍𝒆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489080-3B47-2384-2B5D-958F1F285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96" y="1661637"/>
                <a:ext cx="2407285" cy="390748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EEA68EF-D9E2-2D25-16AD-F4431FD27AEC}"/>
              </a:ext>
            </a:extLst>
          </p:cNvPr>
          <p:cNvSpPr txBox="1"/>
          <p:nvPr/>
        </p:nvSpPr>
        <p:spPr>
          <a:xfrm>
            <a:off x="6256909" y="1590720"/>
            <a:ext cx="5479669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pump transition undergoes non-radiative decay immediately to the metastable state → can model as a two-level system: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99B8AC-A07A-EED4-2BBD-16E81E82A93F}"/>
              </a:ext>
            </a:extLst>
          </p:cNvPr>
          <p:cNvCxnSpPr>
            <a:cxnSpLocks/>
          </p:cNvCxnSpPr>
          <p:nvPr/>
        </p:nvCxnSpPr>
        <p:spPr>
          <a:xfrm>
            <a:off x="5303520" y="1929384"/>
            <a:ext cx="792480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0ABF53-619B-C824-8682-25A05BE49EA8}"/>
              </a:ext>
            </a:extLst>
          </p:cNvPr>
          <p:cNvGrpSpPr/>
          <p:nvPr/>
        </p:nvGrpSpPr>
        <p:grpSpPr>
          <a:xfrm>
            <a:off x="6256909" y="2815272"/>
            <a:ext cx="3395325" cy="1920783"/>
            <a:chOff x="5577840" y="3886200"/>
            <a:chExt cx="3395325" cy="19207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E8B4B7A-F225-402B-2F0F-5C08251ADCAF}"/>
                    </a:ext>
                  </a:extLst>
                </p:cNvPr>
                <p:cNvSpPr txBox="1"/>
                <p:nvPr/>
              </p:nvSpPr>
              <p:spPr>
                <a:xfrm>
                  <a:off x="5577840" y="3886200"/>
                  <a:ext cx="3277307" cy="6957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E8B4B7A-F225-402B-2F0F-5C08251ADC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840" y="3886200"/>
                  <a:ext cx="3277307" cy="695768"/>
                </a:xfrm>
                <a:prstGeom prst="rect">
                  <a:avLst/>
                </a:prstGeom>
                <a:blipFill>
                  <a:blip r:embed="rId5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01011E2-57D5-419B-E169-B9709E378518}"/>
                    </a:ext>
                  </a:extLst>
                </p:cNvPr>
                <p:cNvSpPr txBox="1"/>
                <p:nvPr/>
              </p:nvSpPr>
              <p:spPr>
                <a:xfrm>
                  <a:off x="6256909" y="4581968"/>
                  <a:ext cx="2716256" cy="6582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01011E2-57D5-419B-E169-B9709E378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909" y="4581968"/>
                  <a:ext cx="2716256" cy="65825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A8C832C-227D-A6A7-3062-56C199EFE6F1}"/>
                    </a:ext>
                  </a:extLst>
                </p:cNvPr>
                <p:cNvSpPr txBox="1"/>
                <p:nvPr/>
              </p:nvSpPr>
              <p:spPr>
                <a:xfrm>
                  <a:off x="6256909" y="5240225"/>
                  <a:ext cx="689548" cy="5667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A8C832C-227D-A6A7-3062-56C199EFE6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909" y="5240225"/>
                  <a:ext cx="689548" cy="56675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116201-6423-400C-B594-B9971D6270AB}"/>
                  </a:ext>
                </a:extLst>
              </p:cNvPr>
              <p:cNvSpPr txBox="1"/>
              <p:nvPr/>
            </p:nvSpPr>
            <p:spPr>
              <a:xfrm>
                <a:off x="6256909" y="4827554"/>
                <a:ext cx="4098494" cy="517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If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will reach steady state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116201-6423-400C-B594-B9971D627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909" y="4827554"/>
                <a:ext cx="4098494" cy="517770"/>
              </a:xfrm>
              <a:prstGeom prst="rect">
                <a:avLst/>
              </a:prstGeom>
              <a:blipFill>
                <a:blip r:embed="rId8"/>
                <a:stretch>
                  <a:fillRect l="-1235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073F913-87DE-AA5F-3424-6C3118443D48}"/>
              </a:ext>
            </a:extLst>
          </p:cNvPr>
          <p:cNvSpPr txBox="1"/>
          <p:nvPr/>
        </p:nvSpPr>
        <p:spPr>
          <a:xfrm>
            <a:off x="9742130" y="2978490"/>
            <a:ext cx="1238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Pump term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B9043-0692-42D6-8CF9-7A4BE5F3068D}"/>
              </a:ext>
            </a:extLst>
          </p:cNvPr>
          <p:cNvSpPr txBox="1"/>
          <p:nvPr/>
        </p:nvSpPr>
        <p:spPr>
          <a:xfrm>
            <a:off x="9742130" y="3655502"/>
            <a:ext cx="124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Signal term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7915F7-63F9-C3D8-31AE-7B92CE3EACA6}"/>
              </a:ext>
            </a:extLst>
          </p:cNvPr>
          <p:cNvSpPr txBox="1"/>
          <p:nvPr/>
        </p:nvSpPr>
        <p:spPr>
          <a:xfrm>
            <a:off x="9742130" y="4268010"/>
            <a:ext cx="200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Spontaneous decay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AEDB4C6-2522-300B-A22A-7F49F69428F9}"/>
                  </a:ext>
                </a:extLst>
              </p:cNvPr>
              <p:cNvSpPr txBox="1"/>
              <p:nvPr/>
            </p:nvSpPr>
            <p:spPr>
              <a:xfrm>
                <a:off x="6685534" y="5410893"/>
                <a:ext cx="32966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and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AEDB4C6-2522-300B-A22A-7F49F6942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534" y="5410893"/>
                <a:ext cx="3296666" cy="369332"/>
              </a:xfrm>
              <a:prstGeom prst="rect">
                <a:avLst/>
              </a:prstGeom>
              <a:blipFill>
                <a:blip r:embed="rId9"/>
                <a:stretch>
                  <a:fillRect l="-1149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25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72AE-8B88-3E81-AF43-04D4811A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Equations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C6042-B5CE-9C4D-7A09-E133E79E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5AA4E5-DB2F-0590-EDE0-8CB9D538414C}"/>
                  </a:ext>
                </a:extLst>
              </p:cNvPr>
              <p:cNvSpPr txBox="1"/>
              <p:nvPr/>
            </p:nvSpPr>
            <p:spPr>
              <a:xfrm>
                <a:off x="548640" y="1535773"/>
                <a:ext cx="6369628" cy="1245662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𝑑𝑣</m:t>
                              </m:r>
                            </m:e>
                          </m:nary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𝑑𝑣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5AA4E5-DB2F-0590-EDE0-8CB9D5384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1535773"/>
                <a:ext cx="6369628" cy="1245662"/>
              </a:xfrm>
              <a:prstGeom prst="rect">
                <a:avLst/>
              </a:prstGeom>
              <a:blipFill>
                <a:blip r:embed="rId2"/>
                <a:stretch>
                  <a:fillRect t="-31000" b="-51000"/>
                </a:stretch>
              </a:blipFill>
              <a:ln w="1905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7896AB-9A92-7CE7-0927-41FC4D1972F0}"/>
                  </a:ext>
                </a:extLst>
              </p:cNvPr>
              <p:cNvSpPr txBox="1"/>
              <p:nvPr/>
            </p:nvSpPr>
            <p:spPr>
              <a:xfrm>
                <a:off x="1910609" y="3653619"/>
                <a:ext cx="1421543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7896AB-9A92-7CE7-0927-41FC4D197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609" y="3653619"/>
                <a:ext cx="1421543" cy="564898"/>
              </a:xfrm>
              <a:prstGeom prst="rect">
                <a:avLst/>
              </a:prstGeom>
              <a:blipFill>
                <a:blip r:embed="rId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B02145-D805-4EE4-2A0F-A980E5CE733E}"/>
                  </a:ext>
                </a:extLst>
              </p:cNvPr>
              <p:cNvSpPr txBox="1"/>
              <p:nvPr/>
            </p:nvSpPr>
            <p:spPr>
              <a:xfrm>
                <a:off x="1905030" y="4218517"/>
                <a:ext cx="14271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B02145-D805-4EE4-2A0F-A980E5CE7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0" y="4218517"/>
                <a:ext cx="142712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52C934-8632-A403-72C6-76F2A10F9C50}"/>
                  </a:ext>
                </a:extLst>
              </p:cNvPr>
              <p:cNvSpPr txBox="1"/>
              <p:nvPr/>
            </p:nvSpPr>
            <p:spPr>
              <a:xfrm>
                <a:off x="838200" y="2960618"/>
                <a:ext cx="2493952" cy="619016"/>
              </a:xfrm>
              <a:prstGeom prst="rect">
                <a:avLst/>
              </a:prstGeom>
              <a:noFill/>
              <a:ln w="19431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52C934-8632-A403-72C6-76F2A10F9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60618"/>
                <a:ext cx="2493952" cy="619016"/>
              </a:xfrm>
              <a:prstGeom prst="rect">
                <a:avLst/>
              </a:prstGeom>
              <a:blipFill>
                <a:blip r:embed="rId5"/>
                <a:stretch>
                  <a:fillRect b="-3922"/>
                </a:stretch>
              </a:blipFill>
              <a:ln w="19431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D0AEEE2-D21E-2672-E342-6E4B3A261F69}"/>
              </a:ext>
            </a:extLst>
          </p:cNvPr>
          <p:cNvSpPr txBox="1"/>
          <p:nvPr/>
        </p:nvSpPr>
        <p:spPr>
          <a:xfrm>
            <a:off x="1186547" y="3653619"/>
            <a:ext cx="84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6D07D4-0DC5-A199-7C3E-95AA93DF0AA6}"/>
                  </a:ext>
                </a:extLst>
              </p:cNvPr>
              <p:cNvSpPr txBox="1"/>
              <p:nvPr/>
            </p:nvSpPr>
            <p:spPr>
              <a:xfrm>
                <a:off x="7526325" y="1319216"/>
                <a:ext cx="441167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Need to know: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Absorption cross-section (m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Emission cross-section (m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Fiber core size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Excited state lifetime (well known from literature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 10 ms)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6D07D4-0DC5-A199-7C3E-95AA93DF0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325" y="1319216"/>
                <a:ext cx="4411675" cy="1754326"/>
              </a:xfrm>
              <a:prstGeom prst="rect">
                <a:avLst/>
              </a:prstGeom>
              <a:blipFill>
                <a:blip r:embed="rId6"/>
                <a:stretch>
                  <a:fillRect l="-1149" t="-1439" b="-5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DD400594-3E4C-01C5-8519-C738FD4BC3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5178" y="4256813"/>
            <a:ext cx="3374043" cy="25305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72FB107-AF36-56DC-6F39-2740944D3314}"/>
              </a:ext>
            </a:extLst>
          </p:cNvPr>
          <p:cNvSpPr txBox="1"/>
          <p:nvPr/>
        </p:nvSpPr>
        <p:spPr>
          <a:xfrm>
            <a:off x="290217" y="4682394"/>
            <a:ext cx="227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gain coefficient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5C1AF4-869D-F8FD-A627-53D4EA78E996}"/>
                  </a:ext>
                </a:extLst>
              </p:cNvPr>
              <p:cNvSpPr txBox="1"/>
              <p:nvPr/>
            </p:nvSpPr>
            <p:spPr>
              <a:xfrm>
                <a:off x="457164" y="5152747"/>
                <a:ext cx="4047968" cy="369332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5C1AF4-869D-F8FD-A627-53D4EA78E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64" y="5152747"/>
                <a:ext cx="4047968" cy="369332"/>
              </a:xfrm>
              <a:prstGeom prst="rect">
                <a:avLst/>
              </a:prstGeom>
              <a:blipFill>
                <a:blip r:embed="rId8"/>
                <a:stretch>
                  <a:fillRect b="-12903"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9879499-2C1F-DFC2-C0D4-23299574AD61}"/>
              </a:ext>
            </a:extLst>
          </p:cNvPr>
          <p:cNvSpPr txBox="1"/>
          <p:nvPr/>
        </p:nvSpPr>
        <p:spPr>
          <a:xfrm>
            <a:off x="728458" y="1166441"/>
            <a:ext cx="1356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Steady state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2F9230E-B9CD-7383-FF51-DD36721B6BBD}"/>
              </a:ext>
            </a:extLst>
          </p:cNvPr>
          <p:cNvGrpSpPr/>
          <p:nvPr/>
        </p:nvGrpSpPr>
        <p:grpSpPr>
          <a:xfrm>
            <a:off x="4921137" y="4099459"/>
            <a:ext cx="3374041" cy="2715197"/>
            <a:chOff x="4921137" y="3829574"/>
            <a:chExt cx="3374041" cy="271519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5FC0AE6-DC71-E298-B29E-3ECC365F8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21137" y="4014240"/>
              <a:ext cx="3374041" cy="253053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9B1FE7-823C-9D96-D918-0CB7652E3A03}"/>
                </a:ext>
              </a:extLst>
            </p:cNvPr>
            <p:cNvSpPr txBox="1"/>
            <p:nvPr/>
          </p:nvSpPr>
          <p:spPr>
            <a:xfrm>
              <a:off x="5966796" y="3829574"/>
              <a:ext cx="1559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cross-sections: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81E70D9-73CE-0242-39E3-D4464CAA10CD}"/>
                    </a:ext>
                  </a:extLst>
                </p:cNvPr>
                <p:cNvSpPr txBox="1"/>
                <p:nvPr/>
              </p:nvSpPr>
              <p:spPr>
                <a:xfrm>
                  <a:off x="6150361" y="4473209"/>
                  <a:ext cx="4624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DBE21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DBE21C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DBE21C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DBE21C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81E70D9-73CE-0242-39E3-D4464CAA1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0361" y="4473209"/>
                  <a:ext cx="46243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1501A2B-7200-BE41-C07E-2E9E9F6CD9CA}"/>
                    </a:ext>
                  </a:extLst>
                </p:cNvPr>
                <p:cNvSpPr txBox="1"/>
                <p:nvPr/>
              </p:nvSpPr>
              <p:spPr>
                <a:xfrm>
                  <a:off x="6096000" y="5619335"/>
                  <a:ext cx="4759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1501A2B-7200-BE41-C07E-2E9E9F6CD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5619335"/>
                  <a:ext cx="47590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10A9E92-2089-0F42-9E8E-F692A0C50877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4505132" y="5337413"/>
            <a:ext cx="416005" cy="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86311C-0A03-6097-C308-3FA1A5195932}"/>
                  </a:ext>
                </a:extLst>
              </p:cNvPr>
              <p:cNvSpPr txBox="1"/>
              <p:nvPr/>
            </p:nvSpPr>
            <p:spPr>
              <a:xfrm>
                <a:off x="6809671" y="3243014"/>
                <a:ext cx="454412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𝑛𝑧</m:t>
                        </m:r>
                      </m:sup>
                    </m:sSup>
                  </m:oMath>
                </a14:m>
                <a:r>
                  <a:rPr lang="en-US" dirty="0"/>
                  <a:t> = small signal absorption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known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86311C-0A03-6097-C308-3FA1A5195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671" y="3243014"/>
                <a:ext cx="4544129" cy="374270"/>
              </a:xfrm>
              <a:prstGeom prst="rect">
                <a:avLst/>
              </a:prstGeom>
              <a:blipFill>
                <a:blip r:embed="rId12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438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5E91-E4F3-11ED-2896-BFE6E6BC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2W pump, 2 m of ER 80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D2E26A-83E7-7848-0A93-C2251C5FE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9896C4-9F48-3584-F785-5E3808DC96CC}"/>
              </a:ext>
            </a:extLst>
          </p:cNvPr>
          <p:cNvSpPr txBox="1"/>
          <p:nvPr/>
        </p:nvSpPr>
        <p:spPr>
          <a:xfrm>
            <a:off x="7653867" y="1701799"/>
            <a:ext cx="2954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Unphysically high conversion efficiency!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BF6101-7705-2B23-A325-AD79A6D7FE6E}"/>
              </a:ext>
            </a:extLst>
          </p:cNvPr>
          <p:cNvSpPr txBox="1"/>
          <p:nvPr/>
        </p:nvSpPr>
        <p:spPr>
          <a:xfrm>
            <a:off x="8153400" y="247226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Used: 0.7 dB insertion loss, 0.2 dB splicing loss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4EE2DF-767A-D6E9-F681-7DCBE4B00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5400"/>
            <a:ext cx="6527800" cy="48958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1F9F4BF-189F-52FD-7658-7E6FFC7484AC}"/>
              </a:ext>
            </a:extLst>
          </p:cNvPr>
          <p:cNvSpPr txBox="1"/>
          <p:nvPr/>
        </p:nvSpPr>
        <p:spPr>
          <a:xfrm>
            <a:off x="7806267" y="3403599"/>
            <a:ext cx="32596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seed power is quite high, this likely isn’t due to unaccounted ASE? </a:t>
            </a:r>
          </a:p>
          <a:p>
            <a:endParaRPr lang="en-US" dirty="0"/>
          </a:p>
          <a:p>
            <a:r>
              <a:rPr lang="en-US" dirty="0"/>
              <a:t>So, the next step to try is to  account for excited state absorption, since after all green fluorescence is always observed. </a:t>
            </a:r>
          </a:p>
        </p:txBody>
      </p:sp>
    </p:spTree>
    <p:extLst>
      <p:ext uri="{BB962C8B-B14F-4D97-AF65-F5344CB8AC3E}">
        <p14:creationId xmlns:p14="http://schemas.microsoft.com/office/powerpoint/2010/main" val="177500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C4124E-C7EA-DE4A-4868-7AC9A19B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for excited state absorption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3E3D10-ECD0-713B-31F0-9532D178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44C6E4-7F9D-7DE2-811D-1D4B6E46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3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F4E580B5-A9FD-9CC8-F608-E1B662FF13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ESA for both pump and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5-levels</a:t>
                </a: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F4E580B5-A9FD-9CC8-F608-E1B662FF13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1268" b="-22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A6F92-F9C4-C646-B0B0-159F125B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DB607998-0BAF-0F70-CD19-D0AD4CEA6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64028"/>
            <a:ext cx="4711700" cy="5346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45212B-4295-B918-335C-C6452541EAC2}"/>
              </a:ext>
            </a:extLst>
          </p:cNvPr>
          <p:cNvSpPr txBox="1"/>
          <p:nvPr/>
        </p:nvSpPr>
        <p:spPr>
          <a:xfrm>
            <a:off x="6620933" y="1346200"/>
            <a:ext cx="41825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need to include lifetimes to “close” the circuit if you want to apply steady state (i.e. electron number needs to be conserved)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isolate population to the laser excited state (2), pump level (3), and pump excited state (5) which is responsible for the green fluorescence.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Done by making the lifetime of (4) much smaller than the others (e.g. 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4732EA-45D5-DD9D-2442-51D3266C27DE}"/>
              </a:ext>
            </a:extLst>
          </p:cNvPr>
          <p:cNvSpPr txBox="1"/>
          <p:nvPr/>
        </p:nvSpPr>
        <p:spPr>
          <a:xfrm>
            <a:off x="0" y="6581001"/>
            <a:ext cx="4642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Yu. O. </a:t>
            </a:r>
            <a:r>
              <a:rPr lang="en-US" sz="1200" dirty="0" err="1"/>
              <a:t>Barmenkov</a:t>
            </a:r>
            <a:r>
              <a:rPr lang="en-US" sz="1200" dirty="0"/>
              <a:t>, et al., Journal of Applied Physics 106, 083108 (2009).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AB44EC-52B1-DB32-6903-2A03F53854AA}"/>
              </a:ext>
            </a:extLst>
          </p:cNvPr>
          <p:cNvSpPr txBox="1"/>
          <p:nvPr/>
        </p:nvSpPr>
        <p:spPr>
          <a:xfrm>
            <a:off x="4775200" y="5424640"/>
            <a:ext cx="575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Solve for n</a:t>
            </a:r>
            <a:r>
              <a:rPr lang="en-US" baseline="-25000" dirty="0"/>
              <a:t>1</a:t>
            </a:r>
            <a:r>
              <a:rPr lang="en-US" dirty="0"/>
              <a:t> n</a:t>
            </a:r>
            <a:r>
              <a:rPr lang="en-US" baseline="-25000" dirty="0"/>
              <a:t>2</a:t>
            </a:r>
            <a:r>
              <a:rPr lang="en-US" dirty="0"/>
              <a:t> n</a:t>
            </a:r>
            <a:r>
              <a:rPr lang="en-US" baseline="-25000" dirty="0"/>
              <a:t>3</a:t>
            </a:r>
            <a:r>
              <a:rPr lang="en-US" dirty="0"/>
              <a:t> n</a:t>
            </a:r>
            <a:r>
              <a:rPr lang="en-US" baseline="-25000" dirty="0"/>
              <a:t>4</a:t>
            </a:r>
            <a:r>
              <a:rPr lang="en-US" dirty="0"/>
              <a:t> n</a:t>
            </a:r>
            <a:r>
              <a:rPr lang="en-US" baseline="-25000" dirty="0"/>
              <a:t>5</a:t>
            </a:r>
            <a:r>
              <a:rPr lang="en-US" dirty="0"/>
              <a:t> in terms of </a:t>
            </a:r>
            <a:r>
              <a:rPr lang="en-US" dirty="0" err="1"/>
              <a:t>n</a:t>
            </a:r>
            <a:r>
              <a:rPr lang="en-US" baseline="-25000" dirty="0" err="1"/>
              <a:t>tot</a:t>
            </a:r>
            <a:r>
              <a:rPr lang="en-US" dirty="0"/>
              <a:t> = n</a:t>
            </a:r>
            <a:r>
              <a:rPr lang="en-US" baseline="-25000" dirty="0"/>
              <a:t>1</a:t>
            </a:r>
            <a:r>
              <a:rPr lang="en-US" dirty="0"/>
              <a:t> + n</a:t>
            </a:r>
            <a:r>
              <a:rPr lang="en-US" baseline="-25000" dirty="0"/>
              <a:t>2</a:t>
            </a:r>
            <a:r>
              <a:rPr lang="en-US" dirty="0"/>
              <a:t> + n</a:t>
            </a:r>
            <a:r>
              <a:rPr lang="en-US" baseline="-25000" dirty="0"/>
              <a:t>3</a:t>
            </a:r>
            <a:r>
              <a:rPr lang="en-US" dirty="0"/>
              <a:t> + n</a:t>
            </a:r>
            <a:r>
              <a:rPr lang="en-US" baseline="-25000" dirty="0"/>
              <a:t>4</a:t>
            </a:r>
            <a:r>
              <a:rPr lang="en-US" dirty="0"/>
              <a:t> + n</a:t>
            </a:r>
            <a:r>
              <a:rPr lang="en-US" baseline="-25000" dirty="0"/>
              <a:t>5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21746F-3EC9-0600-CA35-2F91B787CA85}"/>
              </a:ext>
            </a:extLst>
          </p:cNvPr>
          <p:cNvSpPr txBox="1"/>
          <p:nvPr/>
        </p:nvSpPr>
        <p:spPr>
          <a:xfrm>
            <a:off x="5235839" y="5779185"/>
            <a:ext cx="5290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Computed in Mathematica and then copied to Python using Sympy</a:t>
            </a:r>
          </a:p>
        </p:txBody>
      </p:sp>
    </p:spTree>
    <p:extLst>
      <p:ext uri="{BB962C8B-B14F-4D97-AF65-F5344CB8AC3E}">
        <p14:creationId xmlns:p14="http://schemas.microsoft.com/office/powerpoint/2010/main" val="411983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E61EC8-6D22-D841-9539-56AF72B0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BDE8C-9EED-77F2-E508-9E4D1BABC917}"/>
              </a:ext>
            </a:extLst>
          </p:cNvPr>
          <p:cNvSpPr txBox="1"/>
          <p:nvPr/>
        </p:nvSpPr>
        <p:spPr>
          <a:xfrm>
            <a:off x="8411289" y="1540807"/>
            <a:ext cx="3543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perfect, but much more realistic power evolution, maybe actually a little too lossy.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BB0B74-3F47-CEF3-D23B-4EA29A3B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2W pump, 2 m of ER 80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7520B6-E087-8194-92F3-E9A63030A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78" y="1540807"/>
            <a:ext cx="7772400" cy="4294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E2E87E-674A-E3B8-8C32-29EEEA8E890E}"/>
              </a:ext>
            </a:extLst>
          </p:cNvPr>
          <p:cNvSpPr txBox="1"/>
          <p:nvPr/>
        </p:nvSpPr>
        <p:spPr>
          <a:xfrm>
            <a:off x="8610600" y="2516696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Used: 0.7 dB insertion loss, 0.2 dB splicing loss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D31E83-005A-27FA-8A60-A53314C77CA8}"/>
              </a:ext>
            </a:extLst>
          </p:cNvPr>
          <p:cNvSpPr txBox="1"/>
          <p:nvPr/>
        </p:nvSpPr>
        <p:spPr>
          <a:xfrm>
            <a:off x="8576733" y="3307603"/>
            <a:ext cx="31411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Better match to experiment can be achieved by varying 5-level parameters, although the ones obtained from </a:t>
            </a:r>
            <a:r>
              <a:rPr lang="en-US" sz="1400" dirty="0" err="1"/>
              <a:t>Barmenkov</a:t>
            </a:r>
            <a:r>
              <a:rPr lang="en-US" sz="1400" dirty="0"/>
              <a:t> et al. are not too bad. Their numbers are similar to other older papers.</a:t>
            </a:r>
          </a:p>
        </p:txBody>
      </p:sp>
    </p:spTree>
    <p:extLst>
      <p:ext uri="{BB962C8B-B14F-4D97-AF65-F5344CB8AC3E}">
        <p14:creationId xmlns:p14="http://schemas.microsoft.com/office/powerpoint/2010/main" val="784256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A97BB-071F-DB4E-AC6B-4B379AB6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2W pump, 2 m of ER 80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76F0C6-EC6F-8865-88D8-DE794A59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E9494B-4494-8FAB-BF4E-1E4025152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1772518"/>
            <a:ext cx="7772400" cy="397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620F62-FBBD-C0D3-5B44-12BA715B6B10}"/>
              </a:ext>
            </a:extLst>
          </p:cNvPr>
          <p:cNvSpPr txBox="1"/>
          <p:nvPr/>
        </p:nvSpPr>
        <p:spPr>
          <a:xfrm>
            <a:off x="8669867" y="1772517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Backward pumping also matches experiment better.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91B1C-9CFF-1F22-ED66-B05369378ABE}"/>
              </a:ext>
            </a:extLst>
          </p:cNvPr>
          <p:cNvSpPr txBox="1"/>
          <p:nvPr/>
        </p:nvSpPr>
        <p:spPr>
          <a:xfrm>
            <a:off x="8707967" y="329761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Used: 0.7 dB insertion loss, 0.2 dB splicing loss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81235E-FC22-1E4A-0187-A93980DDA3F5}"/>
              </a:ext>
            </a:extLst>
          </p:cNvPr>
          <p:cNvSpPr txBox="1"/>
          <p:nvPr/>
        </p:nvSpPr>
        <p:spPr>
          <a:xfrm>
            <a:off x="8898467" y="25400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Calculated using shooting method</a:t>
            </a:r>
          </a:p>
        </p:txBody>
      </p:sp>
    </p:spTree>
    <p:extLst>
      <p:ext uri="{BB962C8B-B14F-4D97-AF65-F5344CB8AC3E}">
        <p14:creationId xmlns:p14="http://schemas.microsoft.com/office/powerpoint/2010/main" val="102643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977188-04BD-95A5-F6F0-6F9A3085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9 cavity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FC0D4-E8E9-3B5E-1FA7-1659814BA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057EAC-10F3-68BB-67F7-17B1CA59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18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2EEEF69A-DCD7-0549-B154-8CF36BF1D0BD}" vid="{AC911BDC-0720-A743-B47D-0C87AB0562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17484</TotalTime>
  <Words>962</Words>
  <Application>Microsoft Macintosh PowerPoint</Application>
  <PresentationFormat>Widescreen</PresentationFormat>
  <Paragraphs>120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2 Level rate equations</vt:lpstr>
      <vt:lpstr>Modeling an EDFA</vt:lpstr>
      <vt:lpstr>Rate Equations</vt:lpstr>
      <vt:lpstr>2W pump, 2 m of ER 80</vt:lpstr>
      <vt:lpstr>Accounting for excited state absorption</vt:lpstr>
      <vt:lpstr>ESA for both pump and signal → 5-levels</vt:lpstr>
      <vt:lpstr>2W pump, 2 m of ER 80</vt:lpstr>
      <vt:lpstr>2W pump, 2 m of ER 80</vt:lpstr>
      <vt:lpstr>Figure 9 cavity</vt:lpstr>
      <vt:lpstr>Setup</vt:lpstr>
      <vt:lpstr>Looking for stability</vt:lpstr>
      <vt:lpstr>200 MHz</vt:lpstr>
      <vt:lpstr>100 MHz</vt:lpstr>
      <vt:lpstr>Length of straight section is important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Tz Shin Chang</dc:creator>
  <cp:lastModifiedBy>Peter Tz Shin Chang</cp:lastModifiedBy>
  <cp:revision>55</cp:revision>
  <dcterms:created xsi:type="dcterms:W3CDTF">2023-10-10T20:15:56Z</dcterms:created>
  <dcterms:modified xsi:type="dcterms:W3CDTF">2023-11-01T04:17:48Z</dcterms:modified>
</cp:coreProperties>
</file>